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7"/>
  </p:notesMasterIdLst>
  <p:sldIdLst>
    <p:sldId id="256" r:id="rId2"/>
    <p:sldId id="345" r:id="rId3"/>
    <p:sldId id="344" r:id="rId4"/>
    <p:sldId id="360" r:id="rId5"/>
    <p:sldId id="361" r:id="rId6"/>
    <p:sldId id="347" r:id="rId7"/>
    <p:sldId id="366" r:id="rId8"/>
    <p:sldId id="346" r:id="rId9"/>
    <p:sldId id="348" r:id="rId10"/>
    <p:sldId id="351" r:id="rId11"/>
    <p:sldId id="352" r:id="rId12"/>
    <p:sldId id="364" r:id="rId13"/>
    <p:sldId id="349" r:id="rId14"/>
    <p:sldId id="353" r:id="rId15"/>
    <p:sldId id="362" r:id="rId16"/>
    <p:sldId id="357" r:id="rId17"/>
    <p:sldId id="354" r:id="rId18"/>
    <p:sldId id="358" r:id="rId19"/>
    <p:sldId id="355" r:id="rId20"/>
    <p:sldId id="367" r:id="rId21"/>
    <p:sldId id="359" r:id="rId22"/>
    <p:sldId id="356" r:id="rId23"/>
    <p:sldId id="363" r:id="rId24"/>
    <p:sldId id="343" r:id="rId25"/>
    <p:sldId id="3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148C8"/>
    <a:srgbClr val="AF4AFF"/>
    <a:srgbClr val="0060A7"/>
    <a:srgbClr val="FF0005"/>
    <a:srgbClr val="DA6C00"/>
    <a:srgbClr val="EC71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721B6-AAA3-CD45-903E-9EF9293B8524}" v="1009" dt="2020-08-17T01:43:35.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9"/>
    <p:restoredTop sz="85294"/>
  </p:normalViewPr>
  <p:slideViewPr>
    <p:cSldViewPr snapToGrid="0" snapToObjects="1">
      <p:cViewPr varScale="1">
        <p:scale>
          <a:sx n="74" d="100"/>
          <a:sy n="74" d="100"/>
        </p:scale>
        <p:origin x="11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1"/>
            </a:solidFill>
            <a:ln>
              <a:noFill/>
            </a:ln>
            <a:effectLst/>
          </c:spPr>
          <c:invertIfNegative val="0"/>
          <c:cat>
            <c:strRef>
              <c:f>Sheet1!$A$2:$A$9</c:f>
              <c:strCache>
                <c:ptCount val="8"/>
                <c:pt idx="0">
                  <c:v>Economy</c:v>
                </c:pt>
                <c:pt idx="1">
                  <c:v>Politics</c:v>
                </c:pt>
                <c:pt idx="2">
                  <c:v>Taxes</c:v>
                </c:pt>
                <c:pt idx="3">
                  <c:v>Education</c:v>
                </c:pt>
                <c:pt idx="4">
                  <c:v>Climate</c:v>
                </c:pt>
                <c:pt idx="5">
                  <c:v>Legislature</c:v>
                </c:pt>
                <c:pt idx="6">
                  <c:v>Location</c:v>
                </c:pt>
                <c:pt idx="7">
                  <c:v>Demography</c:v>
                </c:pt>
              </c:strCache>
            </c:strRef>
          </c:cat>
          <c:val>
            <c:numRef>
              <c:f>Sheet1!$B$2:$B$9</c:f>
              <c:numCache>
                <c:formatCode>General</c:formatCode>
                <c:ptCount val="8"/>
                <c:pt idx="0">
                  <c:v>2</c:v>
                </c:pt>
                <c:pt idx="1">
                  <c:v>0</c:v>
                </c:pt>
                <c:pt idx="2">
                  <c:v>0</c:v>
                </c:pt>
                <c:pt idx="3">
                  <c:v>1</c:v>
                </c:pt>
                <c:pt idx="4">
                  <c:v>8</c:v>
                </c:pt>
                <c:pt idx="5">
                  <c:v>0</c:v>
                </c:pt>
                <c:pt idx="6">
                  <c:v>7</c:v>
                </c:pt>
                <c:pt idx="7">
                  <c:v>6</c:v>
                </c:pt>
              </c:numCache>
            </c:numRef>
          </c:val>
          <c:extLst>
            <c:ext xmlns:c16="http://schemas.microsoft.com/office/drawing/2014/chart" uri="{C3380CC4-5D6E-409C-BE32-E72D297353CC}">
              <c16:uniqueId val="{00000000-8889-4E47-B19A-08D351350DB5}"/>
            </c:ext>
          </c:extLst>
        </c:ser>
        <c:dLbls>
          <c:showLegendKey val="0"/>
          <c:showVal val="0"/>
          <c:showCatName val="0"/>
          <c:showSerName val="0"/>
          <c:showPercent val="0"/>
          <c:showBubbleSize val="0"/>
        </c:dLbls>
        <c:gapWidth val="79"/>
        <c:overlap val="-52"/>
        <c:axId val="666703823"/>
        <c:axId val="666705503"/>
      </c:barChart>
      <c:catAx>
        <c:axId val="6667038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666705503"/>
        <c:crosses val="autoZero"/>
        <c:auto val="1"/>
        <c:lblAlgn val="ctr"/>
        <c:lblOffset val="100"/>
        <c:noMultiLvlLbl val="0"/>
      </c:catAx>
      <c:valAx>
        <c:axId val="666705503"/>
        <c:scaling>
          <c:orientation val="minMax"/>
          <c:max val="1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66703823"/>
        <c:crossesAt val="1"/>
        <c:crossBetween val="between"/>
        <c:majorUnit val="10"/>
        <c:minorUnit val="1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encoding</a:t>
            </a:r>
            <a:r>
              <a:rPr lang="en-US" baseline="0"/>
              <a:t> sentence in topic space</a:t>
            </a:r>
            <a:endParaRPr lang="en-US"/>
          </a:p>
        </c:rich>
      </c:tx>
      <c:layout>
        <c:manualLayout>
          <c:xMode val="edge"/>
          <c:yMode val="edge"/>
          <c:x val="0.20992971542940927"/>
          <c:y val="2.008126852477256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nature</c:v>
                </c:pt>
              </c:strCache>
            </c:strRef>
          </c:tx>
          <c:spPr>
            <a:ln w="19050" cap="rnd">
              <a:noFill/>
              <a:round/>
            </a:ln>
            <a:effectLst>
              <a:outerShdw blurRad="50800" dist="50800" dir="5400000" sx="1000" sy="1000" algn="ctr" rotWithShape="0">
                <a:srgbClr val="000000">
                  <a:alpha val="43137"/>
                </a:srgbClr>
              </a:outerShdw>
            </a:effectLst>
          </c:spPr>
          <c:marker>
            <c:symbol val="square"/>
            <c:size val="8"/>
            <c:spPr>
              <a:solidFill>
                <a:schemeClr val="tx1"/>
              </a:solidFill>
              <a:ln w="9525">
                <a:solidFill>
                  <a:schemeClr val="accent1"/>
                </a:solidFill>
              </a:ln>
              <a:effectLst>
                <a:outerShdw blurRad="50800" dist="50800" dir="5400000" sx="1000" sy="1000" algn="ctr" rotWithShape="0">
                  <a:srgbClr val="000000">
                    <a:alpha val="43137"/>
                  </a:srgbClr>
                </a:outerShdw>
              </a:effectLst>
            </c:spPr>
          </c:marker>
          <c:xVal>
            <c:numRef>
              <c:f>Sheet1!$A$2:$A$4</c:f>
              <c:numCache>
                <c:formatCode>General</c:formatCode>
                <c:ptCount val="3"/>
                <c:pt idx="0">
                  <c:v>0.2</c:v>
                </c:pt>
              </c:numCache>
            </c:numRef>
          </c:xVal>
          <c:yVal>
            <c:numRef>
              <c:f>Sheet1!$B$2:$B$4</c:f>
              <c:numCache>
                <c:formatCode>General</c:formatCode>
                <c:ptCount val="3"/>
                <c:pt idx="0">
                  <c:v>0.7</c:v>
                </c:pt>
              </c:numCache>
            </c:numRef>
          </c:yVal>
          <c:smooth val="0"/>
          <c:extLst>
            <c:ext xmlns:c16="http://schemas.microsoft.com/office/drawing/2014/chart" uri="{C3380CC4-5D6E-409C-BE32-E72D297353CC}">
              <c16:uniqueId val="{00000000-ABA2-6A4A-8A0A-C9A775B8F0DB}"/>
            </c:ext>
          </c:extLst>
        </c:ser>
        <c:dLbls>
          <c:showLegendKey val="0"/>
          <c:showVal val="0"/>
          <c:showCatName val="0"/>
          <c:showSerName val="0"/>
          <c:showPercent val="0"/>
          <c:showBubbleSize val="0"/>
        </c:dLbls>
        <c:axId val="10534815"/>
        <c:axId val="10536447"/>
      </c:scatterChart>
      <c:valAx>
        <c:axId val="10534815"/>
        <c:scaling>
          <c:orientation val="minMax"/>
          <c:max val="1"/>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nature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36447"/>
        <c:crossesAt val="0"/>
        <c:crossBetween val="midCat"/>
        <c:minorUnit val="0.5"/>
      </c:valAx>
      <c:valAx>
        <c:axId val="10536447"/>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economy</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34815"/>
        <c:crossesAt val="0"/>
        <c:crossBetween val="midCat"/>
        <c:majorUnit val="0.5"/>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Sheet1!$B$2:$B$6</c:f>
              <c:numCache>
                <c:formatCode>General</c:formatCode>
                <c:ptCount val="5"/>
                <c:pt idx="0">
                  <c:v>0.3</c:v>
                </c:pt>
                <c:pt idx="1">
                  <c:v>0.5</c:v>
                </c:pt>
                <c:pt idx="2">
                  <c:v>0.1</c:v>
                </c:pt>
                <c:pt idx="3">
                  <c:v>0.2</c:v>
                </c:pt>
                <c:pt idx="4">
                  <c:v>0.2</c:v>
                </c:pt>
              </c:numCache>
            </c:numRef>
          </c:val>
          <c:smooth val="0"/>
          <c:extLst>
            <c:ext xmlns:c16="http://schemas.microsoft.com/office/drawing/2014/chart" uri="{C3380CC4-5D6E-409C-BE32-E72D297353CC}">
              <c16:uniqueId val="{00000000-E484-B14D-B15B-05307D9D4C53}"/>
            </c:ext>
          </c:extLst>
        </c:ser>
        <c:ser>
          <c:idx val="1"/>
          <c:order val="1"/>
          <c:tx>
            <c:strRef>
              <c:f>Sheet1!$C$1</c:f>
              <c:strCache>
                <c:ptCount val="1"/>
                <c:pt idx="0">
                  <c:v>High</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Sheet1!$C$2:$C$6</c:f>
              <c:numCache>
                <c:formatCode>General</c:formatCode>
                <c:ptCount val="5"/>
                <c:pt idx="0">
                  <c:v>0.3</c:v>
                </c:pt>
                <c:pt idx="1">
                  <c:v>0.5</c:v>
                </c:pt>
                <c:pt idx="2">
                  <c:v>0.1</c:v>
                </c:pt>
                <c:pt idx="3">
                  <c:v>0.2</c:v>
                </c:pt>
                <c:pt idx="4">
                  <c:v>0.2</c:v>
                </c:pt>
              </c:numCache>
            </c:numRef>
          </c:val>
          <c:smooth val="0"/>
          <c:extLst>
            <c:ext xmlns:c16="http://schemas.microsoft.com/office/drawing/2014/chart" uri="{C3380CC4-5D6E-409C-BE32-E72D297353CC}">
              <c16:uniqueId val="{00000001-E484-B14D-B15B-05307D9D4C53}"/>
            </c:ext>
          </c:extLst>
        </c:ser>
        <c:ser>
          <c:idx val="2"/>
          <c:order val="2"/>
          <c:tx>
            <c:strRef>
              <c:f>Sheet1!$D$1</c:f>
              <c:strCache>
                <c:ptCount val="1"/>
                <c:pt idx="0">
                  <c:v>Low</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Sheet1!$D$2:$D$6</c:f>
              <c:numCache>
                <c:formatCode>General</c:formatCode>
                <c:ptCount val="5"/>
                <c:pt idx="0">
                  <c:v>0.3</c:v>
                </c:pt>
                <c:pt idx="1">
                  <c:v>0.5</c:v>
                </c:pt>
                <c:pt idx="2">
                  <c:v>0.1</c:v>
                </c:pt>
                <c:pt idx="3">
                  <c:v>0.2</c:v>
                </c:pt>
                <c:pt idx="4">
                  <c:v>0.2</c:v>
                </c:pt>
              </c:numCache>
            </c:numRef>
          </c:val>
          <c:smooth val="0"/>
          <c:extLst>
            <c:ext xmlns:c16="http://schemas.microsoft.com/office/drawing/2014/chart" uri="{C3380CC4-5D6E-409C-BE32-E72D297353CC}">
              <c16:uniqueId val="{00000002-E484-B14D-B15B-05307D9D4C53}"/>
            </c:ext>
          </c:extLst>
        </c:ser>
        <c:ser>
          <c:idx val="3"/>
          <c:order val="3"/>
          <c:tx>
            <c:strRef>
              <c:f>Sheet1!$E$1</c:f>
              <c:strCache>
                <c:ptCount val="1"/>
                <c:pt idx="0">
                  <c:v>Close</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Sheet1!$E$2:$E$6</c:f>
              <c:numCache>
                <c:formatCode>General</c:formatCode>
                <c:ptCount val="5"/>
                <c:pt idx="0">
                  <c:v>0.3</c:v>
                </c:pt>
                <c:pt idx="1">
                  <c:v>0.5</c:v>
                </c:pt>
                <c:pt idx="2">
                  <c:v>0.1</c:v>
                </c:pt>
                <c:pt idx="3">
                  <c:v>0.2</c:v>
                </c:pt>
                <c:pt idx="4">
                  <c:v>0.2</c:v>
                </c:pt>
              </c:numCache>
            </c:numRef>
          </c:val>
          <c:smooth val="0"/>
          <c:extLst>
            <c:ext xmlns:c16="http://schemas.microsoft.com/office/drawing/2014/chart" uri="{C3380CC4-5D6E-409C-BE32-E72D297353CC}">
              <c16:uniqueId val="{00000003-E484-B14D-B15B-05307D9D4C53}"/>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tx1">
                  <a:lumMod val="50000"/>
                  <a:lumOff val="50000"/>
                </a:schemeClr>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77654175"/>
        <c:axId val="77655807"/>
      </c:stockChart>
      <c:catAx>
        <c:axId val="7765417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400">
                    <a:solidFill>
                      <a:schemeClr val="tx1"/>
                    </a:solidFill>
                  </a:rPr>
                  <a:t>topics</a:t>
                </a:r>
              </a:p>
            </c:rich>
          </c:tx>
          <c:layout>
            <c:manualLayout>
              <c:xMode val="edge"/>
              <c:yMode val="edge"/>
              <c:x val="0.49994598917322841"/>
              <c:y val="0.8916303497975716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655807"/>
        <c:crosses val="autoZero"/>
        <c:auto val="1"/>
        <c:lblAlgn val="ctr"/>
        <c:lblOffset val="100"/>
        <c:noMultiLvlLbl val="0"/>
      </c:catAx>
      <c:valAx>
        <c:axId val="776558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400">
                    <a:solidFill>
                      <a:schemeClr val="tx1"/>
                    </a:solidFill>
                  </a:rPr>
                  <a:t>score</a:t>
                </a:r>
              </a:p>
            </c:rich>
          </c:tx>
          <c:layout>
            <c:manualLayout>
              <c:xMode val="edge"/>
              <c:yMode val="edge"/>
              <c:x val="0"/>
              <c:y val="0.28230757145948376"/>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654175"/>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Sheet1!$B$2:$B$6</c:f>
              <c:numCache>
                <c:formatCode>General</c:formatCode>
                <c:ptCount val="5"/>
                <c:pt idx="0">
                  <c:v>0.3</c:v>
                </c:pt>
                <c:pt idx="1">
                  <c:v>0.5</c:v>
                </c:pt>
                <c:pt idx="2">
                  <c:v>0.1</c:v>
                </c:pt>
                <c:pt idx="3">
                  <c:v>0.2</c:v>
                </c:pt>
                <c:pt idx="4">
                  <c:v>0.2</c:v>
                </c:pt>
              </c:numCache>
            </c:numRef>
          </c:val>
          <c:smooth val="0"/>
          <c:extLst>
            <c:ext xmlns:c16="http://schemas.microsoft.com/office/drawing/2014/chart" uri="{C3380CC4-5D6E-409C-BE32-E72D297353CC}">
              <c16:uniqueId val="{00000000-489B-C643-9EAF-857F3C828FAA}"/>
            </c:ext>
          </c:extLst>
        </c:ser>
        <c:ser>
          <c:idx val="1"/>
          <c:order val="1"/>
          <c:tx>
            <c:strRef>
              <c:f>Sheet1!$C$1</c:f>
              <c:strCache>
                <c:ptCount val="1"/>
                <c:pt idx="0">
                  <c:v>High</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Sheet1!$C$2:$C$6</c:f>
              <c:numCache>
                <c:formatCode>General</c:formatCode>
                <c:ptCount val="5"/>
                <c:pt idx="0">
                  <c:v>0.6</c:v>
                </c:pt>
                <c:pt idx="1">
                  <c:v>0.9</c:v>
                </c:pt>
                <c:pt idx="2">
                  <c:v>0.2</c:v>
                </c:pt>
                <c:pt idx="3">
                  <c:v>0.3</c:v>
                </c:pt>
                <c:pt idx="4">
                  <c:v>0.3</c:v>
                </c:pt>
              </c:numCache>
            </c:numRef>
          </c:val>
          <c:smooth val="0"/>
          <c:extLst>
            <c:ext xmlns:c16="http://schemas.microsoft.com/office/drawing/2014/chart" uri="{C3380CC4-5D6E-409C-BE32-E72D297353CC}">
              <c16:uniqueId val="{00000001-489B-C643-9EAF-857F3C828FAA}"/>
            </c:ext>
          </c:extLst>
        </c:ser>
        <c:ser>
          <c:idx val="2"/>
          <c:order val="2"/>
          <c:tx>
            <c:strRef>
              <c:f>Sheet1!$D$1</c:f>
              <c:strCache>
                <c:ptCount val="1"/>
                <c:pt idx="0">
                  <c:v>Low</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Sheet1!$D$2:$D$6</c:f>
              <c:numCache>
                <c:formatCode>General</c:formatCode>
                <c:ptCount val="5"/>
                <c:pt idx="0">
                  <c:v>0.3</c:v>
                </c:pt>
                <c:pt idx="1">
                  <c:v>0.5</c:v>
                </c:pt>
                <c:pt idx="2">
                  <c:v>0.1</c:v>
                </c:pt>
                <c:pt idx="3">
                  <c:v>0.2</c:v>
                </c:pt>
                <c:pt idx="4">
                  <c:v>0.2</c:v>
                </c:pt>
              </c:numCache>
            </c:numRef>
          </c:val>
          <c:smooth val="0"/>
          <c:extLst>
            <c:ext xmlns:c16="http://schemas.microsoft.com/office/drawing/2014/chart" uri="{C3380CC4-5D6E-409C-BE32-E72D297353CC}">
              <c16:uniqueId val="{00000002-489B-C643-9EAF-857F3C828FAA}"/>
            </c:ext>
          </c:extLst>
        </c:ser>
        <c:ser>
          <c:idx val="3"/>
          <c:order val="3"/>
          <c:tx>
            <c:strRef>
              <c:f>Sheet1!$E$1</c:f>
              <c:strCache>
                <c:ptCount val="1"/>
                <c:pt idx="0">
                  <c:v>Close</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Sheet1!$E$2:$E$6</c:f>
              <c:numCache>
                <c:formatCode>General</c:formatCode>
                <c:ptCount val="5"/>
                <c:pt idx="0">
                  <c:v>0.6</c:v>
                </c:pt>
                <c:pt idx="1">
                  <c:v>0.9</c:v>
                </c:pt>
                <c:pt idx="2">
                  <c:v>0.2</c:v>
                </c:pt>
                <c:pt idx="3">
                  <c:v>0.3</c:v>
                </c:pt>
                <c:pt idx="4">
                  <c:v>0.3</c:v>
                </c:pt>
              </c:numCache>
            </c:numRef>
          </c:val>
          <c:smooth val="0"/>
          <c:extLst>
            <c:ext xmlns:c16="http://schemas.microsoft.com/office/drawing/2014/chart" uri="{C3380CC4-5D6E-409C-BE32-E72D297353CC}">
              <c16:uniqueId val="{00000003-489B-C643-9EAF-857F3C828FAA}"/>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tx1">
                  <a:lumMod val="50000"/>
                  <a:lumOff val="50000"/>
                </a:schemeClr>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77654175"/>
        <c:axId val="77655807"/>
      </c:stockChart>
      <c:catAx>
        <c:axId val="7765417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400">
                    <a:solidFill>
                      <a:schemeClr val="tx1"/>
                    </a:solidFill>
                  </a:rPr>
                  <a:t>topics</a:t>
                </a:r>
              </a:p>
            </c:rich>
          </c:tx>
          <c:layout>
            <c:manualLayout>
              <c:xMode val="edge"/>
              <c:yMode val="edge"/>
              <c:x val="0.49994598917322841"/>
              <c:y val="0.8916303497975716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655807"/>
        <c:crosses val="autoZero"/>
        <c:auto val="1"/>
        <c:lblAlgn val="ctr"/>
        <c:lblOffset val="100"/>
        <c:noMultiLvlLbl val="0"/>
      </c:catAx>
      <c:valAx>
        <c:axId val="776558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400">
                    <a:solidFill>
                      <a:schemeClr val="tx1"/>
                    </a:solidFill>
                  </a:rPr>
                  <a:t>score</a:t>
                </a:r>
              </a:p>
            </c:rich>
          </c:tx>
          <c:layout>
            <c:manualLayout>
              <c:xMode val="edge"/>
              <c:yMode val="edge"/>
              <c:x val="0"/>
              <c:y val="0.2812491981126466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654175"/>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Sheet1!$B$2:$B$6</c:f>
              <c:numCache>
                <c:formatCode>General</c:formatCode>
                <c:ptCount val="5"/>
                <c:pt idx="0">
                  <c:v>0.3</c:v>
                </c:pt>
                <c:pt idx="1">
                  <c:v>0.5</c:v>
                </c:pt>
                <c:pt idx="2">
                  <c:v>0.1</c:v>
                </c:pt>
                <c:pt idx="3">
                  <c:v>0.2</c:v>
                </c:pt>
                <c:pt idx="4">
                  <c:v>0.2</c:v>
                </c:pt>
              </c:numCache>
            </c:numRef>
          </c:val>
          <c:smooth val="0"/>
          <c:extLst>
            <c:ext xmlns:c16="http://schemas.microsoft.com/office/drawing/2014/chart" uri="{C3380CC4-5D6E-409C-BE32-E72D297353CC}">
              <c16:uniqueId val="{00000000-489B-C643-9EAF-857F3C828FAA}"/>
            </c:ext>
          </c:extLst>
        </c:ser>
        <c:ser>
          <c:idx val="1"/>
          <c:order val="1"/>
          <c:tx>
            <c:strRef>
              <c:f>Sheet1!$C$1</c:f>
              <c:strCache>
                <c:ptCount val="1"/>
                <c:pt idx="0">
                  <c:v>High</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Sheet1!$C$2:$C$6</c:f>
              <c:numCache>
                <c:formatCode>General</c:formatCode>
                <c:ptCount val="5"/>
                <c:pt idx="0">
                  <c:v>0.6</c:v>
                </c:pt>
                <c:pt idx="1">
                  <c:v>0.9</c:v>
                </c:pt>
                <c:pt idx="2">
                  <c:v>0.2</c:v>
                </c:pt>
                <c:pt idx="3">
                  <c:v>0.3</c:v>
                </c:pt>
                <c:pt idx="4">
                  <c:v>0.3</c:v>
                </c:pt>
              </c:numCache>
            </c:numRef>
          </c:val>
          <c:smooth val="0"/>
          <c:extLst>
            <c:ext xmlns:c16="http://schemas.microsoft.com/office/drawing/2014/chart" uri="{C3380CC4-5D6E-409C-BE32-E72D297353CC}">
              <c16:uniqueId val="{00000001-489B-C643-9EAF-857F3C828FAA}"/>
            </c:ext>
          </c:extLst>
        </c:ser>
        <c:ser>
          <c:idx val="2"/>
          <c:order val="2"/>
          <c:tx>
            <c:strRef>
              <c:f>Sheet1!$D$1</c:f>
              <c:strCache>
                <c:ptCount val="1"/>
                <c:pt idx="0">
                  <c:v>Low</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Sheet1!$D$2:$D$6</c:f>
              <c:numCache>
                <c:formatCode>General</c:formatCode>
                <c:ptCount val="5"/>
                <c:pt idx="0">
                  <c:v>0.3</c:v>
                </c:pt>
                <c:pt idx="1">
                  <c:v>0.5</c:v>
                </c:pt>
                <c:pt idx="2">
                  <c:v>0.1</c:v>
                </c:pt>
                <c:pt idx="3">
                  <c:v>0.2</c:v>
                </c:pt>
                <c:pt idx="4">
                  <c:v>0.2</c:v>
                </c:pt>
              </c:numCache>
            </c:numRef>
          </c:val>
          <c:smooth val="0"/>
          <c:extLst>
            <c:ext xmlns:c16="http://schemas.microsoft.com/office/drawing/2014/chart" uri="{C3380CC4-5D6E-409C-BE32-E72D297353CC}">
              <c16:uniqueId val="{00000002-489B-C643-9EAF-857F3C828FAA}"/>
            </c:ext>
          </c:extLst>
        </c:ser>
        <c:ser>
          <c:idx val="3"/>
          <c:order val="3"/>
          <c:tx>
            <c:strRef>
              <c:f>Sheet1!$E$1</c:f>
              <c:strCache>
                <c:ptCount val="1"/>
                <c:pt idx="0">
                  <c:v>Close</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Sheet1!$E$2:$E$6</c:f>
              <c:numCache>
                <c:formatCode>General</c:formatCode>
                <c:ptCount val="5"/>
                <c:pt idx="0">
                  <c:v>0.6</c:v>
                </c:pt>
                <c:pt idx="1">
                  <c:v>0.9</c:v>
                </c:pt>
                <c:pt idx="2">
                  <c:v>0.2</c:v>
                </c:pt>
                <c:pt idx="3">
                  <c:v>0.3</c:v>
                </c:pt>
                <c:pt idx="4">
                  <c:v>0.3</c:v>
                </c:pt>
              </c:numCache>
            </c:numRef>
          </c:val>
          <c:smooth val="0"/>
          <c:extLst>
            <c:ext xmlns:c16="http://schemas.microsoft.com/office/drawing/2014/chart" uri="{C3380CC4-5D6E-409C-BE32-E72D297353CC}">
              <c16:uniqueId val="{00000003-489B-C643-9EAF-857F3C828FAA}"/>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tx1">
                  <a:lumMod val="50000"/>
                  <a:lumOff val="50000"/>
                </a:schemeClr>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77654175"/>
        <c:axId val="77655807"/>
      </c:stockChart>
      <c:catAx>
        <c:axId val="7765417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400">
                    <a:solidFill>
                      <a:schemeClr val="tx1"/>
                    </a:solidFill>
                  </a:rPr>
                  <a:t>topics</a:t>
                </a:r>
              </a:p>
            </c:rich>
          </c:tx>
          <c:layout>
            <c:manualLayout>
              <c:xMode val="edge"/>
              <c:yMode val="edge"/>
              <c:x val="0.49994598917322841"/>
              <c:y val="0.8916303497975716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655807"/>
        <c:crosses val="autoZero"/>
        <c:auto val="1"/>
        <c:lblAlgn val="ctr"/>
        <c:lblOffset val="100"/>
        <c:noMultiLvlLbl val="0"/>
      </c:catAx>
      <c:valAx>
        <c:axId val="776558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400">
                    <a:solidFill>
                      <a:schemeClr val="tx1"/>
                    </a:solidFill>
                  </a:rPr>
                  <a:t>score</a:t>
                </a:r>
              </a:p>
            </c:rich>
          </c:tx>
          <c:layout>
            <c:manualLayout>
              <c:xMode val="edge"/>
              <c:yMode val="edge"/>
              <c:x val="0"/>
              <c:y val="0.2812491981126466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654175"/>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Sheet1!$B$2:$B$6</c:f>
              <c:numCache>
                <c:formatCode>General</c:formatCode>
                <c:ptCount val="5"/>
                <c:pt idx="0">
                  <c:v>0.3</c:v>
                </c:pt>
                <c:pt idx="1">
                  <c:v>0.5</c:v>
                </c:pt>
                <c:pt idx="2">
                  <c:v>0.1</c:v>
                </c:pt>
                <c:pt idx="3">
                  <c:v>0.2</c:v>
                </c:pt>
                <c:pt idx="4">
                  <c:v>0.2</c:v>
                </c:pt>
              </c:numCache>
            </c:numRef>
          </c:val>
          <c:smooth val="0"/>
          <c:extLst>
            <c:ext xmlns:c16="http://schemas.microsoft.com/office/drawing/2014/chart" uri="{C3380CC4-5D6E-409C-BE32-E72D297353CC}">
              <c16:uniqueId val="{00000000-9971-A04E-BDFA-9A9114CE5F76}"/>
            </c:ext>
          </c:extLst>
        </c:ser>
        <c:ser>
          <c:idx val="1"/>
          <c:order val="1"/>
          <c:tx>
            <c:strRef>
              <c:f>Sheet1!$C$1</c:f>
              <c:strCache>
                <c:ptCount val="1"/>
                <c:pt idx="0">
                  <c:v>High</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Sheet1!$C$2:$C$6</c:f>
              <c:numCache>
                <c:formatCode>General</c:formatCode>
                <c:ptCount val="5"/>
                <c:pt idx="0">
                  <c:v>0.6</c:v>
                </c:pt>
                <c:pt idx="1">
                  <c:v>0.9</c:v>
                </c:pt>
                <c:pt idx="2">
                  <c:v>0.2</c:v>
                </c:pt>
                <c:pt idx="3">
                  <c:v>0.3</c:v>
                </c:pt>
                <c:pt idx="4">
                  <c:v>0.3</c:v>
                </c:pt>
              </c:numCache>
            </c:numRef>
          </c:val>
          <c:smooth val="0"/>
          <c:extLst>
            <c:ext xmlns:c16="http://schemas.microsoft.com/office/drawing/2014/chart" uri="{C3380CC4-5D6E-409C-BE32-E72D297353CC}">
              <c16:uniqueId val="{00000001-9971-A04E-BDFA-9A9114CE5F76}"/>
            </c:ext>
          </c:extLst>
        </c:ser>
        <c:ser>
          <c:idx val="2"/>
          <c:order val="2"/>
          <c:tx>
            <c:strRef>
              <c:f>Sheet1!$D$1</c:f>
              <c:strCache>
                <c:ptCount val="1"/>
                <c:pt idx="0">
                  <c:v>Low</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Sheet1!$D$2:$D$6</c:f>
              <c:numCache>
                <c:formatCode>General</c:formatCode>
                <c:ptCount val="5"/>
                <c:pt idx="0">
                  <c:v>0.3</c:v>
                </c:pt>
                <c:pt idx="1">
                  <c:v>0.5</c:v>
                </c:pt>
                <c:pt idx="2">
                  <c:v>0.1</c:v>
                </c:pt>
                <c:pt idx="3">
                  <c:v>0.2</c:v>
                </c:pt>
                <c:pt idx="4">
                  <c:v>0.2</c:v>
                </c:pt>
              </c:numCache>
            </c:numRef>
          </c:val>
          <c:smooth val="0"/>
          <c:extLst>
            <c:ext xmlns:c16="http://schemas.microsoft.com/office/drawing/2014/chart" uri="{C3380CC4-5D6E-409C-BE32-E72D297353CC}">
              <c16:uniqueId val="{00000002-9971-A04E-BDFA-9A9114CE5F76}"/>
            </c:ext>
          </c:extLst>
        </c:ser>
        <c:ser>
          <c:idx val="3"/>
          <c:order val="3"/>
          <c:tx>
            <c:strRef>
              <c:f>Sheet1!$E$1</c:f>
              <c:strCache>
                <c:ptCount val="1"/>
                <c:pt idx="0">
                  <c:v>Close</c:v>
                </c:pt>
              </c:strCache>
            </c:strRef>
          </c:tx>
          <c:spPr>
            <a:ln w="19050" cap="rnd">
              <a:noFill/>
              <a:round/>
            </a:ln>
            <a:effectLst/>
          </c:spPr>
          <c:marker>
            <c:symbol val="none"/>
          </c:marker>
          <c:cat>
            <c:strRef>
              <c:f>Sheet1!$A$2:$A$6</c:f>
              <c:strCache>
                <c:ptCount val="5"/>
                <c:pt idx="0">
                  <c:v>economy</c:v>
                </c:pt>
                <c:pt idx="1">
                  <c:v>nature</c:v>
                </c:pt>
                <c:pt idx="2">
                  <c:v>politics</c:v>
                </c:pt>
                <c:pt idx="3">
                  <c:v>history</c:v>
                </c:pt>
                <c:pt idx="4">
                  <c:v>legislation</c:v>
                </c:pt>
              </c:strCache>
            </c:strRef>
          </c:cat>
          <c:val>
            <c:numRef>
              <c:f>Sheet1!$E$2:$E$6</c:f>
              <c:numCache>
                <c:formatCode>General</c:formatCode>
                <c:ptCount val="5"/>
                <c:pt idx="0">
                  <c:v>0.6</c:v>
                </c:pt>
                <c:pt idx="1">
                  <c:v>0.9</c:v>
                </c:pt>
                <c:pt idx="2">
                  <c:v>0.2</c:v>
                </c:pt>
                <c:pt idx="3">
                  <c:v>0.3</c:v>
                </c:pt>
                <c:pt idx="4">
                  <c:v>0.3</c:v>
                </c:pt>
              </c:numCache>
            </c:numRef>
          </c:val>
          <c:smooth val="0"/>
          <c:extLst>
            <c:ext xmlns:c16="http://schemas.microsoft.com/office/drawing/2014/chart" uri="{C3380CC4-5D6E-409C-BE32-E72D297353CC}">
              <c16:uniqueId val="{00000003-9971-A04E-BDFA-9A9114CE5F76}"/>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tx1">
                  <a:lumMod val="50000"/>
                  <a:lumOff val="50000"/>
                </a:schemeClr>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77654175"/>
        <c:axId val="77655807"/>
      </c:stockChart>
      <c:catAx>
        <c:axId val="7765417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400">
                    <a:solidFill>
                      <a:schemeClr val="tx1"/>
                    </a:solidFill>
                  </a:rPr>
                  <a:t>topics</a:t>
                </a:r>
              </a:p>
            </c:rich>
          </c:tx>
          <c:layout>
            <c:manualLayout>
              <c:xMode val="edge"/>
              <c:yMode val="edge"/>
              <c:x val="0.49994598917322841"/>
              <c:y val="0.8916303497975716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655807"/>
        <c:crosses val="autoZero"/>
        <c:auto val="1"/>
        <c:lblAlgn val="ctr"/>
        <c:lblOffset val="100"/>
        <c:noMultiLvlLbl val="0"/>
      </c:catAx>
      <c:valAx>
        <c:axId val="776558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400">
                    <a:solidFill>
                      <a:schemeClr val="tx1"/>
                    </a:solidFill>
                  </a:rPr>
                  <a:t>score</a:t>
                </a:r>
              </a:p>
            </c:rich>
          </c:tx>
          <c:layout>
            <c:manualLayout>
              <c:xMode val="edge"/>
              <c:yMode val="edge"/>
              <c:x val="2.8814076152653798E-3"/>
              <c:y val="0.24866648024005797"/>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654175"/>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0.24123</cdr:x>
      <cdr:y>0.36648</cdr:y>
    </cdr:from>
    <cdr:to>
      <cdr:x>0.28284</cdr:x>
      <cdr:y>0.4299</cdr:y>
    </cdr:to>
    <cdr:sp macro="" textlink="">
      <cdr:nvSpPr>
        <cdr:cNvPr id="2" name="Multiply 1">
          <a:extLst xmlns:a="http://schemas.openxmlformats.org/drawingml/2006/main">
            <a:ext uri="{FF2B5EF4-FFF2-40B4-BE49-F238E27FC236}">
              <a16:creationId xmlns:a16="http://schemas.microsoft.com/office/drawing/2014/main" id="{A475AAEF-A62C-5749-9C61-9B87AC04C4CA}"/>
            </a:ext>
          </a:extLst>
        </cdr:cNvPr>
        <cdr:cNvSpPr/>
      </cdr:nvSpPr>
      <cdr:spPr>
        <a:xfrm xmlns:a="http://schemas.openxmlformats.org/drawingml/2006/main">
          <a:off x="1185555" y="1236351"/>
          <a:ext cx="204537" cy="213971"/>
        </a:xfrm>
        <a:prstGeom xmlns:a="http://schemas.openxmlformats.org/drawingml/2006/main" prst="mathMultiply">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0.55609</cdr:x>
      <cdr:y>0.60046</cdr:y>
    </cdr:from>
    <cdr:to>
      <cdr:x>0.59771</cdr:x>
      <cdr:y>0.66388</cdr:y>
    </cdr:to>
    <cdr:sp macro="" textlink="">
      <cdr:nvSpPr>
        <cdr:cNvPr id="3" name="Multiply 2">
          <a:extLst xmlns:a="http://schemas.openxmlformats.org/drawingml/2006/main">
            <a:ext uri="{FF2B5EF4-FFF2-40B4-BE49-F238E27FC236}">
              <a16:creationId xmlns:a16="http://schemas.microsoft.com/office/drawing/2014/main" id="{D01ABFBC-B74A-1249-BE7E-1F328FA6518B}"/>
            </a:ext>
          </a:extLst>
        </cdr:cNvPr>
        <cdr:cNvSpPr/>
      </cdr:nvSpPr>
      <cdr:spPr>
        <a:xfrm xmlns:a="http://schemas.openxmlformats.org/drawingml/2006/main">
          <a:off x="2733001" y="2025704"/>
          <a:ext cx="204537" cy="213971"/>
        </a:xfrm>
        <a:prstGeom xmlns:a="http://schemas.openxmlformats.org/drawingml/2006/main" prst="mathMultiply">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0.39627</cdr:x>
      <cdr:y>0.1325</cdr:y>
    </cdr:from>
    <cdr:to>
      <cdr:x>0.43789</cdr:x>
      <cdr:y>0.19592</cdr:y>
    </cdr:to>
    <cdr:sp macro="" textlink="">
      <cdr:nvSpPr>
        <cdr:cNvPr id="4" name="Multiply 3">
          <a:extLst xmlns:a="http://schemas.openxmlformats.org/drawingml/2006/main">
            <a:ext uri="{FF2B5EF4-FFF2-40B4-BE49-F238E27FC236}">
              <a16:creationId xmlns:a16="http://schemas.microsoft.com/office/drawing/2014/main" id="{D01ABFBC-B74A-1249-BE7E-1F328FA6518B}"/>
            </a:ext>
          </a:extLst>
        </cdr:cNvPr>
        <cdr:cNvSpPr/>
      </cdr:nvSpPr>
      <cdr:spPr>
        <a:xfrm xmlns:a="http://schemas.openxmlformats.org/drawingml/2006/main">
          <a:off x="1947555" y="446997"/>
          <a:ext cx="204537" cy="213971"/>
        </a:xfrm>
        <a:prstGeom xmlns:a="http://schemas.openxmlformats.org/drawingml/2006/main" prst="mathMultiply">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0.71432</cdr:x>
      <cdr:y>0.48289</cdr:y>
    </cdr:from>
    <cdr:to>
      <cdr:x>0.75593</cdr:x>
      <cdr:y>0.54632</cdr:y>
    </cdr:to>
    <cdr:sp macro="" textlink="">
      <cdr:nvSpPr>
        <cdr:cNvPr id="5" name="Multiply 4">
          <a:extLst xmlns:a="http://schemas.openxmlformats.org/drawingml/2006/main">
            <a:ext uri="{FF2B5EF4-FFF2-40B4-BE49-F238E27FC236}">
              <a16:creationId xmlns:a16="http://schemas.microsoft.com/office/drawing/2014/main" id="{F5C73062-DA52-1346-BEB4-26553F7FF34D}"/>
            </a:ext>
          </a:extLst>
        </cdr:cNvPr>
        <cdr:cNvSpPr/>
      </cdr:nvSpPr>
      <cdr:spPr>
        <a:xfrm xmlns:a="http://schemas.openxmlformats.org/drawingml/2006/main">
          <a:off x="3510632" y="1629074"/>
          <a:ext cx="204537" cy="213971"/>
        </a:xfrm>
        <a:prstGeom xmlns:a="http://schemas.openxmlformats.org/drawingml/2006/main" prst="mathMultiply">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0.87095</cdr:x>
      <cdr:y>0.4816</cdr:y>
    </cdr:from>
    <cdr:to>
      <cdr:x>0.91257</cdr:x>
      <cdr:y>0.54503</cdr:y>
    </cdr:to>
    <cdr:sp macro="" textlink="">
      <cdr:nvSpPr>
        <cdr:cNvPr id="6" name="Multiply 5">
          <a:extLst xmlns:a="http://schemas.openxmlformats.org/drawingml/2006/main">
            <a:ext uri="{FF2B5EF4-FFF2-40B4-BE49-F238E27FC236}">
              <a16:creationId xmlns:a16="http://schemas.microsoft.com/office/drawing/2014/main" id="{F5C73062-DA52-1346-BEB4-26553F7FF34D}"/>
            </a:ext>
          </a:extLst>
        </cdr:cNvPr>
        <cdr:cNvSpPr/>
      </cdr:nvSpPr>
      <cdr:spPr>
        <a:xfrm xmlns:a="http://schemas.openxmlformats.org/drawingml/2006/main">
          <a:off x="4280447" y="1624733"/>
          <a:ext cx="204537" cy="213971"/>
        </a:xfrm>
        <a:prstGeom xmlns:a="http://schemas.openxmlformats.org/drawingml/2006/main" prst="mathMultiply">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AB6E4-B17A-EC44-BFD8-12C18FDF92E1}" type="datetimeFigureOut">
              <a:rPr lang="en-US" smtClean="0"/>
              <a:t>8/18/20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AB008-F386-5440-B94A-9FF61F908962}" type="slidenum">
              <a:rPr lang="en-US" smtClean="0"/>
              <a:t>‹#›</a:t>
            </a:fld>
            <a:endParaRPr lang="en-US"/>
          </a:p>
        </p:txBody>
      </p:sp>
    </p:spTree>
    <p:extLst>
      <p:ext uri="{BB962C8B-B14F-4D97-AF65-F5344CB8AC3E}">
        <p14:creationId xmlns:p14="http://schemas.microsoft.com/office/powerpoint/2010/main" val="3189828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dirty="0"/>
              <a:t>Hi, I</a:t>
            </a:r>
            <a:r>
              <a:rPr lang="en-US" baseline="0" dirty="0"/>
              <a:t> am Anna Fariha from University of Massachusetts, Amherst.</a:t>
            </a:r>
            <a:r>
              <a:rPr lang="en-US" dirty="0"/>
              <a:t> </a:t>
            </a:r>
            <a:r>
              <a:rPr lang="en-US" baseline="0" dirty="0"/>
              <a:t>This is a joint work with Matteo </a:t>
            </a:r>
            <a:r>
              <a:rPr lang="en-US" baseline="0" dirty="0" err="1"/>
              <a:t>Brucato</a:t>
            </a:r>
            <a:r>
              <a:rPr lang="en-US" baseline="0" dirty="0"/>
              <a:t>, Peter Haas, and Alexandra Meliou.</a:t>
            </a:r>
            <a:r>
              <a:rPr lang="en-US" dirty="0"/>
              <a:t> </a:t>
            </a:r>
            <a:r>
              <a:rPr lang="en-US" baseline="0" dirty="0"/>
              <a:t>Today, I am going to demonstrate SuDocu, a tool for personalized document summarization.</a:t>
            </a:r>
            <a:endParaRPr lang="en-US" dirty="0">
              <a:cs typeface="Calibri"/>
            </a:endParaRPr>
          </a:p>
        </p:txBody>
      </p:sp>
      <p:sp>
        <p:nvSpPr>
          <p:cNvPr id="4" name="Slide Number Placeholder 3"/>
          <p:cNvSpPr>
            <a:spLocks noGrp="1"/>
          </p:cNvSpPr>
          <p:nvPr>
            <p:ph type="sldNum" sz="quarter" idx="5"/>
          </p:nvPr>
        </p:nvSpPr>
        <p:spPr/>
        <p:txBody>
          <a:bodyPr/>
          <a:lstStyle/>
          <a:p>
            <a:fld id="{C49AB008-F386-5440-B94A-9FF61F908962}" type="slidenum">
              <a:rPr lang="en-US" smtClean="0"/>
              <a:t>1</a:t>
            </a:fld>
            <a:endParaRPr lang="en-US"/>
          </a:p>
        </p:txBody>
      </p:sp>
    </p:spTree>
    <p:extLst>
      <p:ext uri="{BB962C8B-B14F-4D97-AF65-F5344CB8AC3E}">
        <p14:creationId xmlns:p14="http://schemas.microsoft.com/office/powerpoint/2010/main" val="361045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example-driven summarization, all the user needs to do is to provide a few example summaries for a small number of documents, </a:t>
            </a:r>
          </a:p>
        </p:txBody>
      </p:sp>
      <p:sp>
        <p:nvSpPr>
          <p:cNvPr id="4" name="Slide Number Placeholder 3"/>
          <p:cNvSpPr>
            <a:spLocks noGrp="1"/>
          </p:cNvSpPr>
          <p:nvPr>
            <p:ph type="sldNum" sz="quarter" idx="5"/>
          </p:nvPr>
        </p:nvSpPr>
        <p:spPr/>
        <p:txBody>
          <a:bodyPr/>
          <a:lstStyle/>
          <a:p>
            <a:fld id="{C49AB008-F386-5440-B94A-9FF61F908962}" type="slidenum">
              <a:rPr lang="en-US" smtClean="0"/>
              <a:t>10</a:t>
            </a:fld>
            <a:endParaRPr lang="en-US"/>
          </a:p>
        </p:txBody>
      </p:sp>
    </p:spTree>
    <p:extLst>
      <p:ext uri="{BB962C8B-B14F-4D97-AF65-F5344CB8AC3E}">
        <p14:creationId xmlns:p14="http://schemas.microsoft.com/office/powerpoint/2010/main" val="3874643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 system learns the summarization intent from the examples. Then it can summarize new documents automatically, according to the user’s preferences. </a:t>
            </a:r>
          </a:p>
        </p:txBody>
      </p:sp>
      <p:sp>
        <p:nvSpPr>
          <p:cNvPr id="4" name="Slide Number Placeholder 3"/>
          <p:cNvSpPr>
            <a:spLocks noGrp="1"/>
          </p:cNvSpPr>
          <p:nvPr>
            <p:ph type="sldNum" sz="quarter" idx="5"/>
          </p:nvPr>
        </p:nvSpPr>
        <p:spPr/>
        <p:txBody>
          <a:bodyPr/>
          <a:lstStyle/>
          <a:p>
            <a:fld id="{C49AB008-F386-5440-B94A-9FF61F908962}" type="slidenum">
              <a:rPr lang="en-US" smtClean="0"/>
              <a:t>11</a:t>
            </a:fld>
            <a:endParaRPr lang="en-US"/>
          </a:p>
        </p:txBody>
      </p:sp>
    </p:spTree>
    <p:extLst>
      <p:ext uri="{BB962C8B-B14F-4D97-AF65-F5344CB8AC3E}">
        <p14:creationId xmlns:p14="http://schemas.microsoft.com/office/powerpoint/2010/main" val="1997900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now demonstrate SuDocu and show how it learns the user’s summarization preferences just from a few examples.</a:t>
            </a:r>
          </a:p>
        </p:txBody>
      </p:sp>
      <p:sp>
        <p:nvSpPr>
          <p:cNvPr id="4" name="Slide Number Placeholder 3"/>
          <p:cNvSpPr>
            <a:spLocks noGrp="1"/>
          </p:cNvSpPr>
          <p:nvPr>
            <p:ph type="sldNum" sz="quarter" idx="5"/>
          </p:nvPr>
        </p:nvSpPr>
        <p:spPr/>
        <p:txBody>
          <a:bodyPr/>
          <a:lstStyle/>
          <a:p>
            <a:fld id="{C49AB008-F386-5440-B94A-9FF61F908962}" type="slidenum">
              <a:rPr lang="en-US" smtClean="0"/>
              <a:t>12</a:t>
            </a:fld>
            <a:endParaRPr lang="en-US"/>
          </a:p>
        </p:txBody>
      </p:sp>
    </p:spTree>
    <p:extLst>
      <p:ext uri="{BB962C8B-B14F-4D97-AF65-F5344CB8AC3E}">
        <p14:creationId xmlns:p14="http://schemas.microsoft.com/office/powerpoint/2010/main" val="3586080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SuDocu is built over 4 key components which I will go over now.</a:t>
            </a:r>
          </a:p>
        </p:txBody>
      </p:sp>
      <p:sp>
        <p:nvSpPr>
          <p:cNvPr id="4" name="Slide Number Placeholder 3"/>
          <p:cNvSpPr>
            <a:spLocks noGrp="1"/>
          </p:cNvSpPr>
          <p:nvPr>
            <p:ph type="sldNum" sz="quarter" idx="5"/>
          </p:nvPr>
        </p:nvSpPr>
        <p:spPr/>
        <p:txBody>
          <a:bodyPr/>
          <a:lstStyle/>
          <a:p>
            <a:fld id="{C49AB008-F386-5440-B94A-9FF61F908962}" type="slidenum">
              <a:rPr lang="en-US" smtClean="0"/>
              <a:t>13</a:t>
            </a:fld>
            <a:endParaRPr lang="en-US"/>
          </a:p>
        </p:txBody>
      </p:sp>
    </p:spTree>
    <p:extLst>
      <p:ext uri="{BB962C8B-B14F-4D97-AF65-F5344CB8AC3E}">
        <p14:creationId xmlns:p14="http://schemas.microsoft.com/office/powerpoint/2010/main" val="3196340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component is topic modeling. Given a text corpus over all documents, SuDocu uses LDA topic modeling to learn topics from the text corpus. Words that have similar semantic meaning and frequently occur together are grouped under the same topic.</a:t>
            </a:r>
          </a:p>
        </p:txBody>
      </p:sp>
      <p:sp>
        <p:nvSpPr>
          <p:cNvPr id="4" name="Slide Number Placeholder 3"/>
          <p:cNvSpPr>
            <a:spLocks noGrp="1"/>
          </p:cNvSpPr>
          <p:nvPr>
            <p:ph type="sldNum" sz="quarter" idx="5"/>
          </p:nvPr>
        </p:nvSpPr>
        <p:spPr/>
        <p:txBody>
          <a:bodyPr/>
          <a:lstStyle/>
          <a:p>
            <a:fld id="{C49AB008-F386-5440-B94A-9FF61F908962}" type="slidenum">
              <a:rPr lang="en-US" smtClean="0"/>
              <a:t>14</a:t>
            </a:fld>
            <a:endParaRPr lang="en-US"/>
          </a:p>
        </p:txBody>
      </p:sp>
    </p:spTree>
    <p:extLst>
      <p:ext uri="{BB962C8B-B14F-4D97-AF65-F5344CB8AC3E}">
        <p14:creationId xmlns:p14="http://schemas.microsoft.com/office/powerpoint/2010/main" val="3968706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SuDocu then uses the learned topic model to represent each sentence by a point in the topic space. So each sentence gets a score for every topic.</a:t>
            </a:r>
          </a:p>
        </p:txBody>
      </p:sp>
      <p:sp>
        <p:nvSpPr>
          <p:cNvPr id="4" name="Slide Number Placeholder 3"/>
          <p:cNvSpPr>
            <a:spLocks noGrp="1"/>
          </p:cNvSpPr>
          <p:nvPr>
            <p:ph type="sldNum" sz="quarter" idx="5"/>
          </p:nvPr>
        </p:nvSpPr>
        <p:spPr/>
        <p:txBody>
          <a:bodyPr/>
          <a:lstStyle/>
          <a:p>
            <a:fld id="{C49AB008-F386-5440-B94A-9FF61F908962}" type="slidenum">
              <a:rPr lang="en-US" smtClean="0"/>
              <a:t>15</a:t>
            </a:fld>
            <a:endParaRPr lang="en-US"/>
          </a:p>
        </p:txBody>
      </p:sp>
    </p:spTree>
    <p:extLst>
      <p:ext uri="{BB962C8B-B14F-4D97-AF65-F5344CB8AC3E}">
        <p14:creationId xmlns:p14="http://schemas.microsoft.com/office/powerpoint/2010/main" val="1420322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step is to get example summaries from the user and encode them in the topic space as well.</a:t>
            </a:r>
          </a:p>
        </p:txBody>
      </p:sp>
      <p:sp>
        <p:nvSpPr>
          <p:cNvPr id="4" name="Slide Number Placeholder 3"/>
          <p:cNvSpPr>
            <a:spLocks noGrp="1"/>
          </p:cNvSpPr>
          <p:nvPr>
            <p:ph type="sldNum" sz="quarter" idx="5"/>
          </p:nvPr>
        </p:nvSpPr>
        <p:spPr/>
        <p:txBody>
          <a:bodyPr/>
          <a:lstStyle/>
          <a:p>
            <a:fld id="{C49AB008-F386-5440-B94A-9FF61F908962}" type="slidenum">
              <a:rPr lang="en-US" smtClean="0"/>
              <a:t>16</a:t>
            </a:fld>
            <a:endParaRPr lang="en-US"/>
          </a:p>
        </p:txBody>
      </p:sp>
    </p:spTree>
    <p:extLst>
      <p:ext uri="{BB962C8B-B14F-4D97-AF65-F5344CB8AC3E}">
        <p14:creationId xmlns:p14="http://schemas.microsoft.com/office/powerpoint/2010/main" val="2068767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SuDocu aggregates topic-wise scores over all sentences in the summary and encodes it in the topic space.</a:t>
            </a:r>
          </a:p>
        </p:txBody>
      </p:sp>
      <p:sp>
        <p:nvSpPr>
          <p:cNvPr id="4" name="Slide Number Placeholder 3"/>
          <p:cNvSpPr>
            <a:spLocks noGrp="1"/>
          </p:cNvSpPr>
          <p:nvPr>
            <p:ph type="sldNum" sz="quarter" idx="5"/>
          </p:nvPr>
        </p:nvSpPr>
        <p:spPr/>
        <p:txBody>
          <a:bodyPr/>
          <a:lstStyle/>
          <a:p>
            <a:fld id="{C49AB008-F386-5440-B94A-9FF61F908962}" type="slidenum">
              <a:rPr lang="en-US" smtClean="0"/>
              <a:t>17</a:t>
            </a:fld>
            <a:endParaRPr lang="en-US"/>
          </a:p>
        </p:txBody>
      </p:sp>
    </p:spTree>
    <p:extLst>
      <p:ext uri="{BB962C8B-B14F-4D97-AF65-F5344CB8AC3E}">
        <p14:creationId xmlns:p14="http://schemas.microsoft.com/office/powerpoint/2010/main" val="2551950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step is to discover the user’s summarization intent.</a:t>
            </a:r>
          </a:p>
        </p:txBody>
      </p:sp>
      <p:sp>
        <p:nvSpPr>
          <p:cNvPr id="4" name="Slide Number Placeholder 3"/>
          <p:cNvSpPr>
            <a:spLocks noGrp="1"/>
          </p:cNvSpPr>
          <p:nvPr>
            <p:ph type="sldNum" sz="quarter" idx="5"/>
          </p:nvPr>
        </p:nvSpPr>
        <p:spPr/>
        <p:txBody>
          <a:bodyPr/>
          <a:lstStyle/>
          <a:p>
            <a:fld id="{C49AB008-F386-5440-B94A-9FF61F908962}" type="slidenum">
              <a:rPr lang="en-US" smtClean="0"/>
              <a:t>18</a:t>
            </a:fld>
            <a:endParaRPr lang="en-US"/>
          </a:p>
        </p:txBody>
      </p:sp>
    </p:spTree>
    <p:extLst>
      <p:ext uri="{BB962C8B-B14F-4D97-AF65-F5344CB8AC3E}">
        <p14:creationId xmlns:p14="http://schemas.microsoft.com/office/powerpoint/2010/main" val="1838895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SuDocu takes the topic-wise scores for each example summary and computes bounds. SuDocu interprets that the user wants their summaries to satisfy these bound constraints that define the space for feasible summaries.</a:t>
            </a:r>
          </a:p>
        </p:txBody>
      </p:sp>
      <p:sp>
        <p:nvSpPr>
          <p:cNvPr id="4" name="Slide Number Placeholder 3"/>
          <p:cNvSpPr>
            <a:spLocks noGrp="1"/>
          </p:cNvSpPr>
          <p:nvPr>
            <p:ph type="sldNum" sz="quarter" idx="5"/>
          </p:nvPr>
        </p:nvSpPr>
        <p:spPr/>
        <p:txBody>
          <a:bodyPr/>
          <a:lstStyle/>
          <a:p>
            <a:fld id="{C49AB008-F386-5440-B94A-9FF61F908962}" type="slidenum">
              <a:rPr lang="en-US" smtClean="0"/>
              <a:t>19</a:t>
            </a:fld>
            <a:endParaRPr lang="en-US"/>
          </a:p>
        </p:txBody>
      </p:sp>
    </p:spTree>
    <p:extLst>
      <p:ext uri="{BB962C8B-B14F-4D97-AF65-F5344CB8AC3E}">
        <p14:creationId xmlns:p14="http://schemas.microsoft.com/office/powerpoint/2010/main" val="230380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Processing large documents is hard for humans. We often want the main ideas or summary of a large document.</a:t>
            </a:r>
          </a:p>
        </p:txBody>
      </p:sp>
      <p:sp>
        <p:nvSpPr>
          <p:cNvPr id="4" name="Slide Number Placeholder 3"/>
          <p:cNvSpPr>
            <a:spLocks noGrp="1"/>
          </p:cNvSpPr>
          <p:nvPr>
            <p:ph type="sldNum" sz="quarter" idx="5"/>
          </p:nvPr>
        </p:nvSpPr>
        <p:spPr/>
        <p:txBody>
          <a:bodyPr/>
          <a:lstStyle/>
          <a:p>
            <a:fld id="{C49AB008-F386-5440-B94A-9FF61F908962}" type="slidenum">
              <a:rPr lang="en-US" smtClean="0"/>
              <a:t>2</a:t>
            </a:fld>
            <a:endParaRPr lang="en-US"/>
          </a:p>
        </p:txBody>
      </p:sp>
    </p:spTree>
    <p:extLst>
      <p:ext uri="{BB962C8B-B14F-4D97-AF65-F5344CB8AC3E}">
        <p14:creationId xmlns:p14="http://schemas.microsoft.com/office/powerpoint/2010/main" val="3072295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summary satisfies the bounds for all topics, it is feasible, otherwise it is infeasible.</a:t>
            </a:r>
          </a:p>
        </p:txBody>
      </p:sp>
      <p:sp>
        <p:nvSpPr>
          <p:cNvPr id="4" name="Slide Number Placeholder 3"/>
          <p:cNvSpPr>
            <a:spLocks noGrp="1"/>
          </p:cNvSpPr>
          <p:nvPr>
            <p:ph type="sldNum" sz="quarter" idx="5"/>
          </p:nvPr>
        </p:nvSpPr>
        <p:spPr/>
        <p:txBody>
          <a:bodyPr/>
          <a:lstStyle/>
          <a:p>
            <a:fld id="{C49AB008-F386-5440-B94A-9FF61F908962}" type="slidenum">
              <a:rPr lang="en-US" smtClean="0"/>
              <a:t>20</a:t>
            </a:fld>
            <a:endParaRPr lang="en-US"/>
          </a:p>
        </p:txBody>
      </p:sp>
    </p:spTree>
    <p:extLst>
      <p:ext uri="{BB962C8B-B14F-4D97-AF65-F5344CB8AC3E}">
        <p14:creationId xmlns:p14="http://schemas.microsoft.com/office/powerpoint/2010/main" val="570392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step is to generate the summaries from the constraints.</a:t>
            </a:r>
          </a:p>
        </p:txBody>
      </p:sp>
      <p:sp>
        <p:nvSpPr>
          <p:cNvPr id="4" name="Slide Number Placeholder 3"/>
          <p:cNvSpPr>
            <a:spLocks noGrp="1"/>
          </p:cNvSpPr>
          <p:nvPr>
            <p:ph type="sldNum" sz="quarter" idx="5"/>
          </p:nvPr>
        </p:nvSpPr>
        <p:spPr/>
        <p:txBody>
          <a:bodyPr/>
          <a:lstStyle/>
          <a:p>
            <a:fld id="{C49AB008-F386-5440-B94A-9FF61F908962}" type="slidenum">
              <a:rPr lang="en-US" smtClean="0"/>
              <a:t>21</a:t>
            </a:fld>
            <a:endParaRPr lang="en-US"/>
          </a:p>
        </p:txBody>
      </p:sp>
    </p:spTree>
    <p:extLst>
      <p:ext uri="{BB962C8B-B14F-4D97-AF65-F5344CB8AC3E}">
        <p14:creationId xmlns:p14="http://schemas.microsoft.com/office/powerpoint/2010/main" val="3864070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SuDocu uses a package query to express the constraint optimization problem. The goal is to find a set of sentences that collectively satisfy the topic constraints, while maximizing some objective function. </a:t>
            </a:r>
            <a:r>
              <a:rPr lang="en-US" dirty="0" err="1"/>
              <a:t>SuDocu’s</a:t>
            </a:r>
            <a:r>
              <a:rPr lang="en-US" dirty="0"/>
              <a:t> objective is to maximize the overall quality of the summary, which we characterize by a generic score.</a:t>
            </a:r>
          </a:p>
        </p:txBody>
      </p:sp>
      <p:sp>
        <p:nvSpPr>
          <p:cNvPr id="4" name="Slide Number Placeholder 3"/>
          <p:cNvSpPr>
            <a:spLocks noGrp="1"/>
          </p:cNvSpPr>
          <p:nvPr>
            <p:ph type="sldNum" sz="quarter" idx="5"/>
          </p:nvPr>
        </p:nvSpPr>
        <p:spPr/>
        <p:txBody>
          <a:bodyPr/>
          <a:lstStyle/>
          <a:p>
            <a:fld id="{C49AB008-F386-5440-B94A-9FF61F908962}" type="slidenum">
              <a:rPr lang="en-US" smtClean="0"/>
              <a:t>22</a:t>
            </a:fld>
            <a:endParaRPr lang="en-US"/>
          </a:p>
        </p:txBody>
      </p:sp>
    </p:spTree>
    <p:extLst>
      <p:ext uri="{BB962C8B-B14F-4D97-AF65-F5344CB8AC3E}">
        <p14:creationId xmlns:p14="http://schemas.microsoft.com/office/powerpoint/2010/main" val="1478542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for a new document, SuDocu executes the package query over a relational database using an efficient and scalable approach, retrieves the optimal summary, and then presents it to the user.</a:t>
            </a:r>
          </a:p>
        </p:txBody>
      </p:sp>
      <p:sp>
        <p:nvSpPr>
          <p:cNvPr id="4" name="Slide Number Placeholder 3"/>
          <p:cNvSpPr>
            <a:spLocks noGrp="1"/>
          </p:cNvSpPr>
          <p:nvPr>
            <p:ph type="sldNum" sz="quarter" idx="5"/>
          </p:nvPr>
        </p:nvSpPr>
        <p:spPr/>
        <p:txBody>
          <a:bodyPr/>
          <a:lstStyle/>
          <a:p>
            <a:fld id="{C49AB008-F386-5440-B94A-9FF61F908962}" type="slidenum">
              <a:rPr lang="en-US" smtClean="0"/>
              <a:t>23</a:t>
            </a:fld>
            <a:endParaRPr lang="en-US"/>
          </a:p>
        </p:txBody>
      </p:sp>
    </p:spTree>
    <p:extLst>
      <p:ext uri="{BB962C8B-B14F-4D97-AF65-F5344CB8AC3E}">
        <p14:creationId xmlns:p14="http://schemas.microsoft.com/office/powerpoint/2010/main" val="165758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summarize, </a:t>
            </a:r>
            <a:r>
              <a:rPr lang="en-US" sz="1200" dirty="0">
                <a:solidFill>
                  <a:schemeClr val="tx1"/>
                </a:solidFill>
              </a:rPr>
              <a:t>SuDocu is a personalized document summarization tool which learns </a:t>
            </a:r>
            <a:r>
              <a:rPr lang="en-US" dirty="0"/>
              <a:t>the user's</a:t>
            </a:r>
            <a:r>
              <a:rPr lang="en-US" sz="1200" dirty="0">
                <a:solidFill>
                  <a:schemeClr val="tx1"/>
                </a:solidFill>
              </a:rPr>
              <a:t> summarization intent from a few example summaries.</a:t>
            </a:r>
            <a:r>
              <a:rPr lang="en-US" dirty="0"/>
              <a:t> Performance-wise, SuDocu</a:t>
            </a:r>
            <a:r>
              <a:rPr lang="en-US" sz="1200" dirty="0">
                <a:solidFill>
                  <a:schemeClr val="tx1"/>
                </a:solidFill>
              </a:rPr>
              <a:t> is highly-scalable and efficient.</a:t>
            </a:r>
          </a:p>
        </p:txBody>
      </p:sp>
      <p:sp>
        <p:nvSpPr>
          <p:cNvPr id="4" name="Slide Number Placeholder 3"/>
          <p:cNvSpPr>
            <a:spLocks noGrp="1"/>
          </p:cNvSpPr>
          <p:nvPr>
            <p:ph type="sldNum" sz="quarter" idx="5"/>
          </p:nvPr>
        </p:nvSpPr>
        <p:spPr/>
        <p:txBody>
          <a:bodyPr/>
          <a:lstStyle/>
          <a:p>
            <a:fld id="{C49AB008-F386-5440-B94A-9FF61F908962}" type="slidenum">
              <a:rPr lang="en-US" smtClean="0"/>
              <a:t>24</a:t>
            </a:fld>
            <a:endParaRPr lang="en-US"/>
          </a:p>
        </p:txBody>
      </p:sp>
    </p:spTree>
    <p:extLst>
      <p:ext uri="{BB962C8B-B14F-4D97-AF65-F5344CB8AC3E}">
        <p14:creationId xmlns:p14="http://schemas.microsoft.com/office/powerpoint/2010/main" val="251909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try SuDocu, please visit this site. Thank you for listening. We will be happy to answer questions.</a:t>
            </a:r>
          </a:p>
        </p:txBody>
      </p:sp>
      <p:sp>
        <p:nvSpPr>
          <p:cNvPr id="4" name="Slide Number Placeholder 3"/>
          <p:cNvSpPr>
            <a:spLocks noGrp="1"/>
          </p:cNvSpPr>
          <p:nvPr>
            <p:ph type="sldNum" sz="quarter" idx="5"/>
          </p:nvPr>
        </p:nvSpPr>
        <p:spPr/>
        <p:txBody>
          <a:bodyPr/>
          <a:lstStyle/>
          <a:p>
            <a:fld id="{C49AB008-F386-5440-B94A-9FF61F908962}" type="slidenum">
              <a:rPr lang="en-US" smtClean="0"/>
              <a:t>25</a:t>
            </a:fld>
            <a:endParaRPr lang="en-US"/>
          </a:p>
        </p:txBody>
      </p:sp>
    </p:spTree>
    <p:extLst>
      <p:ext uri="{BB962C8B-B14F-4D97-AF65-F5344CB8AC3E}">
        <p14:creationId xmlns:p14="http://schemas.microsoft.com/office/powerpoint/2010/main" val="1785569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Text document summarization is the task of producing a brief representation for easy human consumption.</a:t>
            </a:r>
          </a:p>
        </p:txBody>
      </p:sp>
      <p:sp>
        <p:nvSpPr>
          <p:cNvPr id="4" name="Slide Number Placeholder 3"/>
          <p:cNvSpPr>
            <a:spLocks noGrp="1"/>
          </p:cNvSpPr>
          <p:nvPr>
            <p:ph type="sldNum" sz="quarter" idx="5"/>
          </p:nvPr>
        </p:nvSpPr>
        <p:spPr/>
        <p:txBody>
          <a:bodyPr/>
          <a:lstStyle/>
          <a:p>
            <a:fld id="{C49AB008-F386-5440-B94A-9FF61F908962}" type="slidenum">
              <a:rPr lang="en-US" smtClean="0"/>
              <a:t>3</a:t>
            </a:fld>
            <a:endParaRPr lang="en-US"/>
          </a:p>
        </p:txBody>
      </p:sp>
    </p:spTree>
    <p:extLst>
      <p:ext uri="{BB962C8B-B14F-4D97-AF65-F5344CB8AC3E}">
        <p14:creationId xmlns:p14="http://schemas.microsoft.com/office/powerpoint/2010/main" val="1236462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automatic summarization, the best option is extractive summarization, where a subset of sentences from the original document are extracted and presented as the summary.</a:t>
            </a:r>
          </a:p>
        </p:txBody>
      </p:sp>
      <p:sp>
        <p:nvSpPr>
          <p:cNvPr id="4" name="Slide Number Placeholder 3"/>
          <p:cNvSpPr>
            <a:spLocks noGrp="1"/>
          </p:cNvSpPr>
          <p:nvPr>
            <p:ph type="sldNum" sz="quarter" idx="5"/>
          </p:nvPr>
        </p:nvSpPr>
        <p:spPr/>
        <p:txBody>
          <a:bodyPr/>
          <a:lstStyle/>
          <a:p>
            <a:fld id="{C49AB008-F386-5440-B94A-9FF61F908962}" type="slidenum">
              <a:rPr lang="en-US" smtClean="0"/>
              <a:t>4</a:t>
            </a:fld>
            <a:endParaRPr lang="en-US"/>
          </a:p>
        </p:txBody>
      </p:sp>
    </p:spTree>
    <p:extLst>
      <p:ext uri="{BB962C8B-B14F-4D97-AF65-F5344CB8AC3E}">
        <p14:creationId xmlns:p14="http://schemas.microsoft.com/office/powerpoint/2010/main" val="3102710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Existing text summarization tools mostly focus on generic summarization, but users often require personalized summarization that targets their specific preferences. For example, imagine a traveler who wants to summarize the Wikipedia page for the state of Massachusetts, but she is mostly interested in tourist spots and weather. A generic summary would cover all topics well, but not all topics are relevant to her.</a:t>
            </a:r>
          </a:p>
        </p:txBody>
      </p:sp>
      <p:sp>
        <p:nvSpPr>
          <p:cNvPr id="4" name="Slide Number Placeholder 3"/>
          <p:cNvSpPr>
            <a:spLocks noGrp="1"/>
          </p:cNvSpPr>
          <p:nvPr>
            <p:ph type="sldNum" sz="quarter" idx="5"/>
          </p:nvPr>
        </p:nvSpPr>
        <p:spPr/>
        <p:txBody>
          <a:bodyPr/>
          <a:lstStyle/>
          <a:p>
            <a:fld id="{C49AB008-F386-5440-B94A-9FF61F908962}" type="slidenum">
              <a:rPr lang="en-US" smtClean="0"/>
              <a:t>5</a:t>
            </a:fld>
            <a:endParaRPr lang="en-US"/>
          </a:p>
        </p:txBody>
      </p:sp>
    </p:spTree>
    <p:extLst>
      <p:ext uri="{BB962C8B-B14F-4D97-AF65-F5344CB8AC3E}">
        <p14:creationId xmlns:p14="http://schemas.microsoft.com/office/powerpoint/2010/main" val="2524536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precisely expressing summarization preferences is challenging.</a:t>
            </a:r>
          </a:p>
        </p:txBody>
      </p:sp>
      <p:sp>
        <p:nvSpPr>
          <p:cNvPr id="4" name="Slide Number Placeholder 3"/>
          <p:cNvSpPr>
            <a:spLocks noGrp="1"/>
          </p:cNvSpPr>
          <p:nvPr>
            <p:ph type="sldNum" sz="quarter" idx="5"/>
          </p:nvPr>
        </p:nvSpPr>
        <p:spPr/>
        <p:txBody>
          <a:bodyPr/>
          <a:lstStyle/>
          <a:p>
            <a:fld id="{C49AB008-F386-5440-B94A-9FF61F908962}" type="slidenum">
              <a:rPr lang="en-US" smtClean="0"/>
              <a:t>6</a:t>
            </a:fld>
            <a:endParaRPr lang="en-US"/>
          </a:p>
        </p:txBody>
      </p:sp>
    </p:spTree>
    <p:extLst>
      <p:ext uri="{BB962C8B-B14F-4D97-AF65-F5344CB8AC3E}">
        <p14:creationId xmlns:p14="http://schemas.microsoft.com/office/powerpoint/2010/main" val="116045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because the user’s preference may span over multiple topics and they don’t always know the precise coverages they want for each topic.</a:t>
            </a:r>
          </a:p>
        </p:txBody>
      </p:sp>
      <p:sp>
        <p:nvSpPr>
          <p:cNvPr id="4" name="Slide Number Placeholder 3"/>
          <p:cNvSpPr>
            <a:spLocks noGrp="1"/>
          </p:cNvSpPr>
          <p:nvPr>
            <p:ph type="sldNum" sz="quarter" idx="5"/>
          </p:nvPr>
        </p:nvSpPr>
        <p:spPr/>
        <p:txBody>
          <a:bodyPr/>
          <a:lstStyle/>
          <a:p>
            <a:fld id="{C49AB008-F386-5440-B94A-9FF61F908962}" type="slidenum">
              <a:rPr lang="en-US" smtClean="0"/>
              <a:t>7</a:t>
            </a:fld>
            <a:endParaRPr lang="en-US"/>
          </a:p>
        </p:txBody>
      </p:sp>
    </p:spTree>
    <p:extLst>
      <p:ext uri="{BB962C8B-B14F-4D97-AF65-F5344CB8AC3E}">
        <p14:creationId xmlns:p14="http://schemas.microsoft.com/office/powerpoint/2010/main" val="3857487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need a system where the users can easily express their summarization preferences, without requiring to precisely specify topic coverages.</a:t>
            </a:r>
          </a:p>
        </p:txBody>
      </p:sp>
      <p:sp>
        <p:nvSpPr>
          <p:cNvPr id="4" name="Slide Number Placeholder 3"/>
          <p:cNvSpPr>
            <a:spLocks noGrp="1"/>
          </p:cNvSpPr>
          <p:nvPr>
            <p:ph type="sldNum" sz="quarter" idx="5"/>
          </p:nvPr>
        </p:nvSpPr>
        <p:spPr/>
        <p:txBody>
          <a:bodyPr/>
          <a:lstStyle/>
          <a:p>
            <a:fld id="{C49AB008-F386-5440-B94A-9FF61F908962}" type="slidenum">
              <a:rPr lang="en-US" smtClean="0"/>
              <a:t>8</a:t>
            </a:fld>
            <a:endParaRPr lang="en-US"/>
          </a:p>
        </p:txBody>
      </p:sp>
    </p:spTree>
    <p:extLst>
      <p:ext uri="{BB962C8B-B14F-4D97-AF65-F5344CB8AC3E}">
        <p14:creationId xmlns:p14="http://schemas.microsoft.com/office/powerpoint/2010/main" val="3003387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SuDocu, we propose a novel and effective way to express the summarization preferences through examples!</a:t>
            </a:r>
          </a:p>
        </p:txBody>
      </p:sp>
      <p:sp>
        <p:nvSpPr>
          <p:cNvPr id="4" name="Slide Number Placeholder 3"/>
          <p:cNvSpPr>
            <a:spLocks noGrp="1"/>
          </p:cNvSpPr>
          <p:nvPr>
            <p:ph type="sldNum" sz="quarter" idx="5"/>
          </p:nvPr>
        </p:nvSpPr>
        <p:spPr/>
        <p:txBody>
          <a:bodyPr/>
          <a:lstStyle/>
          <a:p>
            <a:fld id="{C49AB008-F386-5440-B94A-9FF61F908962}" type="slidenum">
              <a:rPr lang="en-US" smtClean="0"/>
              <a:t>9</a:t>
            </a:fld>
            <a:endParaRPr lang="en-US"/>
          </a:p>
        </p:txBody>
      </p:sp>
    </p:spTree>
    <p:extLst>
      <p:ext uri="{BB962C8B-B14F-4D97-AF65-F5344CB8AC3E}">
        <p14:creationId xmlns:p14="http://schemas.microsoft.com/office/powerpoint/2010/main" val="3931553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564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SuDocu: Summarizing Documents by Example</a:t>
            </a:r>
          </a:p>
        </p:txBody>
      </p:sp>
      <p:sp>
        <p:nvSpPr>
          <p:cNvPr id="6" name="Slide Number Placeholder 5"/>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196203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SuDocu: Summarizing Documents by Example</a:t>
            </a:r>
          </a:p>
        </p:txBody>
      </p:sp>
      <p:sp>
        <p:nvSpPr>
          <p:cNvPr id="6" name="Slide Number Placeholder 5"/>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24469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SuDocu: Summarizing Documents by Example</a:t>
            </a:r>
          </a:p>
        </p:txBody>
      </p:sp>
      <p:sp>
        <p:nvSpPr>
          <p:cNvPr id="6" name="Slide Number Placeholder 5"/>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307691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SuDocu: Summarizing Documents by Example</a:t>
            </a:r>
          </a:p>
        </p:txBody>
      </p:sp>
      <p:sp>
        <p:nvSpPr>
          <p:cNvPr id="6" name="Slide Number Placeholder 5"/>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295924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SuDocu: Summarizing Documents by Example</a:t>
            </a:r>
          </a:p>
        </p:txBody>
      </p:sp>
      <p:sp>
        <p:nvSpPr>
          <p:cNvPr id="7" name="Slide Number Placeholder 6"/>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3698171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SuDocu: Summarizing Documents by Example</a:t>
            </a:r>
          </a:p>
        </p:txBody>
      </p:sp>
      <p:sp>
        <p:nvSpPr>
          <p:cNvPr id="9" name="Slide Number Placeholder 8"/>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10693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SuDocu: Summarizing Documents by Example</a:t>
            </a:r>
          </a:p>
        </p:txBody>
      </p:sp>
      <p:sp>
        <p:nvSpPr>
          <p:cNvPr id="5" name="Slide Number Placeholder 4"/>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180661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SuDocu: Summarizing Documents by Example</a:t>
            </a:r>
          </a:p>
        </p:txBody>
      </p:sp>
      <p:sp>
        <p:nvSpPr>
          <p:cNvPr id="4" name="Slide Number Placeholder 3"/>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2280972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SuDocu: Summarizing Documents by Example</a:t>
            </a:r>
          </a:p>
        </p:txBody>
      </p:sp>
      <p:sp>
        <p:nvSpPr>
          <p:cNvPr id="7" name="Slide Number Placeholder 6"/>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3406088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SuDocu: Summarizing Documents by Example</a:t>
            </a:r>
          </a:p>
        </p:txBody>
      </p:sp>
      <p:sp>
        <p:nvSpPr>
          <p:cNvPr id="7" name="Slide Number Placeholder 6"/>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1523009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SuDocu: Summarizing Documents by Example</a:t>
            </a:r>
          </a:p>
        </p:txBody>
      </p:sp>
      <p:sp>
        <p:nvSpPr>
          <p:cNvPr id="6" name="Slide Number Placeholder 5"/>
          <p:cNvSpPr>
            <a:spLocks noGrp="1"/>
          </p:cNvSpPr>
          <p:nvPr>
            <p:ph type="sldNum" sz="quarter" idx="4"/>
          </p:nvPr>
        </p:nvSpPr>
        <p:spPr>
          <a:xfrm>
            <a:off x="9266583" y="637153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70AAE-46E4-FD44-AE44-9A18EA0BCF5B}" type="slidenum">
              <a:rPr lang="en-US" smtClean="0"/>
              <a:t>‹#›</a:t>
            </a:fld>
            <a:endParaRPr lang="en-US"/>
          </a:p>
        </p:txBody>
      </p:sp>
    </p:spTree>
    <p:extLst>
      <p:ext uri="{BB962C8B-B14F-4D97-AF65-F5344CB8AC3E}">
        <p14:creationId xmlns:p14="http://schemas.microsoft.com/office/powerpoint/2010/main" val="1306415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6.tiff"/><Relationship Id="rId7" Type="http://schemas.openxmlformats.org/officeDocument/2006/relationships/image" Target="../media/image50.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tiff"/><Relationship Id="rId5" Type="http://schemas.openxmlformats.org/officeDocument/2006/relationships/image" Target="../media/image48.png"/><Relationship Id="rId4" Type="http://schemas.openxmlformats.org/officeDocument/2006/relationships/image" Target="../media/image47.tiff"/><Relationship Id="rId9"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46.tiff"/><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tiff"/></Relationships>
</file>

<file path=ppt/slides/_rels/slide15.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6.tiff"/><Relationship Id="rId7" Type="http://schemas.openxmlformats.org/officeDocument/2006/relationships/image" Target="../media/image50.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tiff"/><Relationship Id="rId5" Type="http://schemas.openxmlformats.org/officeDocument/2006/relationships/image" Target="../media/image48.png"/><Relationship Id="rId4" Type="http://schemas.openxmlformats.org/officeDocument/2006/relationships/image" Target="../media/image47.tiff"/><Relationship Id="rId9"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chart" Target="../charts/chart3.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6.tiff"/><Relationship Id="rId7" Type="http://schemas.openxmlformats.org/officeDocument/2006/relationships/image" Target="../media/image50.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tiff"/><Relationship Id="rId5" Type="http://schemas.openxmlformats.org/officeDocument/2006/relationships/image" Target="../media/image48.png"/><Relationship Id="rId4" Type="http://schemas.openxmlformats.org/officeDocument/2006/relationships/image" Target="../media/image47.tiff"/><Relationship Id="rId9"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6.tiff"/><Relationship Id="rId7" Type="http://schemas.openxmlformats.org/officeDocument/2006/relationships/image" Target="../media/image50.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tiff"/><Relationship Id="rId5" Type="http://schemas.openxmlformats.org/officeDocument/2006/relationships/image" Target="../media/image48.png"/><Relationship Id="rId4" Type="http://schemas.openxmlformats.org/officeDocument/2006/relationships/image" Target="../media/image47.tiff"/><Relationship Id="rId9" Type="http://schemas.openxmlformats.org/officeDocument/2006/relationships/image" Target="../media/image31.svg"/></Relationships>
</file>

<file path=ppt/slides/_rels/slide22.xml.rels><?xml version="1.0" encoding="UTF-8" standalone="yes"?>
<Relationships xmlns="http://schemas.openxmlformats.org/package/2006/relationships"><Relationship Id="rId3" Type="http://schemas.openxmlformats.org/officeDocument/2006/relationships/image" Target="../media/image49.tiff"/><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image" Target="../media/image48.png"/><Relationship Id="rId4" Type="http://schemas.openxmlformats.org/officeDocument/2006/relationships/image" Target="../media/image50.tiff"/></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udocu.cs.umass.edu/demo/"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chart" Target="../charts/chart1.xml"/><Relationship Id="rId4" Type="http://schemas.openxmlformats.org/officeDocument/2006/relationships/image" Target="../media/image10.pn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8.xml"/><Relationship Id="rId16" Type="http://schemas.openxmlformats.org/officeDocument/2006/relationships/image" Target="../media/image41.svg"/><Relationship Id="rId20" Type="http://schemas.openxmlformats.org/officeDocument/2006/relationships/image" Target="../media/image7.svg"/><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image" Target="../media/image6.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F4E0-356F-8647-8145-19DC6D2D2B4A}"/>
              </a:ext>
            </a:extLst>
          </p:cNvPr>
          <p:cNvSpPr>
            <a:spLocks noGrp="1"/>
          </p:cNvSpPr>
          <p:nvPr>
            <p:ph type="ctrTitle"/>
          </p:nvPr>
        </p:nvSpPr>
        <p:spPr>
          <a:xfrm>
            <a:off x="921543" y="965901"/>
            <a:ext cx="10348913" cy="1506537"/>
          </a:xfrm>
        </p:spPr>
        <p:txBody>
          <a:bodyPr anchor="t">
            <a:normAutofit fontScale="90000"/>
          </a:bodyPr>
          <a:lstStyle/>
          <a:p>
            <a:r>
              <a:rPr lang="en-US" b="1" dirty="0"/>
              <a:t>SuDocu: </a:t>
            </a:r>
            <a:br>
              <a:rPr lang="en-US" b="1" dirty="0"/>
            </a:br>
            <a:r>
              <a:rPr lang="en-US" b="1" dirty="0"/>
              <a:t>Summarizing Documents by Example</a:t>
            </a:r>
          </a:p>
        </p:txBody>
      </p:sp>
      <p:sp>
        <p:nvSpPr>
          <p:cNvPr id="3" name="Subtitle 2">
            <a:extLst>
              <a:ext uri="{FF2B5EF4-FFF2-40B4-BE49-F238E27FC236}">
                <a16:creationId xmlns:a16="http://schemas.microsoft.com/office/drawing/2014/main" id="{BE306E9C-CFCA-654E-8193-D1E3191543F6}"/>
              </a:ext>
            </a:extLst>
          </p:cNvPr>
          <p:cNvSpPr>
            <a:spLocks noGrp="1"/>
          </p:cNvSpPr>
          <p:nvPr>
            <p:ph type="subTitle" idx="1"/>
          </p:nvPr>
        </p:nvSpPr>
        <p:spPr>
          <a:xfrm>
            <a:off x="2667000" y="2956705"/>
            <a:ext cx="6858000" cy="2096557"/>
          </a:xfrm>
        </p:spPr>
        <p:txBody>
          <a:bodyPr>
            <a:noAutofit/>
          </a:bodyPr>
          <a:lstStyle/>
          <a:p>
            <a:r>
              <a:rPr lang="en-US" sz="2600">
                <a:solidFill>
                  <a:schemeClr val="accent3">
                    <a:lumMod val="75000"/>
                  </a:schemeClr>
                </a:solidFill>
              </a:rPr>
              <a:t>Anna Fariha</a:t>
            </a:r>
          </a:p>
          <a:p>
            <a:r>
              <a:rPr lang="en-US" sz="2600">
                <a:solidFill>
                  <a:schemeClr val="accent3">
                    <a:lumMod val="75000"/>
                  </a:schemeClr>
                </a:solidFill>
              </a:rPr>
              <a:t>Matteo </a:t>
            </a:r>
            <a:r>
              <a:rPr lang="en-US" sz="2600" err="1">
                <a:solidFill>
                  <a:schemeClr val="accent3">
                    <a:lumMod val="75000"/>
                  </a:schemeClr>
                </a:solidFill>
              </a:rPr>
              <a:t>Brucato</a:t>
            </a:r>
            <a:endParaRPr lang="en-US" sz="2600">
              <a:solidFill>
                <a:schemeClr val="accent3">
                  <a:lumMod val="75000"/>
                </a:schemeClr>
              </a:solidFill>
            </a:endParaRPr>
          </a:p>
          <a:p>
            <a:r>
              <a:rPr lang="en-US" sz="2600">
                <a:solidFill>
                  <a:schemeClr val="accent3">
                    <a:lumMod val="75000"/>
                  </a:schemeClr>
                </a:solidFill>
              </a:rPr>
              <a:t>Peter J Haas</a:t>
            </a:r>
          </a:p>
          <a:p>
            <a:r>
              <a:rPr lang="en-US" sz="2600">
                <a:solidFill>
                  <a:schemeClr val="accent3">
                    <a:lumMod val="75000"/>
                  </a:schemeClr>
                </a:solidFill>
              </a:rPr>
              <a:t>Alexandra Meliou</a:t>
            </a:r>
          </a:p>
        </p:txBody>
      </p:sp>
      <p:pic>
        <p:nvPicPr>
          <p:cNvPr id="4" name="Picture 2" descr="mage result for umass amherst log">
            <a:extLst>
              <a:ext uri="{FF2B5EF4-FFF2-40B4-BE49-F238E27FC236}">
                <a16:creationId xmlns:a16="http://schemas.microsoft.com/office/drawing/2014/main" id="{BBCA5215-E0ED-EC4A-BBF4-8EFBE5C0A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95" y="5437384"/>
            <a:ext cx="1304684" cy="1318863"/>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D8E39D19-1EA0-0E46-A119-0D1EF12EA08B}"/>
              </a:ext>
            </a:extLst>
          </p:cNvPr>
          <p:cNvSpPr txBox="1">
            <a:spLocks/>
          </p:cNvSpPr>
          <p:nvPr/>
        </p:nvSpPr>
        <p:spPr>
          <a:xfrm>
            <a:off x="0" y="5345274"/>
            <a:ext cx="12192000" cy="1410973"/>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defTabSz="163624">
              <a:spcBef>
                <a:spcPct val="0"/>
              </a:spcBef>
              <a:spcAft>
                <a:spcPct val="20000"/>
              </a:spcAft>
              <a:defRPr/>
            </a:pPr>
            <a:endParaRPr lang="en-US" sz="600" kern="0">
              <a:solidFill>
                <a:srgbClr val="595959"/>
              </a:solidFill>
              <a:latin typeface="Calibri" charset="0"/>
              <a:ea typeface="Calibri" charset="0"/>
              <a:cs typeface="Calibri" charset="0"/>
            </a:endParaRPr>
          </a:p>
          <a:p>
            <a:pPr marL="4465" defTabSz="163624">
              <a:spcBef>
                <a:spcPct val="0"/>
              </a:spcBef>
              <a:spcAft>
                <a:spcPct val="20000"/>
              </a:spcAft>
              <a:defRPr/>
            </a:pPr>
            <a:r>
              <a:rPr lang="en-US" sz="1500" kern="0">
                <a:solidFill>
                  <a:srgbClr val="595959"/>
                </a:solidFill>
                <a:latin typeface="Calibri" charset="0"/>
                <a:ea typeface="Calibri" charset="0"/>
                <a:cs typeface="Calibri" charset="0"/>
              </a:rPr>
              <a:t>College of Information and Computer Sciences</a:t>
            </a:r>
          </a:p>
          <a:p>
            <a:pPr marL="4465" defTabSz="163624">
              <a:spcBef>
                <a:spcPct val="0"/>
              </a:spcBef>
              <a:spcAft>
                <a:spcPct val="20000"/>
              </a:spcAft>
              <a:defRPr/>
            </a:pPr>
            <a:r>
              <a:rPr lang="en-US" sz="2700" kern="0">
                <a:solidFill>
                  <a:srgbClr val="595959"/>
                </a:solidFill>
                <a:latin typeface="Calibri" charset="0"/>
                <a:ea typeface="Calibri" charset="0"/>
                <a:cs typeface="Calibri" charset="0"/>
              </a:rPr>
              <a:t>University of Massachusetts Amherst </a:t>
            </a:r>
          </a:p>
        </p:txBody>
      </p:sp>
      <p:pic>
        <p:nvPicPr>
          <p:cNvPr id="10" name="Picture 9" descr="A close up of a sign&#10;&#10;Description automatically generated">
            <a:extLst>
              <a:ext uri="{FF2B5EF4-FFF2-40B4-BE49-F238E27FC236}">
                <a16:creationId xmlns:a16="http://schemas.microsoft.com/office/drawing/2014/main" id="{49432770-6885-2845-9DF9-E1E409A2D2A3}"/>
              </a:ext>
            </a:extLst>
          </p:cNvPr>
          <p:cNvPicPr>
            <a:picLocks noChangeAspect="1"/>
          </p:cNvPicPr>
          <p:nvPr/>
        </p:nvPicPr>
        <p:blipFill>
          <a:blip r:embed="rId4"/>
          <a:stretch>
            <a:fillRect/>
          </a:stretch>
        </p:blipFill>
        <p:spPr>
          <a:xfrm>
            <a:off x="9381005" y="5437383"/>
            <a:ext cx="2667000" cy="1318864"/>
          </a:xfrm>
          <a:prstGeom prst="rect">
            <a:avLst/>
          </a:prstGeom>
        </p:spPr>
      </p:pic>
    </p:spTree>
    <p:extLst>
      <p:ext uri="{BB962C8B-B14F-4D97-AF65-F5344CB8AC3E}">
        <p14:creationId xmlns:p14="http://schemas.microsoft.com/office/powerpoint/2010/main" val="535650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C6AE-6C16-CD4D-93F2-A5BB74FB33CA}"/>
              </a:ext>
            </a:extLst>
          </p:cNvPr>
          <p:cNvSpPr>
            <a:spLocks noGrp="1"/>
          </p:cNvSpPr>
          <p:nvPr>
            <p:ph type="title"/>
          </p:nvPr>
        </p:nvSpPr>
        <p:spPr/>
        <p:txBody>
          <a:bodyPr/>
          <a:lstStyle/>
          <a:p>
            <a:r>
              <a:rPr lang="en-US"/>
              <a:t>Summarization by Example</a:t>
            </a:r>
          </a:p>
        </p:txBody>
      </p:sp>
      <p:pic>
        <p:nvPicPr>
          <p:cNvPr id="5" name="Graphic 4" descr="Document">
            <a:extLst>
              <a:ext uri="{FF2B5EF4-FFF2-40B4-BE49-F238E27FC236}">
                <a16:creationId xmlns:a16="http://schemas.microsoft.com/office/drawing/2014/main" id="{D5F99FEA-8458-924D-BEE9-63C62DE4E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099" y="4143758"/>
            <a:ext cx="923610" cy="923610"/>
          </a:xfrm>
          <a:prstGeom prst="rect">
            <a:avLst/>
          </a:prstGeom>
        </p:spPr>
      </p:pic>
      <p:pic>
        <p:nvPicPr>
          <p:cNvPr id="6" name="Graphic 5" descr="Document">
            <a:extLst>
              <a:ext uri="{FF2B5EF4-FFF2-40B4-BE49-F238E27FC236}">
                <a16:creationId xmlns:a16="http://schemas.microsoft.com/office/drawing/2014/main" id="{0064EAA7-60CD-3B40-9EC9-42D2D2455B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5844" y="4143758"/>
            <a:ext cx="923610" cy="923610"/>
          </a:xfrm>
          <a:prstGeom prst="rect">
            <a:avLst/>
          </a:prstGeom>
        </p:spPr>
      </p:pic>
      <p:pic>
        <p:nvPicPr>
          <p:cNvPr id="7" name="Graphic 6" descr="Document">
            <a:extLst>
              <a:ext uri="{FF2B5EF4-FFF2-40B4-BE49-F238E27FC236}">
                <a16:creationId xmlns:a16="http://schemas.microsoft.com/office/drawing/2014/main" id="{B070F657-EA8F-DE49-8810-B21D620452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4484" y="4143758"/>
            <a:ext cx="923610" cy="923610"/>
          </a:xfrm>
          <a:prstGeom prst="rect">
            <a:avLst/>
          </a:prstGeom>
        </p:spPr>
      </p:pic>
      <p:sp>
        <p:nvSpPr>
          <p:cNvPr id="12" name="Rectangle 11">
            <a:extLst>
              <a:ext uri="{FF2B5EF4-FFF2-40B4-BE49-F238E27FC236}">
                <a16:creationId xmlns:a16="http://schemas.microsoft.com/office/drawing/2014/main" id="{CD76B55A-035D-914D-92A2-B4FBBDB25554}"/>
              </a:ext>
            </a:extLst>
          </p:cNvPr>
          <p:cNvSpPr/>
          <p:nvPr/>
        </p:nvSpPr>
        <p:spPr>
          <a:xfrm>
            <a:off x="1042099" y="5379183"/>
            <a:ext cx="4795996"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Example Summaries</a:t>
            </a:r>
          </a:p>
        </p:txBody>
      </p:sp>
      <p:pic>
        <p:nvPicPr>
          <p:cNvPr id="13" name="Graphic 12" descr="Open book">
            <a:extLst>
              <a:ext uri="{FF2B5EF4-FFF2-40B4-BE49-F238E27FC236}">
                <a16:creationId xmlns:a16="http://schemas.microsoft.com/office/drawing/2014/main" id="{1160704F-BD44-234C-8C1E-566D8574D9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3531" y="1411835"/>
            <a:ext cx="1534367" cy="2364356"/>
          </a:xfrm>
          <a:prstGeom prst="rect">
            <a:avLst/>
          </a:prstGeom>
        </p:spPr>
      </p:pic>
      <p:pic>
        <p:nvPicPr>
          <p:cNvPr id="14" name="Graphic 13" descr="Open book">
            <a:extLst>
              <a:ext uri="{FF2B5EF4-FFF2-40B4-BE49-F238E27FC236}">
                <a16:creationId xmlns:a16="http://schemas.microsoft.com/office/drawing/2014/main" id="{29E7CC83-E59F-5B45-986A-14F1D067EB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72913" y="1411835"/>
            <a:ext cx="1534367" cy="2364356"/>
          </a:xfrm>
          <a:prstGeom prst="rect">
            <a:avLst/>
          </a:prstGeom>
        </p:spPr>
      </p:pic>
      <p:pic>
        <p:nvPicPr>
          <p:cNvPr id="15" name="Graphic 14" descr="Open book">
            <a:extLst>
              <a:ext uri="{FF2B5EF4-FFF2-40B4-BE49-F238E27FC236}">
                <a16:creationId xmlns:a16="http://schemas.microsoft.com/office/drawing/2014/main" id="{DB1E4F1A-840A-5240-BAF8-43E1664EE3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9105" y="1417386"/>
            <a:ext cx="1534367" cy="2364356"/>
          </a:xfrm>
          <a:prstGeom prst="rect">
            <a:avLst/>
          </a:prstGeom>
        </p:spPr>
      </p:pic>
      <p:sp>
        <p:nvSpPr>
          <p:cNvPr id="3" name="Slide Number Placeholder 2">
            <a:extLst>
              <a:ext uri="{FF2B5EF4-FFF2-40B4-BE49-F238E27FC236}">
                <a16:creationId xmlns:a16="http://schemas.microsoft.com/office/drawing/2014/main" id="{D4257EF8-F21D-A14D-8433-1174FBE8EA8D}"/>
              </a:ext>
            </a:extLst>
          </p:cNvPr>
          <p:cNvSpPr>
            <a:spLocks noGrp="1"/>
          </p:cNvSpPr>
          <p:nvPr>
            <p:ph type="sldNum" sz="quarter" idx="12"/>
          </p:nvPr>
        </p:nvSpPr>
        <p:spPr/>
        <p:txBody>
          <a:bodyPr/>
          <a:lstStyle/>
          <a:p>
            <a:fld id="{9F270AAE-46E4-FD44-AE44-9A18EA0BCF5B}" type="slidenum">
              <a:rPr lang="en-US" smtClean="0"/>
              <a:t>10</a:t>
            </a:fld>
            <a:endParaRPr lang="en-US"/>
          </a:p>
        </p:txBody>
      </p:sp>
      <p:sp>
        <p:nvSpPr>
          <p:cNvPr id="8" name="Footer Placeholder 7">
            <a:extLst>
              <a:ext uri="{FF2B5EF4-FFF2-40B4-BE49-F238E27FC236}">
                <a16:creationId xmlns:a16="http://schemas.microsoft.com/office/drawing/2014/main" id="{F34AC641-44BB-444F-B2E3-978AF34DBA04}"/>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3354041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C6AE-6C16-CD4D-93F2-A5BB74FB33CA}"/>
              </a:ext>
            </a:extLst>
          </p:cNvPr>
          <p:cNvSpPr>
            <a:spLocks noGrp="1"/>
          </p:cNvSpPr>
          <p:nvPr>
            <p:ph type="title"/>
          </p:nvPr>
        </p:nvSpPr>
        <p:spPr/>
        <p:txBody>
          <a:bodyPr/>
          <a:lstStyle/>
          <a:p>
            <a:r>
              <a:rPr lang="en-US"/>
              <a:t>Summarization by Example</a:t>
            </a:r>
          </a:p>
        </p:txBody>
      </p:sp>
      <p:pic>
        <p:nvPicPr>
          <p:cNvPr id="5" name="Graphic 4" descr="Document">
            <a:extLst>
              <a:ext uri="{FF2B5EF4-FFF2-40B4-BE49-F238E27FC236}">
                <a16:creationId xmlns:a16="http://schemas.microsoft.com/office/drawing/2014/main" id="{D5F99FEA-8458-924D-BEE9-63C62DE4E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099" y="4143758"/>
            <a:ext cx="923610" cy="923610"/>
          </a:xfrm>
          <a:prstGeom prst="rect">
            <a:avLst/>
          </a:prstGeom>
        </p:spPr>
      </p:pic>
      <p:pic>
        <p:nvPicPr>
          <p:cNvPr id="6" name="Graphic 5" descr="Document">
            <a:extLst>
              <a:ext uri="{FF2B5EF4-FFF2-40B4-BE49-F238E27FC236}">
                <a16:creationId xmlns:a16="http://schemas.microsoft.com/office/drawing/2014/main" id="{0064EAA7-60CD-3B40-9EC9-42D2D2455B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5844" y="4143758"/>
            <a:ext cx="923610" cy="923610"/>
          </a:xfrm>
          <a:prstGeom prst="rect">
            <a:avLst/>
          </a:prstGeom>
        </p:spPr>
      </p:pic>
      <p:pic>
        <p:nvPicPr>
          <p:cNvPr id="7" name="Graphic 6" descr="Document">
            <a:extLst>
              <a:ext uri="{FF2B5EF4-FFF2-40B4-BE49-F238E27FC236}">
                <a16:creationId xmlns:a16="http://schemas.microsoft.com/office/drawing/2014/main" id="{B070F657-EA8F-DE49-8810-B21D620452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4484" y="4143758"/>
            <a:ext cx="923610" cy="923610"/>
          </a:xfrm>
          <a:prstGeom prst="rect">
            <a:avLst/>
          </a:prstGeom>
        </p:spPr>
      </p:pic>
      <p:sp>
        <p:nvSpPr>
          <p:cNvPr id="12" name="Rectangle 11">
            <a:extLst>
              <a:ext uri="{FF2B5EF4-FFF2-40B4-BE49-F238E27FC236}">
                <a16:creationId xmlns:a16="http://schemas.microsoft.com/office/drawing/2014/main" id="{CD76B55A-035D-914D-92A2-B4FBBDB25554}"/>
              </a:ext>
            </a:extLst>
          </p:cNvPr>
          <p:cNvSpPr/>
          <p:nvPr/>
        </p:nvSpPr>
        <p:spPr>
          <a:xfrm>
            <a:off x="1042099" y="5379183"/>
            <a:ext cx="4795996"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Example Summaries</a:t>
            </a:r>
          </a:p>
        </p:txBody>
      </p:sp>
      <p:cxnSp>
        <p:nvCxnSpPr>
          <p:cNvPr id="8" name="Straight Connector 7">
            <a:extLst>
              <a:ext uri="{FF2B5EF4-FFF2-40B4-BE49-F238E27FC236}">
                <a16:creationId xmlns:a16="http://schemas.microsoft.com/office/drawing/2014/main" id="{0CC80C1B-30D9-B341-AA21-9E319EA30F87}"/>
              </a:ext>
            </a:extLst>
          </p:cNvPr>
          <p:cNvCxnSpPr/>
          <p:nvPr/>
        </p:nvCxnSpPr>
        <p:spPr>
          <a:xfrm>
            <a:off x="6447696" y="1690687"/>
            <a:ext cx="0" cy="4297680"/>
          </a:xfrm>
          <a:prstGeom prst="line">
            <a:avLst/>
          </a:prstGeom>
          <a:ln w="73025"/>
        </p:spPr>
        <p:style>
          <a:lnRef idx="1">
            <a:schemeClr val="accent1"/>
          </a:lnRef>
          <a:fillRef idx="0">
            <a:schemeClr val="accent1"/>
          </a:fillRef>
          <a:effectRef idx="0">
            <a:schemeClr val="accent1"/>
          </a:effectRef>
          <a:fontRef idx="minor">
            <a:schemeClr val="tx1"/>
          </a:fontRef>
        </p:style>
      </p:cxnSp>
      <p:pic>
        <p:nvPicPr>
          <p:cNvPr id="15" name="Graphic 14" descr="Document">
            <a:extLst>
              <a:ext uri="{FF2B5EF4-FFF2-40B4-BE49-F238E27FC236}">
                <a16:creationId xmlns:a16="http://schemas.microsoft.com/office/drawing/2014/main" id="{4EAD6A6B-1A93-BC4F-B72B-FB198F424E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6991" y="4202374"/>
            <a:ext cx="923610" cy="923610"/>
          </a:xfrm>
          <a:prstGeom prst="rect">
            <a:avLst/>
          </a:prstGeom>
        </p:spPr>
      </p:pic>
      <p:pic>
        <p:nvPicPr>
          <p:cNvPr id="16" name="Graphic 15" descr="Document">
            <a:extLst>
              <a:ext uri="{FF2B5EF4-FFF2-40B4-BE49-F238E27FC236}">
                <a16:creationId xmlns:a16="http://schemas.microsoft.com/office/drawing/2014/main" id="{633F695C-886B-F34E-A85A-761E17D489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0736" y="4202374"/>
            <a:ext cx="923610" cy="923610"/>
          </a:xfrm>
          <a:prstGeom prst="rect">
            <a:avLst/>
          </a:prstGeom>
        </p:spPr>
      </p:pic>
      <p:sp>
        <p:nvSpPr>
          <p:cNvPr id="17" name="Rectangle 16">
            <a:extLst>
              <a:ext uri="{FF2B5EF4-FFF2-40B4-BE49-F238E27FC236}">
                <a16:creationId xmlns:a16="http://schemas.microsoft.com/office/drawing/2014/main" id="{CCB8F7BC-B6CF-8C44-B6F3-23DB72830CC4}"/>
              </a:ext>
            </a:extLst>
          </p:cNvPr>
          <p:cNvSpPr/>
          <p:nvPr/>
        </p:nvSpPr>
        <p:spPr>
          <a:xfrm>
            <a:off x="6821578" y="5367461"/>
            <a:ext cx="4795996"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Automatic Summaries</a:t>
            </a:r>
          </a:p>
        </p:txBody>
      </p:sp>
      <p:pic>
        <p:nvPicPr>
          <p:cNvPr id="19" name="Graphic 18" descr="Open book">
            <a:extLst>
              <a:ext uri="{FF2B5EF4-FFF2-40B4-BE49-F238E27FC236}">
                <a16:creationId xmlns:a16="http://schemas.microsoft.com/office/drawing/2014/main" id="{0B0B584F-1C16-8643-BBF3-C083E67FD5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3531" y="1411835"/>
            <a:ext cx="1534367" cy="2364356"/>
          </a:xfrm>
          <a:prstGeom prst="rect">
            <a:avLst/>
          </a:prstGeom>
        </p:spPr>
      </p:pic>
      <p:pic>
        <p:nvPicPr>
          <p:cNvPr id="20" name="Graphic 19" descr="Open book">
            <a:extLst>
              <a:ext uri="{FF2B5EF4-FFF2-40B4-BE49-F238E27FC236}">
                <a16:creationId xmlns:a16="http://schemas.microsoft.com/office/drawing/2014/main" id="{F6A60E41-6D84-274D-8D4F-CCE0E144F0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72913" y="1411835"/>
            <a:ext cx="1534367" cy="2364356"/>
          </a:xfrm>
          <a:prstGeom prst="rect">
            <a:avLst/>
          </a:prstGeom>
        </p:spPr>
      </p:pic>
      <p:pic>
        <p:nvPicPr>
          <p:cNvPr id="21" name="Graphic 20" descr="Open book">
            <a:extLst>
              <a:ext uri="{FF2B5EF4-FFF2-40B4-BE49-F238E27FC236}">
                <a16:creationId xmlns:a16="http://schemas.microsoft.com/office/drawing/2014/main" id="{BAD61CC9-7911-0E42-B94E-EBEEDD5786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9105" y="1417386"/>
            <a:ext cx="1534367" cy="2364356"/>
          </a:xfrm>
          <a:prstGeom prst="rect">
            <a:avLst/>
          </a:prstGeom>
        </p:spPr>
      </p:pic>
      <p:pic>
        <p:nvPicPr>
          <p:cNvPr id="22" name="Graphic 21" descr="Open book">
            <a:extLst>
              <a:ext uri="{FF2B5EF4-FFF2-40B4-BE49-F238E27FC236}">
                <a16:creationId xmlns:a16="http://schemas.microsoft.com/office/drawing/2014/main" id="{77603A58-585C-F547-8A7F-83242F2938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0603" y="1433883"/>
            <a:ext cx="1534367" cy="2364356"/>
          </a:xfrm>
          <a:prstGeom prst="rect">
            <a:avLst/>
          </a:prstGeom>
        </p:spPr>
      </p:pic>
      <p:pic>
        <p:nvPicPr>
          <p:cNvPr id="23" name="Graphic 22" descr="Open book">
            <a:extLst>
              <a:ext uri="{FF2B5EF4-FFF2-40B4-BE49-F238E27FC236}">
                <a16:creationId xmlns:a16="http://schemas.microsoft.com/office/drawing/2014/main" id="{8F9BDBE8-DCD0-5F47-916C-D2706C7497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9985" y="1433883"/>
            <a:ext cx="1534367" cy="2364356"/>
          </a:xfrm>
          <a:prstGeom prst="rect">
            <a:avLst/>
          </a:prstGeom>
        </p:spPr>
      </p:pic>
      <p:sp>
        <p:nvSpPr>
          <p:cNvPr id="18" name="Rectangle 17">
            <a:extLst>
              <a:ext uri="{FF2B5EF4-FFF2-40B4-BE49-F238E27FC236}">
                <a16:creationId xmlns:a16="http://schemas.microsoft.com/office/drawing/2014/main" id="{F353A02B-0138-9F43-A878-07845080FB18}"/>
              </a:ext>
            </a:extLst>
          </p:cNvPr>
          <p:cNvSpPr/>
          <p:nvPr/>
        </p:nvSpPr>
        <p:spPr>
          <a:xfrm>
            <a:off x="809555" y="1452314"/>
            <a:ext cx="5358439" cy="49221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Slide Number Placeholder 2">
            <a:extLst>
              <a:ext uri="{FF2B5EF4-FFF2-40B4-BE49-F238E27FC236}">
                <a16:creationId xmlns:a16="http://schemas.microsoft.com/office/drawing/2014/main" id="{7DFB0654-9FE6-C041-92F2-6AE951CF12D7}"/>
              </a:ext>
            </a:extLst>
          </p:cNvPr>
          <p:cNvSpPr>
            <a:spLocks noGrp="1"/>
          </p:cNvSpPr>
          <p:nvPr>
            <p:ph type="sldNum" sz="quarter" idx="12"/>
          </p:nvPr>
        </p:nvSpPr>
        <p:spPr/>
        <p:txBody>
          <a:bodyPr/>
          <a:lstStyle/>
          <a:p>
            <a:fld id="{9F270AAE-46E4-FD44-AE44-9A18EA0BCF5B}" type="slidenum">
              <a:rPr lang="en-US" smtClean="0"/>
              <a:t>11</a:t>
            </a:fld>
            <a:endParaRPr lang="en-US"/>
          </a:p>
        </p:txBody>
      </p:sp>
      <p:sp>
        <p:nvSpPr>
          <p:cNvPr id="9" name="Footer Placeholder 8">
            <a:extLst>
              <a:ext uri="{FF2B5EF4-FFF2-40B4-BE49-F238E27FC236}">
                <a16:creationId xmlns:a16="http://schemas.microsoft.com/office/drawing/2014/main" id="{6AB1E518-DB56-C74D-8EC1-D07629211F5C}"/>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833340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D553095-837F-46C3-8A78-C9AA0E2F3B44}"/>
              </a:ext>
            </a:extLst>
          </p:cNvPr>
          <p:cNvPicPr>
            <a:picLocks noChangeAspect="1"/>
          </p:cNvPicPr>
          <p:nvPr/>
        </p:nvPicPr>
        <p:blipFill rotWithShape="1">
          <a:blip r:embed="rId3">
            <a:alphaModFix amt="50000"/>
          </a:blip>
          <a:srcRect t="5604" b="9490"/>
          <a:stretch/>
        </p:blipFill>
        <p:spPr>
          <a:xfrm>
            <a:off x="20" y="1"/>
            <a:ext cx="12191980" cy="6857999"/>
          </a:xfrm>
          <a:prstGeom prst="rect">
            <a:avLst/>
          </a:prstGeom>
        </p:spPr>
      </p:pic>
      <p:sp>
        <p:nvSpPr>
          <p:cNvPr id="2" name="Title 1">
            <a:extLst>
              <a:ext uri="{FF2B5EF4-FFF2-40B4-BE49-F238E27FC236}">
                <a16:creationId xmlns:a16="http://schemas.microsoft.com/office/drawing/2014/main" id="{1BDD5477-4A70-45E5-8A2F-C37A15E15689}"/>
              </a:ext>
            </a:extLst>
          </p:cNvPr>
          <p:cNvSpPr>
            <a:spLocks noGrp="1"/>
          </p:cNvSpPr>
          <p:nvPr>
            <p:ph type="title"/>
          </p:nvPr>
        </p:nvSpPr>
        <p:spPr>
          <a:xfrm>
            <a:off x="-2470484" y="231006"/>
            <a:ext cx="9144000" cy="1096800"/>
          </a:xfrm>
        </p:spPr>
        <p:txBody>
          <a:bodyPr vert="horz" lIns="91440" tIns="45720" rIns="91440" bIns="45720" rtlCol="0" anchor="b">
            <a:normAutofit fontScale="90000"/>
          </a:bodyPr>
          <a:lstStyle/>
          <a:p>
            <a:pPr algn="ctr"/>
            <a:r>
              <a:rPr lang="en-US" sz="8000">
                <a:solidFill>
                  <a:schemeClr val="tx1">
                    <a:lumMod val="95000"/>
                  </a:schemeClr>
                </a:solidFill>
              </a:rPr>
              <a:t>Demo</a:t>
            </a:r>
          </a:p>
        </p:txBody>
      </p:sp>
    </p:spTree>
    <p:extLst>
      <p:ext uri="{BB962C8B-B14F-4D97-AF65-F5344CB8AC3E}">
        <p14:creationId xmlns:p14="http://schemas.microsoft.com/office/powerpoint/2010/main" val="295789144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13CA-D3EA-C747-96CF-21C3E87E837F}"/>
              </a:ext>
            </a:extLst>
          </p:cNvPr>
          <p:cNvSpPr>
            <a:spLocks noGrp="1"/>
          </p:cNvSpPr>
          <p:nvPr>
            <p:ph type="title"/>
          </p:nvPr>
        </p:nvSpPr>
        <p:spPr>
          <a:xfrm>
            <a:off x="838200" y="365125"/>
            <a:ext cx="7438094" cy="1325563"/>
          </a:xfrm>
        </p:spPr>
        <p:txBody>
          <a:bodyPr/>
          <a:lstStyle/>
          <a:p>
            <a:r>
              <a:rPr lang="en-US" b="1" dirty="0"/>
              <a:t>SuDocu</a:t>
            </a:r>
            <a:r>
              <a:rPr lang="en-US" dirty="0"/>
              <a:t>: </a:t>
            </a:r>
            <a:r>
              <a:rPr lang="en-US" b="1" u="sng" dirty="0"/>
              <a:t>Su</a:t>
            </a:r>
            <a:r>
              <a:rPr lang="en-US" dirty="0"/>
              <a:t>mmarizing </a:t>
            </a:r>
            <a:r>
              <a:rPr lang="en-US" b="1" u="sng" dirty="0"/>
              <a:t>Docu</a:t>
            </a:r>
            <a:r>
              <a:rPr lang="en-US" dirty="0"/>
              <a:t>ments by Example</a:t>
            </a:r>
          </a:p>
        </p:txBody>
      </p:sp>
      <p:pic>
        <p:nvPicPr>
          <p:cNvPr id="5" name="Picture 4">
            <a:extLst>
              <a:ext uri="{FF2B5EF4-FFF2-40B4-BE49-F238E27FC236}">
                <a16:creationId xmlns:a16="http://schemas.microsoft.com/office/drawing/2014/main" id="{69530698-EB52-9D4C-AEE6-AB461ED26D5F}"/>
              </a:ext>
            </a:extLst>
          </p:cNvPr>
          <p:cNvPicPr>
            <a:picLocks noChangeAspect="1"/>
          </p:cNvPicPr>
          <p:nvPr/>
        </p:nvPicPr>
        <p:blipFill rotWithShape="1">
          <a:blip r:embed="rId3"/>
          <a:srcRect l="18359" r="18359" b="1307"/>
          <a:stretch/>
        </p:blipFill>
        <p:spPr>
          <a:xfrm>
            <a:off x="838200" y="2551953"/>
            <a:ext cx="2683999" cy="1635125"/>
          </a:xfrm>
          <a:prstGeom prst="rect">
            <a:avLst/>
          </a:prstGeom>
        </p:spPr>
      </p:pic>
      <p:sp>
        <p:nvSpPr>
          <p:cNvPr id="6" name="Rectangle 5">
            <a:extLst>
              <a:ext uri="{FF2B5EF4-FFF2-40B4-BE49-F238E27FC236}">
                <a16:creationId xmlns:a16="http://schemas.microsoft.com/office/drawing/2014/main" id="{C08DDFD9-79ED-0E4E-A7F7-C63E5D401F30}"/>
              </a:ext>
            </a:extLst>
          </p:cNvPr>
          <p:cNvSpPr/>
          <p:nvPr/>
        </p:nvSpPr>
        <p:spPr>
          <a:xfrm>
            <a:off x="838200" y="4372517"/>
            <a:ext cx="2683999"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Topic </a:t>
            </a:r>
          </a:p>
          <a:p>
            <a:pPr algn="ctr"/>
            <a:r>
              <a:rPr lang="en-US" sz="2400"/>
              <a:t>Modeling</a:t>
            </a:r>
          </a:p>
        </p:txBody>
      </p:sp>
      <p:grpSp>
        <p:nvGrpSpPr>
          <p:cNvPr id="26" name="Group 25">
            <a:extLst>
              <a:ext uri="{FF2B5EF4-FFF2-40B4-BE49-F238E27FC236}">
                <a16:creationId xmlns:a16="http://schemas.microsoft.com/office/drawing/2014/main" id="{1F4D2C98-FA40-0842-B802-DB3879C4596F}"/>
              </a:ext>
            </a:extLst>
          </p:cNvPr>
          <p:cNvGrpSpPr/>
          <p:nvPr/>
        </p:nvGrpSpPr>
        <p:grpSpPr>
          <a:xfrm>
            <a:off x="6761874" y="2424715"/>
            <a:ext cx="1633609" cy="1648835"/>
            <a:chOff x="7036194" y="1793875"/>
            <a:chExt cx="1633609" cy="1648835"/>
          </a:xfrm>
        </p:grpSpPr>
        <p:pic>
          <p:nvPicPr>
            <p:cNvPr id="7" name="Picture 6">
              <a:extLst>
                <a:ext uri="{FF2B5EF4-FFF2-40B4-BE49-F238E27FC236}">
                  <a16:creationId xmlns:a16="http://schemas.microsoft.com/office/drawing/2014/main" id="{040DD288-3F54-2647-B393-C75BBDA83309}"/>
                </a:ext>
              </a:extLst>
            </p:cNvPr>
            <p:cNvPicPr>
              <a:picLocks noChangeAspect="1"/>
            </p:cNvPicPr>
            <p:nvPr/>
          </p:nvPicPr>
          <p:blipFill>
            <a:blip r:embed="rId4"/>
            <a:stretch>
              <a:fillRect/>
            </a:stretch>
          </p:blipFill>
          <p:spPr>
            <a:xfrm>
              <a:off x="7036194" y="1921113"/>
              <a:ext cx="1633609" cy="1380755"/>
            </a:xfrm>
            <a:prstGeom prst="rect">
              <a:avLst/>
            </a:prstGeom>
          </p:spPr>
        </p:pic>
        <p:pic>
          <p:nvPicPr>
            <p:cNvPr id="8" name="Picture 10" descr="mage result for postgres">
              <a:extLst>
                <a:ext uri="{FF2B5EF4-FFF2-40B4-BE49-F238E27FC236}">
                  <a16:creationId xmlns:a16="http://schemas.microsoft.com/office/drawing/2014/main" id="{38233B69-820C-3445-A3A6-4E85CC62DA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200" y="2913198"/>
              <a:ext cx="573883" cy="529512"/>
            </a:xfrm>
            <a:prstGeom prst="rect">
              <a:avLst/>
            </a:prstGeom>
            <a:noFill/>
            <a:extLst>
              <a:ext uri="{909E8E84-426E-40DD-AFC4-6F175D3DCCD1}">
                <a14:hiddenFill xmlns:a14="http://schemas.microsoft.com/office/drawing/2010/main">
                  <a:solidFill>
                    <a:srgbClr val="FFFFFF"/>
                  </a:solidFill>
                </a14:hiddenFill>
              </a:ext>
            </a:extLst>
          </p:spPr>
        </p:pic>
        <p:sp>
          <p:nvSpPr>
            <p:cNvPr id="9" name="Plus 8">
              <a:extLst>
                <a:ext uri="{FF2B5EF4-FFF2-40B4-BE49-F238E27FC236}">
                  <a16:creationId xmlns:a16="http://schemas.microsoft.com/office/drawing/2014/main" id="{28DA7646-E001-FF40-AEF7-ABC6ED4458F3}"/>
                </a:ext>
              </a:extLst>
            </p:cNvPr>
            <p:cNvSpPr/>
            <p:nvPr/>
          </p:nvSpPr>
          <p:spPr>
            <a:xfrm>
              <a:off x="7980988" y="1793875"/>
              <a:ext cx="569626" cy="609600"/>
            </a:xfrm>
            <a:prstGeom prst="mathPlus">
              <a:avLst/>
            </a:prstGeom>
            <a:solidFill>
              <a:schemeClr val="accent1">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DD7F1188-9DF5-DC45-A8EC-031B392DB6E6}"/>
              </a:ext>
            </a:extLst>
          </p:cNvPr>
          <p:cNvSpPr/>
          <p:nvPr/>
        </p:nvSpPr>
        <p:spPr>
          <a:xfrm>
            <a:off x="6761874" y="4372517"/>
            <a:ext cx="1633609"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Intent </a:t>
            </a:r>
          </a:p>
          <a:p>
            <a:pPr algn="ctr"/>
            <a:r>
              <a:rPr lang="en-US" sz="2400"/>
              <a:t>Discovery</a:t>
            </a:r>
          </a:p>
        </p:txBody>
      </p:sp>
      <p:grpSp>
        <p:nvGrpSpPr>
          <p:cNvPr id="12" name="Group 11">
            <a:extLst>
              <a:ext uri="{FF2B5EF4-FFF2-40B4-BE49-F238E27FC236}">
                <a16:creationId xmlns:a16="http://schemas.microsoft.com/office/drawing/2014/main" id="{02E090D1-2BDF-DA41-AC82-74835C432D40}"/>
              </a:ext>
            </a:extLst>
          </p:cNvPr>
          <p:cNvGrpSpPr/>
          <p:nvPr/>
        </p:nvGrpSpPr>
        <p:grpSpPr>
          <a:xfrm>
            <a:off x="9175489" y="2499174"/>
            <a:ext cx="2008461" cy="1574376"/>
            <a:chOff x="-2921000" y="6114081"/>
            <a:chExt cx="2624491" cy="1962297"/>
          </a:xfrm>
        </p:grpSpPr>
        <p:grpSp>
          <p:nvGrpSpPr>
            <p:cNvPr id="14" name="Group 13">
              <a:extLst>
                <a:ext uri="{FF2B5EF4-FFF2-40B4-BE49-F238E27FC236}">
                  <a16:creationId xmlns:a16="http://schemas.microsoft.com/office/drawing/2014/main" id="{88BFCFDD-7ED3-9541-A1FE-392759B0E326}"/>
                </a:ext>
              </a:extLst>
            </p:cNvPr>
            <p:cNvGrpSpPr/>
            <p:nvPr/>
          </p:nvGrpSpPr>
          <p:grpSpPr>
            <a:xfrm>
              <a:off x="-2921000" y="6114081"/>
              <a:ext cx="2624491" cy="1875294"/>
              <a:chOff x="-4014524" y="5220629"/>
              <a:chExt cx="5232400" cy="4076700"/>
            </a:xfrm>
          </p:grpSpPr>
          <p:pic>
            <p:nvPicPr>
              <p:cNvPr id="16" name="Picture 15">
                <a:extLst>
                  <a:ext uri="{FF2B5EF4-FFF2-40B4-BE49-F238E27FC236}">
                    <a16:creationId xmlns:a16="http://schemas.microsoft.com/office/drawing/2014/main" id="{A360D9D4-D78A-9340-92AD-E40AB71E9806}"/>
                  </a:ext>
                </a:extLst>
              </p:cNvPr>
              <p:cNvPicPr>
                <a:picLocks noChangeAspect="1"/>
              </p:cNvPicPr>
              <p:nvPr/>
            </p:nvPicPr>
            <p:blipFill>
              <a:blip r:embed="rId6"/>
              <a:stretch>
                <a:fillRect/>
              </a:stretch>
            </p:blipFill>
            <p:spPr>
              <a:xfrm>
                <a:off x="-4014524" y="5220629"/>
                <a:ext cx="5232400" cy="4076700"/>
              </a:xfrm>
              <a:prstGeom prst="rect">
                <a:avLst/>
              </a:prstGeom>
            </p:spPr>
          </p:pic>
          <p:pic>
            <p:nvPicPr>
              <p:cNvPr id="17" name="Picture 16">
                <a:extLst>
                  <a:ext uri="{FF2B5EF4-FFF2-40B4-BE49-F238E27FC236}">
                    <a16:creationId xmlns:a16="http://schemas.microsoft.com/office/drawing/2014/main" id="{1FCB83C6-C841-A045-8BF7-E65F1692C2EA}"/>
                  </a:ext>
                </a:extLst>
              </p:cNvPr>
              <p:cNvPicPr>
                <a:picLocks noChangeAspect="1"/>
              </p:cNvPicPr>
              <p:nvPr/>
            </p:nvPicPr>
            <p:blipFill>
              <a:blip r:embed="rId7"/>
              <a:stretch>
                <a:fillRect/>
              </a:stretch>
            </p:blipFill>
            <p:spPr>
              <a:xfrm>
                <a:off x="-3354125" y="5222929"/>
                <a:ext cx="3810000" cy="1803399"/>
              </a:xfrm>
              <a:prstGeom prst="rect">
                <a:avLst/>
              </a:prstGeom>
            </p:spPr>
          </p:pic>
        </p:grpSp>
        <p:pic>
          <p:nvPicPr>
            <p:cNvPr id="15" name="Picture 10" descr="mage result for postgres">
              <a:extLst>
                <a:ext uri="{FF2B5EF4-FFF2-40B4-BE49-F238E27FC236}">
                  <a16:creationId xmlns:a16="http://schemas.microsoft.com/office/drawing/2014/main" id="{DD70415C-AF3C-0E4B-AC96-E3E5AF335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318" y="7420790"/>
              <a:ext cx="658432" cy="6555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32B66F4C-82BB-7842-8697-605999F9D4F9}"/>
              </a:ext>
            </a:extLst>
          </p:cNvPr>
          <p:cNvGrpSpPr/>
          <p:nvPr/>
        </p:nvGrpSpPr>
        <p:grpSpPr>
          <a:xfrm>
            <a:off x="4146624" y="2495934"/>
            <a:ext cx="1654150" cy="1797681"/>
            <a:chOff x="4146624" y="2495934"/>
            <a:chExt cx="1654150" cy="1797681"/>
          </a:xfrm>
        </p:grpSpPr>
        <p:pic>
          <p:nvPicPr>
            <p:cNvPr id="27" name="Graphic 26" descr="Document">
              <a:extLst>
                <a:ext uri="{FF2B5EF4-FFF2-40B4-BE49-F238E27FC236}">
                  <a16:creationId xmlns:a16="http://schemas.microsoft.com/office/drawing/2014/main" id="{EAFF0835-7F5F-6545-9704-E214695986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6624" y="2499174"/>
              <a:ext cx="923610" cy="923610"/>
            </a:xfrm>
            <a:prstGeom prst="rect">
              <a:avLst/>
            </a:prstGeom>
          </p:spPr>
        </p:pic>
        <p:pic>
          <p:nvPicPr>
            <p:cNvPr id="28" name="Graphic 27" descr="Document">
              <a:extLst>
                <a:ext uri="{FF2B5EF4-FFF2-40B4-BE49-F238E27FC236}">
                  <a16:creationId xmlns:a16="http://schemas.microsoft.com/office/drawing/2014/main" id="{78843486-5839-6345-9B60-02ACEC9C44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61924" y="2495934"/>
              <a:ext cx="923610" cy="923610"/>
            </a:xfrm>
            <a:prstGeom prst="rect">
              <a:avLst/>
            </a:prstGeom>
          </p:spPr>
        </p:pic>
        <p:pic>
          <p:nvPicPr>
            <p:cNvPr id="29" name="Graphic 28" descr="Document">
              <a:extLst>
                <a:ext uri="{FF2B5EF4-FFF2-40B4-BE49-F238E27FC236}">
                  <a16:creationId xmlns:a16="http://schemas.microsoft.com/office/drawing/2014/main" id="{725ABC40-4DCF-6940-988D-20C4853CCD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6624" y="3363525"/>
              <a:ext cx="923610" cy="923610"/>
            </a:xfrm>
            <a:prstGeom prst="rect">
              <a:avLst/>
            </a:prstGeom>
          </p:spPr>
        </p:pic>
        <p:pic>
          <p:nvPicPr>
            <p:cNvPr id="30" name="Graphic 29" descr="Document">
              <a:extLst>
                <a:ext uri="{FF2B5EF4-FFF2-40B4-BE49-F238E27FC236}">
                  <a16:creationId xmlns:a16="http://schemas.microsoft.com/office/drawing/2014/main" id="{F41ED47B-74B9-7A44-A8A2-F91C5FD689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77164" y="3370005"/>
              <a:ext cx="923610" cy="923610"/>
            </a:xfrm>
            <a:prstGeom prst="rect">
              <a:avLst/>
            </a:prstGeom>
          </p:spPr>
        </p:pic>
      </p:grpSp>
      <p:sp>
        <p:nvSpPr>
          <p:cNvPr id="31" name="Rectangle 30">
            <a:extLst>
              <a:ext uri="{FF2B5EF4-FFF2-40B4-BE49-F238E27FC236}">
                <a16:creationId xmlns:a16="http://schemas.microsoft.com/office/drawing/2014/main" id="{CA257674-2AA5-C741-8C42-23FB4FF2B98B}"/>
              </a:ext>
            </a:extLst>
          </p:cNvPr>
          <p:cNvSpPr/>
          <p:nvPr/>
        </p:nvSpPr>
        <p:spPr>
          <a:xfrm>
            <a:off x="3664845" y="4372517"/>
            <a:ext cx="2683999"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Example </a:t>
            </a:r>
          </a:p>
          <a:p>
            <a:pPr algn="ctr"/>
            <a:r>
              <a:rPr lang="en-US" sz="2400"/>
              <a:t>Encoding </a:t>
            </a:r>
          </a:p>
        </p:txBody>
      </p:sp>
      <p:sp>
        <p:nvSpPr>
          <p:cNvPr id="23" name="Rectangle 22">
            <a:extLst>
              <a:ext uri="{FF2B5EF4-FFF2-40B4-BE49-F238E27FC236}">
                <a16:creationId xmlns:a16="http://schemas.microsoft.com/office/drawing/2014/main" id="{A9FA1644-4440-514F-8A70-3D600C2186DB}"/>
              </a:ext>
            </a:extLst>
          </p:cNvPr>
          <p:cNvSpPr/>
          <p:nvPr/>
        </p:nvSpPr>
        <p:spPr>
          <a:xfrm>
            <a:off x="9175490" y="4372518"/>
            <a:ext cx="2008460"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Summary </a:t>
            </a:r>
          </a:p>
          <a:p>
            <a:pPr algn="ctr"/>
            <a:r>
              <a:rPr lang="en-US" sz="2400"/>
              <a:t>Generation</a:t>
            </a:r>
          </a:p>
        </p:txBody>
      </p:sp>
      <p:sp>
        <p:nvSpPr>
          <p:cNvPr id="3" name="Slide Number Placeholder 2">
            <a:extLst>
              <a:ext uri="{FF2B5EF4-FFF2-40B4-BE49-F238E27FC236}">
                <a16:creationId xmlns:a16="http://schemas.microsoft.com/office/drawing/2014/main" id="{E5F64995-3838-1743-A723-B7F092D6FCDB}"/>
              </a:ext>
            </a:extLst>
          </p:cNvPr>
          <p:cNvSpPr>
            <a:spLocks noGrp="1"/>
          </p:cNvSpPr>
          <p:nvPr>
            <p:ph type="sldNum" sz="quarter" idx="12"/>
          </p:nvPr>
        </p:nvSpPr>
        <p:spPr/>
        <p:txBody>
          <a:bodyPr/>
          <a:lstStyle/>
          <a:p>
            <a:fld id="{9F270AAE-46E4-FD44-AE44-9A18EA0BCF5B}" type="slidenum">
              <a:rPr lang="en-US" smtClean="0"/>
              <a:t>13</a:t>
            </a:fld>
            <a:endParaRPr lang="en-US"/>
          </a:p>
        </p:txBody>
      </p:sp>
      <p:sp>
        <p:nvSpPr>
          <p:cNvPr id="11" name="Footer Placeholder 10">
            <a:extLst>
              <a:ext uri="{FF2B5EF4-FFF2-40B4-BE49-F238E27FC236}">
                <a16:creationId xmlns:a16="http://schemas.microsoft.com/office/drawing/2014/main" id="{AC150E9F-3D02-E648-A079-3D9A81949679}"/>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1965309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62AB-9543-3649-BD14-FD87BB73BF8E}"/>
              </a:ext>
            </a:extLst>
          </p:cNvPr>
          <p:cNvSpPr>
            <a:spLocks noGrp="1"/>
          </p:cNvSpPr>
          <p:nvPr>
            <p:ph type="title"/>
          </p:nvPr>
        </p:nvSpPr>
        <p:spPr/>
        <p:txBody>
          <a:bodyPr/>
          <a:lstStyle/>
          <a:p>
            <a:r>
              <a:rPr lang="en-US"/>
              <a:t>Topic Modeling</a:t>
            </a:r>
          </a:p>
        </p:txBody>
      </p:sp>
      <p:pic>
        <p:nvPicPr>
          <p:cNvPr id="5" name="Picture 4">
            <a:extLst>
              <a:ext uri="{FF2B5EF4-FFF2-40B4-BE49-F238E27FC236}">
                <a16:creationId xmlns:a16="http://schemas.microsoft.com/office/drawing/2014/main" id="{095A9FD6-D994-3C4C-8575-6AE2E08E75D2}"/>
              </a:ext>
            </a:extLst>
          </p:cNvPr>
          <p:cNvPicPr>
            <a:picLocks noChangeAspect="1"/>
          </p:cNvPicPr>
          <p:nvPr/>
        </p:nvPicPr>
        <p:blipFill rotWithShape="1">
          <a:blip r:embed="rId3"/>
          <a:srcRect l="18359" r="18359" b="1307"/>
          <a:stretch/>
        </p:blipFill>
        <p:spPr>
          <a:xfrm>
            <a:off x="0" y="6356350"/>
            <a:ext cx="838200" cy="510642"/>
          </a:xfrm>
          <a:prstGeom prst="rect">
            <a:avLst/>
          </a:prstGeom>
        </p:spPr>
      </p:pic>
      <p:pic>
        <p:nvPicPr>
          <p:cNvPr id="18" name="Picture 17">
            <a:extLst>
              <a:ext uri="{FF2B5EF4-FFF2-40B4-BE49-F238E27FC236}">
                <a16:creationId xmlns:a16="http://schemas.microsoft.com/office/drawing/2014/main" id="{766CF929-5CA7-1F4A-AAB8-7616C33E8841}"/>
              </a:ext>
            </a:extLst>
          </p:cNvPr>
          <p:cNvPicPr>
            <a:picLocks noChangeAspect="1"/>
          </p:cNvPicPr>
          <p:nvPr/>
        </p:nvPicPr>
        <p:blipFill rotWithShape="1">
          <a:blip r:embed="rId4"/>
          <a:srcRect l="12196" t="2316" r="2135" b="7819"/>
          <a:stretch/>
        </p:blipFill>
        <p:spPr>
          <a:xfrm>
            <a:off x="6882063" y="1690688"/>
            <a:ext cx="4471737" cy="3840480"/>
          </a:xfrm>
          <a:prstGeom prst="rect">
            <a:avLst/>
          </a:prstGeom>
        </p:spPr>
      </p:pic>
      <p:pic>
        <p:nvPicPr>
          <p:cNvPr id="20" name="Picture 19" descr="A screenshot of a social media post&#10;&#10;Description automatically generated">
            <a:extLst>
              <a:ext uri="{FF2B5EF4-FFF2-40B4-BE49-F238E27FC236}">
                <a16:creationId xmlns:a16="http://schemas.microsoft.com/office/drawing/2014/main" id="{961737D2-9285-014A-86CF-31143EDC7462}"/>
              </a:ext>
            </a:extLst>
          </p:cNvPr>
          <p:cNvPicPr>
            <a:picLocks noChangeAspect="1"/>
          </p:cNvPicPr>
          <p:nvPr/>
        </p:nvPicPr>
        <p:blipFill>
          <a:blip r:embed="rId5"/>
          <a:stretch>
            <a:fillRect/>
          </a:stretch>
        </p:blipFill>
        <p:spPr>
          <a:xfrm>
            <a:off x="442762" y="1794747"/>
            <a:ext cx="4272001" cy="2292264"/>
          </a:xfrm>
          <a:prstGeom prst="rect">
            <a:avLst/>
          </a:prstGeom>
        </p:spPr>
      </p:pic>
      <p:pic>
        <p:nvPicPr>
          <p:cNvPr id="22" name="Picture 21" descr="A screenshot of a social media post&#10;&#10;Description automatically generated">
            <a:extLst>
              <a:ext uri="{FF2B5EF4-FFF2-40B4-BE49-F238E27FC236}">
                <a16:creationId xmlns:a16="http://schemas.microsoft.com/office/drawing/2014/main" id="{28A1E0D5-BF85-274A-9B04-F176D176FD25}"/>
              </a:ext>
            </a:extLst>
          </p:cNvPr>
          <p:cNvPicPr>
            <a:picLocks noChangeAspect="1"/>
          </p:cNvPicPr>
          <p:nvPr/>
        </p:nvPicPr>
        <p:blipFill>
          <a:blip r:embed="rId6"/>
          <a:stretch>
            <a:fillRect/>
          </a:stretch>
        </p:blipFill>
        <p:spPr>
          <a:xfrm>
            <a:off x="838200" y="2170435"/>
            <a:ext cx="4272001" cy="2305859"/>
          </a:xfrm>
          <a:prstGeom prst="rect">
            <a:avLst/>
          </a:prstGeom>
        </p:spPr>
      </p:pic>
      <p:pic>
        <p:nvPicPr>
          <p:cNvPr id="24" name="Picture 23" descr="A screenshot of a social media post&#10;&#10;Description automatically generated">
            <a:extLst>
              <a:ext uri="{FF2B5EF4-FFF2-40B4-BE49-F238E27FC236}">
                <a16:creationId xmlns:a16="http://schemas.microsoft.com/office/drawing/2014/main" id="{65DD9D3E-94F2-334B-86A9-6806A376ECD5}"/>
              </a:ext>
            </a:extLst>
          </p:cNvPr>
          <p:cNvPicPr>
            <a:picLocks noChangeAspect="1"/>
          </p:cNvPicPr>
          <p:nvPr/>
        </p:nvPicPr>
        <p:blipFill>
          <a:blip r:embed="rId7"/>
          <a:stretch>
            <a:fillRect/>
          </a:stretch>
        </p:blipFill>
        <p:spPr>
          <a:xfrm>
            <a:off x="1321494" y="2594031"/>
            <a:ext cx="4272000" cy="2314854"/>
          </a:xfrm>
          <a:prstGeom prst="rect">
            <a:avLst/>
          </a:prstGeom>
        </p:spPr>
      </p:pic>
      <p:sp>
        <p:nvSpPr>
          <p:cNvPr id="25" name="Left Arrow 24">
            <a:extLst>
              <a:ext uri="{FF2B5EF4-FFF2-40B4-BE49-F238E27FC236}">
                <a16:creationId xmlns:a16="http://schemas.microsoft.com/office/drawing/2014/main" id="{6361A385-96F9-1647-AEA1-ADDC8E044763}"/>
              </a:ext>
            </a:extLst>
          </p:cNvPr>
          <p:cNvSpPr/>
          <p:nvPr/>
        </p:nvSpPr>
        <p:spPr>
          <a:xfrm rot="10800000">
            <a:off x="5768309" y="3458378"/>
            <a:ext cx="1260921" cy="3080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FC9F266-3A07-D443-80FA-C29EAA02B3DD}"/>
              </a:ext>
            </a:extLst>
          </p:cNvPr>
          <p:cNvSpPr/>
          <p:nvPr/>
        </p:nvSpPr>
        <p:spPr>
          <a:xfrm>
            <a:off x="1354601" y="5616502"/>
            <a:ext cx="2683999"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Text Corpus</a:t>
            </a:r>
          </a:p>
        </p:txBody>
      </p:sp>
      <p:sp>
        <p:nvSpPr>
          <p:cNvPr id="27" name="Rectangle 26">
            <a:extLst>
              <a:ext uri="{FF2B5EF4-FFF2-40B4-BE49-F238E27FC236}">
                <a16:creationId xmlns:a16="http://schemas.microsoft.com/office/drawing/2014/main" id="{A5F8C0C2-B291-2D40-B81E-D188711ECF0F}"/>
              </a:ext>
            </a:extLst>
          </p:cNvPr>
          <p:cNvSpPr/>
          <p:nvPr/>
        </p:nvSpPr>
        <p:spPr>
          <a:xfrm>
            <a:off x="7775931" y="5616502"/>
            <a:ext cx="2683999"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Topics</a:t>
            </a:r>
          </a:p>
        </p:txBody>
      </p:sp>
      <p:sp>
        <p:nvSpPr>
          <p:cNvPr id="3" name="Slide Number Placeholder 2">
            <a:extLst>
              <a:ext uri="{FF2B5EF4-FFF2-40B4-BE49-F238E27FC236}">
                <a16:creationId xmlns:a16="http://schemas.microsoft.com/office/drawing/2014/main" id="{0BFCAABA-F00D-F047-849F-154A344BD27A}"/>
              </a:ext>
            </a:extLst>
          </p:cNvPr>
          <p:cNvSpPr>
            <a:spLocks noGrp="1"/>
          </p:cNvSpPr>
          <p:nvPr>
            <p:ph type="sldNum" sz="quarter" idx="12"/>
          </p:nvPr>
        </p:nvSpPr>
        <p:spPr/>
        <p:txBody>
          <a:bodyPr/>
          <a:lstStyle/>
          <a:p>
            <a:fld id="{9F270AAE-46E4-FD44-AE44-9A18EA0BCF5B}" type="slidenum">
              <a:rPr lang="en-US" smtClean="0"/>
              <a:t>14</a:t>
            </a:fld>
            <a:endParaRPr lang="en-US"/>
          </a:p>
        </p:txBody>
      </p:sp>
      <p:sp>
        <p:nvSpPr>
          <p:cNvPr id="6" name="Footer Placeholder 5">
            <a:extLst>
              <a:ext uri="{FF2B5EF4-FFF2-40B4-BE49-F238E27FC236}">
                <a16:creationId xmlns:a16="http://schemas.microsoft.com/office/drawing/2014/main" id="{68F9DD15-3F23-1043-8DE7-6E5207D20353}"/>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32082163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62AB-9543-3649-BD14-FD87BB73BF8E}"/>
              </a:ext>
            </a:extLst>
          </p:cNvPr>
          <p:cNvSpPr>
            <a:spLocks noGrp="1"/>
          </p:cNvSpPr>
          <p:nvPr>
            <p:ph type="title"/>
          </p:nvPr>
        </p:nvSpPr>
        <p:spPr>
          <a:xfrm>
            <a:off x="838200" y="365125"/>
            <a:ext cx="9231775" cy="1325563"/>
          </a:xfrm>
        </p:spPr>
        <p:txBody>
          <a:bodyPr>
            <a:normAutofit/>
          </a:bodyPr>
          <a:lstStyle/>
          <a:p>
            <a:r>
              <a:rPr lang="en-US" sz="4000"/>
              <a:t>Encoding Sentences using Topic Model</a:t>
            </a:r>
          </a:p>
        </p:txBody>
      </p:sp>
      <p:pic>
        <p:nvPicPr>
          <p:cNvPr id="5" name="Picture 4">
            <a:extLst>
              <a:ext uri="{FF2B5EF4-FFF2-40B4-BE49-F238E27FC236}">
                <a16:creationId xmlns:a16="http://schemas.microsoft.com/office/drawing/2014/main" id="{095A9FD6-D994-3C4C-8575-6AE2E08E75D2}"/>
              </a:ext>
            </a:extLst>
          </p:cNvPr>
          <p:cNvPicPr>
            <a:picLocks noChangeAspect="1"/>
          </p:cNvPicPr>
          <p:nvPr/>
        </p:nvPicPr>
        <p:blipFill rotWithShape="1">
          <a:blip r:embed="rId3"/>
          <a:srcRect l="18359" r="18359" b="1307"/>
          <a:stretch/>
        </p:blipFill>
        <p:spPr>
          <a:xfrm>
            <a:off x="0" y="6356350"/>
            <a:ext cx="838200" cy="510642"/>
          </a:xfrm>
          <a:prstGeom prst="rect">
            <a:avLst/>
          </a:prstGeom>
        </p:spPr>
      </p:pic>
      <p:pic>
        <p:nvPicPr>
          <p:cNvPr id="11" name="Content Placeholder 10" descr="A screenshot of a cell phone&#10;&#10;Description automatically generated">
            <a:extLst>
              <a:ext uri="{FF2B5EF4-FFF2-40B4-BE49-F238E27FC236}">
                <a16:creationId xmlns:a16="http://schemas.microsoft.com/office/drawing/2014/main" id="{AADF77EF-A9C8-804A-8216-803529E99E4F}"/>
              </a:ext>
            </a:extLst>
          </p:cNvPr>
          <p:cNvPicPr>
            <a:picLocks noGrp="1" noChangeAspect="1"/>
          </p:cNvPicPr>
          <p:nvPr>
            <p:ph idx="1"/>
          </p:nvPr>
        </p:nvPicPr>
        <p:blipFill>
          <a:blip r:embed="rId4"/>
          <a:stretch>
            <a:fillRect/>
          </a:stretch>
        </p:blipFill>
        <p:spPr>
          <a:xfrm>
            <a:off x="838200" y="1842160"/>
            <a:ext cx="5721954" cy="2672088"/>
          </a:xfrm>
        </p:spPr>
      </p:pic>
      <p:graphicFrame>
        <p:nvGraphicFramePr>
          <p:cNvPr id="12" name="Chart 11">
            <a:extLst>
              <a:ext uri="{FF2B5EF4-FFF2-40B4-BE49-F238E27FC236}">
                <a16:creationId xmlns:a16="http://schemas.microsoft.com/office/drawing/2014/main" id="{A914A23B-1D98-DC4D-9140-4192A515ED26}"/>
              </a:ext>
            </a:extLst>
          </p:cNvPr>
          <p:cNvGraphicFramePr/>
          <p:nvPr/>
        </p:nvGraphicFramePr>
        <p:xfrm>
          <a:off x="6916553" y="1455024"/>
          <a:ext cx="4437247" cy="3794581"/>
        </p:xfrm>
        <a:graphic>
          <a:graphicData uri="http://schemas.openxmlformats.org/drawingml/2006/chart">
            <c:chart xmlns:c="http://schemas.openxmlformats.org/drawingml/2006/chart" xmlns:r="http://schemas.openxmlformats.org/officeDocument/2006/relationships" r:id="rId5"/>
          </a:graphicData>
        </a:graphic>
      </p:graphicFrame>
      <p:sp>
        <p:nvSpPr>
          <p:cNvPr id="13" name="Left Arrow 12">
            <a:extLst>
              <a:ext uri="{FF2B5EF4-FFF2-40B4-BE49-F238E27FC236}">
                <a16:creationId xmlns:a16="http://schemas.microsoft.com/office/drawing/2014/main" id="{CB399CCA-C384-4C43-967C-DBC5EBD89597}"/>
              </a:ext>
            </a:extLst>
          </p:cNvPr>
          <p:cNvSpPr/>
          <p:nvPr/>
        </p:nvSpPr>
        <p:spPr>
          <a:xfrm rot="10800000">
            <a:off x="6391174" y="2616957"/>
            <a:ext cx="1762225" cy="3080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A510369-BAAA-3A4A-9326-BCE212F509DF}"/>
              </a:ext>
            </a:extLst>
          </p:cNvPr>
          <p:cNvSpPr/>
          <p:nvPr/>
        </p:nvSpPr>
        <p:spPr>
          <a:xfrm>
            <a:off x="3291840" y="1690688"/>
            <a:ext cx="3268314" cy="571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508CA4-7811-2F47-B8F2-E86DF289B314}"/>
              </a:ext>
            </a:extLst>
          </p:cNvPr>
          <p:cNvSpPr/>
          <p:nvPr/>
        </p:nvSpPr>
        <p:spPr>
          <a:xfrm>
            <a:off x="838200" y="5193680"/>
            <a:ext cx="10515600" cy="812163"/>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Each sentence is represented by a point in the topic space.</a:t>
            </a:r>
          </a:p>
        </p:txBody>
      </p:sp>
      <p:sp>
        <p:nvSpPr>
          <p:cNvPr id="3" name="Slide Number Placeholder 2">
            <a:extLst>
              <a:ext uri="{FF2B5EF4-FFF2-40B4-BE49-F238E27FC236}">
                <a16:creationId xmlns:a16="http://schemas.microsoft.com/office/drawing/2014/main" id="{12F2B0D8-FA6D-414A-ADA1-9210A827E81C}"/>
              </a:ext>
            </a:extLst>
          </p:cNvPr>
          <p:cNvSpPr>
            <a:spLocks noGrp="1"/>
          </p:cNvSpPr>
          <p:nvPr>
            <p:ph type="sldNum" sz="quarter" idx="12"/>
          </p:nvPr>
        </p:nvSpPr>
        <p:spPr/>
        <p:txBody>
          <a:bodyPr/>
          <a:lstStyle/>
          <a:p>
            <a:fld id="{9F270AAE-46E4-FD44-AE44-9A18EA0BCF5B}" type="slidenum">
              <a:rPr lang="en-US" smtClean="0"/>
              <a:t>15</a:t>
            </a:fld>
            <a:endParaRPr lang="en-US"/>
          </a:p>
        </p:txBody>
      </p:sp>
      <p:sp>
        <p:nvSpPr>
          <p:cNvPr id="6" name="Footer Placeholder 5">
            <a:extLst>
              <a:ext uri="{FF2B5EF4-FFF2-40B4-BE49-F238E27FC236}">
                <a16:creationId xmlns:a16="http://schemas.microsoft.com/office/drawing/2014/main" id="{3A396185-185F-D640-9C05-0C7D0EF13792}"/>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2409452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13CA-D3EA-C747-96CF-21C3E87E837F}"/>
              </a:ext>
            </a:extLst>
          </p:cNvPr>
          <p:cNvSpPr>
            <a:spLocks noGrp="1"/>
          </p:cNvSpPr>
          <p:nvPr>
            <p:ph type="title"/>
          </p:nvPr>
        </p:nvSpPr>
        <p:spPr>
          <a:xfrm>
            <a:off x="838200" y="365125"/>
            <a:ext cx="7315200" cy="1325563"/>
          </a:xfrm>
        </p:spPr>
        <p:txBody>
          <a:bodyPr/>
          <a:lstStyle/>
          <a:p>
            <a:r>
              <a:rPr lang="en-US" dirty="0"/>
              <a:t>SuDocu: Summarizing Documents by Example</a:t>
            </a:r>
          </a:p>
        </p:txBody>
      </p:sp>
      <p:pic>
        <p:nvPicPr>
          <p:cNvPr id="5" name="Picture 4">
            <a:extLst>
              <a:ext uri="{FF2B5EF4-FFF2-40B4-BE49-F238E27FC236}">
                <a16:creationId xmlns:a16="http://schemas.microsoft.com/office/drawing/2014/main" id="{69530698-EB52-9D4C-AEE6-AB461ED26D5F}"/>
              </a:ext>
            </a:extLst>
          </p:cNvPr>
          <p:cNvPicPr>
            <a:picLocks noChangeAspect="1"/>
          </p:cNvPicPr>
          <p:nvPr/>
        </p:nvPicPr>
        <p:blipFill rotWithShape="1">
          <a:blip r:embed="rId3"/>
          <a:srcRect l="18359" r="18359" b="1307"/>
          <a:stretch/>
        </p:blipFill>
        <p:spPr>
          <a:xfrm>
            <a:off x="838200" y="2551953"/>
            <a:ext cx="2683999" cy="1635125"/>
          </a:xfrm>
          <a:prstGeom prst="rect">
            <a:avLst/>
          </a:prstGeom>
        </p:spPr>
      </p:pic>
      <p:sp>
        <p:nvSpPr>
          <p:cNvPr id="6" name="Rectangle 5">
            <a:extLst>
              <a:ext uri="{FF2B5EF4-FFF2-40B4-BE49-F238E27FC236}">
                <a16:creationId xmlns:a16="http://schemas.microsoft.com/office/drawing/2014/main" id="{C08DDFD9-79ED-0E4E-A7F7-C63E5D401F30}"/>
              </a:ext>
            </a:extLst>
          </p:cNvPr>
          <p:cNvSpPr/>
          <p:nvPr/>
        </p:nvSpPr>
        <p:spPr>
          <a:xfrm>
            <a:off x="838200" y="4372517"/>
            <a:ext cx="2683999"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Topic </a:t>
            </a:r>
          </a:p>
          <a:p>
            <a:pPr algn="ctr"/>
            <a:r>
              <a:rPr lang="en-US" sz="2400"/>
              <a:t>Modeling</a:t>
            </a:r>
          </a:p>
        </p:txBody>
      </p:sp>
      <p:grpSp>
        <p:nvGrpSpPr>
          <p:cNvPr id="26" name="Group 25">
            <a:extLst>
              <a:ext uri="{FF2B5EF4-FFF2-40B4-BE49-F238E27FC236}">
                <a16:creationId xmlns:a16="http://schemas.microsoft.com/office/drawing/2014/main" id="{1F4D2C98-FA40-0842-B802-DB3879C4596F}"/>
              </a:ext>
            </a:extLst>
          </p:cNvPr>
          <p:cNvGrpSpPr/>
          <p:nvPr/>
        </p:nvGrpSpPr>
        <p:grpSpPr>
          <a:xfrm>
            <a:off x="6761874" y="2424715"/>
            <a:ext cx="1633609" cy="1648835"/>
            <a:chOff x="7036194" y="1793875"/>
            <a:chExt cx="1633609" cy="1648835"/>
          </a:xfrm>
        </p:grpSpPr>
        <p:pic>
          <p:nvPicPr>
            <p:cNvPr id="7" name="Picture 6">
              <a:extLst>
                <a:ext uri="{FF2B5EF4-FFF2-40B4-BE49-F238E27FC236}">
                  <a16:creationId xmlns:a16="http://schemas.microsoft.com/office/drawing/2014/main" id="{040DD288-3F54-2647-B393-C75BBDA83309}"/>
                </a:ext>
              </a:extLst>
            </p:cNvPr>
            <p:cNvPicPr>
              <a:picLocks noChangeAspect="1"/>
            </p:cNvPicPr>
            <p:nvPr/>
          </p:nvPicPr>
          <p:blipFill>
            <a:blip r:embed="rId4"/>
            <a:stretch>
              <a:fillRect/>
            </a:stretch>
          </p:blipFill>
          <p:spPr>
            <a:xfrm>
              <a:off x="7036194" y="1921113"/>
              <a:ext cx="1633609" cy="1380755"/>
            </a:xfrm>
            <a:prstGeom prst="rect">
              <a:avLst/>
            </a:prstGeom>
          </p:spPr>
        </p:pic>
        <p:pic>
          <p:nvPicPr>
            <p:cNvPr id="8" name="Picture 10" descr="mage result for postgres">
              <a:extLst>
                <a:ext uri="{FF2B5EF4-FFF2-40B4-BE49-F238E27FC236}">
                  <a16:creationId xmlns:a16="http://schemas.microsoft.com/office/drawing/2014/main" id="{38233B69-820C-3445-A3A6-4E85CC62DA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200" y="2913198"/>
              <a:ext cx="573883" cy="529512"/>
            </a:xfrm>
            <a:prstGeom prst="rect">
              <a:avLst/>
            </a:prstGeom>
            <a:noFill/>
            <a:extLst>
              <a:ext uri="{909E8E84-426E-40DD-AFC4-6F175D3DCCD1}">
                <a14:hiddenFill xmlns:a14="http://schemas.microsoft.com/office/drawing/2010/main">
                  <a:solidFill>
                    <a:srgbClr val="FFFFFF"/>
                  </a:solidFill>
                </a14:hiddenFill>
              </a:ext>
            </a:extLst>
          </p:spPr>
        </p:pic>
        <p:sp>
          <p:nvSpPr>
            <p:cNvPr id="9" name="Plus 8">
              <a:extLst>
                <a:ext uri="{FF2B5EF4-FFF2-40B4-BE49-F238E27FC236}">
                  <a16:creationId xmlns:a16="http://schemas.microsoft.com/office/drawing/2014/main" id="{28DA7646-E001-FF40-AEF7-ABC6ED4458F3}"/>
                </a:ext>
              </a:extLst>
            </p:cNvPr>
            <p:cNvSpPr/>
            <p:nvPr/>
          </p:nvSpPr>
          <p:spPr>
            <a:xfrm>
              <a:off x="7980988" y="1793875"/>
              <a:ext cx="569626" cy="609600"/>
            </a:xfrm>
            <a:prstGeom prst="mathPlus">
              <a:avLst/>
            </a:prstGeom>
            <a:solidFill>
              <a:schemeClr val="accent1">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DD7F1188-9DF5-DC45-A8EC-031B392DB6E6}"/>
              </a:ext>
            </a:extLst>
          </p:cNvPr>
          <p:cNvSpPr/>
          <p:nvPr/>
        </p:nvSpPr>
        <p:spPr>
          <a:xfrm>
            <a:off x="6761874" y="4372517"/>
            <a:ext cx="1633609"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Intent </a:t>
            </a:r>
          </a:p>
          <a:p>
            <a:pPr algn="ctr"/>
            <a:r>
              <a:rPr lang="en-US" sz="2400"/>
              <a:t>Discovery</a:t>
            </a:r>
          </a:p>
        </p:txBody>
      </p:sp>
      <p:grpSp>
        <p:nvGrpSpPr>
          <p:cNvPr id="12" name="Group 11">
            <a:extLst>
              <a:ext uri="{FF2B5EF4-FFF2-40B4-BE49-F238E27FC236}">
                <a16:creationId xmlns:a16="http://schemas.microsoft.com/office/drawing/2014/main" id="{02E090D1-2BDF-DA41-AC82-74835C432D40}"/>
              </a:ext>
            </a:extLst>
          </p:cNvPr>
          <p:cNvGrpSpPr/>
          <p:nvPr/>
        </p:nvGrpSpPr>
        <p:grpSpPr>
          <a:xfrm>
            <a:off x="9175489" y="2499174"/>
            <a:ext cx="2008461" cy="1574376"/>
            <a:chOff x="-2921000" y="6114081"/>
            <a:chExt cx="2624491" cy="1962297"/>
          </a:xfrm>
        </p:grpSpPr>
        <p:grpSp>
          <p:nvGrpSpPr>
            <p:cNvPr id="14" name="Group 13">
              <a:extLst>
                <a:ext uri="{FF2B5EF4-FFF2-40B4-BE49-F238E27FC236}">
                  <a16:creationId xmlns:a16="http://schemas.microsoft.com/office/drawing/2014/main" id="{88BFCFDD-7ED3-9541-A1FE-392759B0E326}"/>
                </a:ext>
              </a:extLst>
            </p:cNvPr>
            <p:cNvGrpSpPr/>
            <p:nvPr/>
          </p:nvGrpSpPr>
          <p:grpSpPr>
            <a:xfrm>
              <a:off x="-2921000" y="6114081"/>
              <a:ext cx="2624491" cy="1875294"/>
              <a:chOff x="-4014524" y="5220629"/>
              <a:chExt cx="5232400" cy="4076700"/>
            </a:xfrm>
          </p:grpSpPr>
          <p:pic>
            <p:nvPicPr>
              <p:cNvPr id="16" name="Picture 15">
                <a:extLst>
                  <a:ext uri="{FF2B5EF4-FFF2-40B4-BE49-F238E27FC236}">
                    <a16:creationId xmlns:a16="http://schemas.microsoft.com/office/drawing/2014/main" id="{A360D9D4-D78A-9340-92AD-E40AB71E9806}"/>
                  </a:ext>
                </a:extLst>
              </p:cNvPr>
              <p:cNvPicPr>
                <a:picLocks noChangeAspect="1"/>
              </p:cNvPicPr>
              <p:nvPr/>
            </p:nvPicPr>
            <p:blipFill>
              <a:blip r:embed="rId6"/>
              <a:stretch>
                <a:fillRect/>
              </a:stretch>
            </p:blipFill>
            <p:spPr>
              <a:xfrm>
                <a:off x="-4014524" y="5220629"/>
                <a:ext cx="5232400" cy="4076700"/>
              </a:xfrm>
              <a:prstGeom prst="rect">
                <a:avLst/>
              </a:prstGeom>
            </p:spPr>
          </p:pic>
          <p:pic>
            <p:nvPicPr>
              <p:cNvPr id="17" name="Picture 16">
                <a:extLst>
                  <a:ext uri="{FF2B5EF4-FFF2-40B4-BE49-F238E27FC236}">
                    <a16:creationId xmlns:a16="http://schemas.microsoft.com/office/drawing/2014/main" id="{1FCB83C6-C841-A045-8BF7-E65F1692C2EA}"/>
                  </a:ext>
                </a:extLst>
              </p:cNvPr>
              <p:cNvPicPr>
                <a:picLocks noChangeAspect="1"/>
              </p:cNvPicPr>
              <p:nvPr/>
            </p:nvPicPr>
            <p:blipFill>
              <a:blip r:embed="rId7"/>
              <a:stretch>
                <a:fillRect/>
              </a:stretch>
            </p:blipFill>
            <p:spPr>
              <a:xfrm>
                <a:off x="-3354125" y="5222929"/>
                <a:ext cx="3810000" cy="1803399"/>
              </a:xfrm>
              <a:prstGeom prst="rect">
                <a:avLst/>
              </a:prstGeom>
            </p:spPr>
          </p:pic>
        </p:grpSp>
        <p:pic>
          <p:nvPicPr>
            <p:cNvPr id="15" name="Picture 10" descr="mage result for postgres">
              <a:extLst>
                <a:ext uri="{FF2B5EF4-FFF2-40B4-BE49-F238E27FC236}">
                  <a16:creationId xmlns:a16="http://schemas.microsoft.com/office/drawing/2014/main" id="{DD70415C-AF3C-0E4B-AC96-E3E5AF335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318" y="7420790"/>
              <a:ext cx="658432" cy="6555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32B66F4C-82BB-7842-8697-605999F9D4F9}"/>
              </a:ext>
            </a:extLst>
          </p:cNvPr>
          <p:cNvGrpSpPr/>
          <p:nvPr/>
        </p:nvGrpSpPr>
        <p:grpSpPr>
          <a:xfrm>
            <a:off x="4146624" y="2495934"/>
            <a:ext cx="1654150" cy="1797681"/>
            <a:chOff x="4146624" y="2495934"/>
            <a:chExt cx="1654150" cy="1797681"/>
          </a:xfrm>
        </p:grpSpPr>
        <p:pic>
          <p:nvPicPr>
            <p:cNvPr id="27" name="Graphic 26" descr="Document">
              <a:extLst>
                <a:ext uri="{FF2B5EF4-FFF2-40B4-BE49-F238E27FC236}">
                  <a16:creationId xmlns:a16="http://schemas.microsoft.com/office/drawing/2014/main" id="{EAFF0835-7F5F-6545-9704-E214695986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6624" y="2499174"/>
              <a:ext cx="923610" cy="923610"/>
            </a:xfrm>
            <a:prstGeom prst="rect">
              <a:avLst/>
            </a:prstGeom>
          </p:spPr>
        </p:pic>
        <p:pic>
          <p:nvPicPr>
            <p:cNvPr id="28" name="Graphic 27" descr="Document">
              <a:extLst>
                <a:ext uri="{FF2B5EF4-FFF2-40B4-BE49-F238E27FC236}">
                  <a16:creationId xmlns:a16="http://schemas.microsoft.com/office/drawing/2014/main" id="{78843486-5839-6345-9B60-02ACEC9C44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61924" y="2495934"/>
              <a:ext cx="923610" cy="923610"/>
            </a:xfrm>
            <a:prstGeom prst="rect">
              <a:avLst/>
            </a:prstGeom>
          </p:spPr>
        </p:pic>
        <p:pic>
          <p:nvPicPr>
            <p:cNvPr id="29" name="Graphic 28" descr="Document">
              <a:extLst>
                <a:ext uri="{FF2B5EF4-FFF2-40B4-BE49-F238E27FC236}">
                  <a16:creationId xmlns:a16="http://schemas.microsoft.com/office/drawing/2014/main" id="{725ABC40-4DCF-6940-988D-20C4853CCD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6624" y="3363525"/>
              <a:ext cx="923610" cy="923610"/>
            </a:xfrm>
            <a:prstGeom prst="rect">
              <a:avLst/>
            </a:prstGeom>
          </p:spPr>
        </p:pic>
        <p:pic>
          <p:nvPicPr>
            <p:cNvPr id="30" name="Graphic 29" descr="Document">
              <a:extLst>
                <a:ext uri="{FF2B5EF4-FFF2-40B4-BE49-F238E27FC236}">
                  <a16:creationId xmlns:a16="http://schemas.microsoft.com/office/drawing/2014/main" id="{F41ED47B-74B9-7A44-A8A2-F91C5FD689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77164" y="3370005"/>
              <a:ext cx="923610" cy="923610"/>
            </a:xfrm>
            <a:prstGeom prst="rect">
              <a:avLst/>
            </a:prstGeom>
          </p:spPr>
        </p:pic>
      </p:grpSp>
      <p:sp>
        <p:nvSpPr>
          <p:cNvPr id="31" name="Rectangle 30">
            <a:extLst>
              <a:ext uri="{FF2B5EF4-FFF2-40B4-BE49-F238E27FC236}">
                <a16:creationId xmlns:a16="http://schemas.microsoft.com/office/drawing/2014/main" id="{CA257674-2AA5-C741-8C42-23FB4FF2B98B}"/>
              </a:ext>
            </a:extLst>
          </p:cNvPr>
          <p:cNvSpPr/>
          <p:nvPr/>
        </p:nvSpPr>
        <p:spPr>
          <a:xfrm>
            <a:off x="3664845" y="4372517"/>
            <a:ext cx="2683999" cy="6096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Example </a:t>
            </a:r>
          </a:p>
          <a:p>
            <a:pPr algn="ctr"/>
            <a:r>
              <a:rPr lang="en-US" sz="2400"/>
              <a:t>Encoding </a:t>
            </a:r>
          </a:p>
        </p:txBody>
      </p:sp>
      <p:sp>
        <p:nvSpPr>
          <p:cNvPr id="23" name="Rectangle 22">
            <a:extLst>
              <a:ext uri="{FF2B5EF4-FFF2-40B4-BE49-F238E27FC236}">
                <a16:creationId xmlns:a16="http://schemas.microsoft.com/office/drawing/2014/main" id="{4FC8DD69-8DAB-0744-8824-D2ABA944862E}"/>
              </a:ext>
            </a:extLst>
          </p:cNvPr>
          <p:cNvSpPr/>
          <p:nvPr/>
        </p:nvSpPr>
        <p:spPr>
          <a:xfrm>
            <a:off x="9175490" y="4372518"/>
            <a:ext cx="2008460"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Summary </a:t>
            </a:r>
          </a:p>
          <a:p>
            <a:pPr algn="ctr"/>
            <a:r>
              <a:rPr lang="en-US" sz="2400"/>
              <a:t>Generation</a:t>
            </a:r>
          </a:p>
        </p:txBody>
      </p:sp>
      <p:sp>
        <p:nvSpPr>
          <p:cNvPr id="3" name="Slide Number Placeholder 2">
            <a:extLst>
              <a:ext uri="{FF2B5EF4-FFF2-40B4-BE49-F238E27FC236}">
                <a16:creationId xmlns:a16="http://schemas.microsoft.com/office/drawing/2014/main" id="{8FB72B12-C155-DC42-8CB2-CFD31CB4C072}"/>
              </a:ext>
            </a:extLst>
          </p:cNvPr>
          <p:cNvSpPr>
            <a:spLocks noGrp="1"/>
          </p:cNvSpPr>
          <p:nvPr>
            <p:ph type="sldNum" sz="quarter" idx="12"/>
          </p:nvPr>
        </p:nvSpPr>
        <p:spPr/>
        <p:txBody>
          <a:bodyPr/>
          <a:lstStyle/>
          <a:p>
            <a:fld id="{9F270AAE-46E4-FD44-AE44-9A18EA0BCF5B}" type="slidenum">
              <a:rPr lang="en-US" smtClean="0"/>
              <a:t>16</a:t>
            </a:fld>
            <a:endParaRPr lang="en-US"/>
          </a:p>
        </p:txBody>
      </p:sp>
      <p:sp>
        <p:nvSpPr>
          <p:cNvPr id="11" name="Footer Placeholder 10">
            <a:extLst>
              <a:ext uri="{FF2B5EF4-FFF2-40B4-BE49-F238E27FC236}">
                <a16:creationId xmlns:a16="http://schemas.microsoft.com/office/drawing/2014/main" id="{3A9126FE-FB32-A741-8127-1CFA8EE9D547}"/>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12584244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13CA-D3EA-C747-96CF-21C3E87E837F}"/>
              </a:ext>
            </a:extLst>
          </p:cNvPr>
          <p:cNvSpPr>
            <a:spLocks noGrp="1"/>
          </p:cNvSpPr>
          <p:nvPr>
            <p:ph type="title"/>
          </p:nvPr>
        </p:nvSpPr>
        <p:spPr/>
        <p:txBody>
          <a:bodyPr/>
          <a:lstStyle/>
          <a:p>
            <a:r>
              <a:rPr lang="en-US"/>
              <a:t>Encoding Example Summaries</a:t>
            </a:r>
          </a:p>
        </p:txBody>
      </p:sp>
      <p:grpSp>
        <p:nvGrpSpPr>
          <p:cNvPr id="22" name="Group 21">
            <a:extLst>
              <a:ext uri="{FF2B5EF4-FFF2-40B4-BE49-F238E27FC236}">
                <a16:creationId xmlns:a16="http://schemas.microsoft.com/office/drawing/2014/main" id="{9013628B-7201-D24B-AEF0-19A890CA4542}"/>
              </a:ext>
            </a:extLst>
          </p:cNvPr>
          <p:cNvGrpSpPr/>
          <p:nvPr/>
        </p:nvGrpSpPr>
        <p:grpSpPr>
          <a:xfrm>
            <a:off x="55514" y="6156960"/>
            <a:ext cx="628576" cy="646664"/>
            <a:chOff x="4146624" y="2495934"/>
            <a:chExt cx="1654150" cy="1797681"/>
          </a:xfrm>
        </p:grpSpPr>
        <p:pic>
          <p:nvPicPr>
            <p:cNvPr id="23" name="Graphic 22" descr="Document">
              <a:extLst>
                <a:ext uri="{FF2B5EF4-FFF2-40B4-BE49-F238E27FC236}">
                  <a16:creationId xmlns:a16="http://schemas.microsoft.com/office/drawing/2014/main" id="{97592873-AB41-BA44-B7BD-C4DC510172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6624" y="2499174"/>
              <a:ext cx="923610" cy="923610"/>
            </a:xfrm>
            <a:prstGeom prst="rect">
              <a:avLst/>
            </a:prstGeom>
          </p:spPr>
        </p:pic>
        <p:pic>
          <p:nvPicPr>
            <p:cNvPr id="24" name="Graphic 23" descr="Document">
              <a:extLst>
                <a:ext uri="{FF2B5EF4-FFF2-40B4-BE49-F238E27FC236}">
                  <a16:creationId xmlns:a16="http://schemas.microsoft.com/office/drawing/2014/main" id="{27A2D406-3A64-9848-8FD4-6EF2C55D9D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1924" y="2495934"/>
              <a:ext cx="923610" cy="923610"/>
            </a:xfrm>
            <a:prstGeom prst="rect">
              <a:avLst/>
            </a:prstGeom>
          </p:spPr>
        </p:pic>
        <p:pic>
          <p:nvPicPr>
            <p:cNvPr id="32" name="Graphic 31" descr="Document">
              <a:extLst>
                <a:ext uri="{FF2B5EF4-FFF2-40B4-BE49-F238E27FC236}">
                  <a16:creationId xmlns:a16="http://schemas.microsoft.com/office/drawing/2014/main" id="{97A19984-0CBB-CE41-8912-C178583E95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6624" y="3363525"/>
              <a:ext cx="923610" cy="923610"/>
            </a:xfrm>
            <a:prstGeom prst="rect">
              <a:avLst/>
            </a:prstGeom>
          </p:spPr>
        </p:pic>
        <p:pic>
          <p:nvPicPr>
            <p:cNvPr id="33" name="Graphic 32" descr="Document">
              <a:extLst>
                <a:ext uri="{FF2B5EF4-FFF2-40B4-BE49-F238E27FC236}">
                  <a16:creationId xmlns:a16="http://schemas.microsoft.com/office/drawing/2014/main" id="{1353714C-2588-6A44-A5F3-BF80DF424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7164" y="3370005"/>
              <a:ext cx="923610" cy="923610"/>
            </a:xfrm>
            <a:prstGeom prst="rect">
              <a:avLst/>
            </a:prstGeom>
          </p:spPr>
        </p:pic>
      </p:grpSp>
      <p:graphicFrame>
        <p:nvGraphicFramePr>
          <p:cNvPr id="3" name="Chart 2">
            <a:extLst>
              <a:ext uri="{FF2B5EF4-FFF2-40B4-BE49-F238E27FC236}">
                <a16:creationId xmlns:a16="http://schemas.microsoft.com/office/drawing/2014/main" id="{2A7E3A7E-6CF6-7344-8C08-7F7C55E6C3BC}"/>
              </a:ext>
            </a:extLst>
          </p:cNvPr>
          <p:cNvGraphicFramePr/>
          <p:nvPr>
            <p:extLst>
              <p:ext uri="{D42A27DB-BD31-4B8C-83A1-F6EECF244321}">
                <p14:modId xmlns:p14="http://schemas.microsoft.com/office/powerpoint/2010/main" val="2930516098"/>
              </p:ext>
            </p:extLst>
          </p:nvPr>
        </p:nvGraphicFramePr>
        <p:xfrm>
          <a:off x="6439119" y="1799926"/>
          <a:ext cx="4914681" cy="3373590"/>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screenshot of a cell phone&#10;&#10;Description automatically generated">
            <a:extLst>
              <a:ext uri="{FF2B5EF4-FFF2-40B4-BE49-F238E27FC236}">
                <a16:creationId xmlns:a16="http://schemas.microsoft.com/office/drawing/2014/main" id="{61DFC4F2-F455-8A48-B5B5-7AC5C50B249C}"/>
              </a:ext>
            </a:extLst>
          </p:cNvPr>
          <p:cNvPicPr>
            <a:picLocks noChangeAspect="1"/>
          </p:cNvPicPr>
          <p:nvPr/>
        </p:nvPicPr>
        <p:blipFill>
          <a:blip r:embed="rId6"/>
          <a:stretch>
            <a:fillRect/>
          </a:stretch>
        </p:blipFill>
        <p:spPr>
          <a:xfrm>
            <a:off x="838200" y="1799926"/>
            <a:ext cx="4157312" cy="3138675"/>
          </a:xfrm>
          <a:prstGeom prst="rect">
            <a:avLst/>
          </a:prstGeom>
        </p:spPr>
      </p:pic>
      <p:sp>
        <p:nvSpPr>
          <p:cNvPr id="12" name="Left Arrow 11">
            <a:extLst>
              <a:ext uri="{FF2B5EF4-FFF2-40B4-BE49-F238E27FC236}">
                <a16:creationId xmlns:a16="http://schemas.microsoft.com/office/drawing/2014/main" id="{9D4EC651-B391-AB4B-8C99-6B2769B5C0E3}"/>
              </a:ext>
            </a:extLst>
          </p:cNvPr>
          <p:cNvSpPr/>
          <p:nvPr/>
        </p:nvSpPr>
        <p:spPr>
          <a:xfrm rot="10800000">
            <a:off x="5272431" y="2972284"/>
            <a:ext cx="1075258" cy="3080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90BF1CC-83CE-AA4C-A7C0-730040A883C2}"/>
              </a:ext>
            </a:extLst>
          </p:cNvPr>
          <p:cNvSpPr/>
          <p:nvPr/>
        </p:nvSpPr>
        <p:spPr>
          <a:xfrm>
            <a:off x="838200" y="5358851"/>
            <a:ext cx="10515600" cy="997499"/>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An example summary is encoded by a vector in the topic space </a:t>
            </a:r>
          </a:p>
          <a:p>
            <a:pPr algn="ctr"/>
            <a:r>
              <a:rPr lang="en-US" sz="2800">
                <a:solidFill>
                  <a:schemeClr val="tx1"/>
                </a:solidFill>
              </a:rPr>
              <a:t>by </a:t>
            </a:r>
            <a:r>
              <a:rPr lang="en-US" sz="2800" b="1">
                <a:solidFill>
                  <a:schemeClr val="tx1"/>
                </a:solidFill>
              </a:rPr>
              <a:t>aggregating</a:t>
            </a:r>
            <a:r>
              <a:rPr lang="en-US" sz="2800">
                <a:solidFill>
                  <a:schemeClr val="tx1"/>
                </a:solidFill>
              </a:rPr>
              <a:t> its topic-wise sentence scores.</a:t>
            </a:r>
          </a:p>
        </p:txBody>
      </p:sp>
      <p:sp>
        <p:nvSpPr>
          <p:cNvPr id="14" name="Rectangle 13">
            <a:extLst>
              <a:ext uri="{FF2B5EF4-FFF2-40B4-BE49-F238E27FC236}">
                <a16:creationId xmlns:a16="http://schemas.microsoft.com/office/drawing/2014/main" id="{34AEBDF9-69A2-6B47-9B32-78FD36C7E0E7}"/>
              </a:ext>
            </a:extLst>
          </p:cNvPr>
          <p:cNvSpPr/>
          <p:nvPr/>
        </p:nvSpPr>
        <p:spPr>
          <a:xfrm>
            <a:off x="2329314" y="1530198"/>
            <a:ext cx="3268314" cy="571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3CF3862-0F5D-3B49-A9B0-E8B98AB02BB2}"/>
              </a:ext>
            </a:extLst>
          </p:cNvPr>
          <p:cNvSpPr>
            <a:spLocks noGrp="1"/>
          </p:cNvSpPr>
          <p:nvPr>
            <p:ph type="sldNum" sz="quarter" idx="12"/>
          </p:nvPr>
        </p:nvSpPr>
        <p:spPr/>
        <p:txBody>
          <a:bodyPr/>
          <a:lstStyle/>
          <a:p>
            <a:fld id="{9F270AAE-46E4-FD44-AE44-9A18EA0BCF5B}" type="slidenum">
              <a:rPr lang="en-US" smtClean="0"/>
              <a:t>17</a:t>
            </a:fld>
            <a:endParaRPr lang="en-US"/>
          </a:p>
        </p:txBody>
      </p:sp>
      <p:sp>
        <p:nvSpPr>
          <p:cNvPr id="7" name="Footer Placeholder 6">
            <a:extLst>
              <a:ext uri="{FF2B5EF4-FFF2-40B4-BE49-F238E27FC236}">
                <a16:creationId xmlns:a16="http://schemas.microsoft.com/office/drawing/2014/main" id="{BEAE88C9-7424-8F47-B02E-3CDED5CE66AA}"/>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15429436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13CA-D3EA-C747-96CF-21C3E87E837F}"/>
              </a:ext>
            </a:extLst>
          </p:cNvPr>
          <p:cNvSpPr>
            <a:spLocks noGrp="1"/>
          </p:cNvSpPr>
          <p:nvPr>
            <p:ph type="title"/>
          </p:nvPr>
        </p:nvSpPr>
        <p:spPr>
          <a:xfrm>
            <a:off x="838200" y="365125"/>
            <a:ext cx="7277563" cy="1325563"/>
          </a:xfrm>
        </p:spPr>
        <p:txBody>
          <a:bodyPr/>
          <a:lstStyle/>
          <a:p>
            <a:r>
              <a:rPr lang="en-US" dirty="0"/>
              <a:t>SuDocu: Summarizing Documents by Example</a:t>
            </a:r>
          </a:p>
        </p:txBody>
      </p:sp>
      <p:pic>
        <p:nvPicPr>
          <p:cNvPr id="5" name="Picture 4">
            <a:extLst>
              <a:ext uri="{FF2B5EF4-FFF2-40B4-BE49-F238E27FC236}">
                <a16:creationId xmlns:a16="http://schemas.microsoft.com/office/drawing/2014/main" id="{69530698-EB52-9D4C-AEE6-AB461ED26D5F}"/>
              </a:ext>
            </a:extLst>
          </p:cNvPr>
          <p:cNvPicPr>
            <a:picLocks noChangeAspect="1"/>
          </p:cNvPicPr>
          <p:nvPr/>
        </p:nvPicPr>
        <p:blipFill rotWithShape="1">
          <a:blip r:embed="rId3"/>
          <a:srcRect l="18359" r="18359" b="1307"/>
          <a:stretch/>
        </p:blipFill>
        <p:spPr>
          <a:xfrm>
            <a:off x="838200" y="2551953"/>
            <a:ext cx="2683999" cy="1635125"/>
          </a:xfrm>
          <a:prstGeom prst="rect">
            <a:avLst/>
          </a:prstGeom>
        </p:spPr>
      </p:pic>
      <p:sp>
        <p:nvSpPr>
          <p:cNvPr id="6" name="Rectangle 5">
            <a:extLst>
              <a:ext uri="{FF2B5EF4-FFF2-40B4-BE49-F238E27FC236}">
                <a16:creationId xmlns:a16="http://schemas.microsoft.com/office/drawing/2014/main" id="{C08DDFD9-79ED-0E4E-A7F7-C63E5D401F30}"/>
              </a:ext>
            </a:extLst>
          </p:cNvPr>
          <p:cNvSpPr/>
          <p:nvPr/>
        </p:nvSpPr>
        <p:spPr>
          <a:xfrm>
            <a:off x="838200" y="4372517"/>
            <a:ext cx="2683999"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Topic </a:t>
            </a:r>
          </a:p>
          <a:p>
            <a:pPr algn="ctr"/>
            <a:r>
              <a:rPr lang="en-US" sz="2400"/>
              <a:t>Modeling</a:t>
            </a:r>
          </a:p>
        </p:txBody>
      </p:sp>
      <p:grpSp>
        <p:nvGrpSpPr>
          <p:cNvPr id="26" name="Group 25">
            <a:extLst>
              <a:ext uri="{FF2B5EF4-FFF2-40B4-BE49-F238E27FC236}">
                <a16:creationId xmlns:a16="http://schemas.microsoft.com/office/drawing/2014/main" id="{1F4D2C98-FA40-0842-B802-DB3879C4596F}"/>
              </a:ext>
            </a:extLst>
          </p:cNvPr>
          <p:cNvGrpSpPr/>
          <p:nvPr/>
        </p:nvGrpSpPr>
        <p:grpSpPr>
          <a:xfrm>
            <a:off x="6761874" y="2424715"/>
            <a:ext cx="1633609" cy="1648835"/>
            <a:chOff x="7036194" y="1793875"/>
            <a:chExt cx="1633609" cy="1648835"/>
          </a:xfrm>
        </p:grpSpPr>
        <p:pic>
          <p:nvPicPr>
            <p:cNvPr id="7" name="Picture 6">
              <a:extLst>
                <a:ext uri="{FF2B5EF4-FFF2-40B4-BE49-F238E27FC236}">
                  <a16:creationId xmlns:a16="http://schemas.microsoft.com/office/drawing/2014/main" id="{040DD288-3F54-2647-B393-C75BBDA83309}"/>
                </a:ext>
              </a:extLst>
            </p:cNvPr>
            <p:cNvPicPr>
              <a:picLocks noChangeAspect="1"/>
            </p:cNvPicPr>
            <p:nvPr/>
          </p:nvPicPr>
          <p:blipFill>
            <a:blip r:embed="rId4"/>
            <a:stretch>
              <a:fillRect/>
            </a:stretch>
          </p:blipFill>
          <p:spPr>
            <a:xfrm>
              <a:off x="7036194" y="1921113"/>
              <a:ext cx="1633609" cy="1380755"/>
            </a:xfrm>
            <a:prstGeom prst="rect">
              <a:avLst/>
            </a:prstGeom>
          </p:spPr>
        </p:pic>
        <p:pic>
          <p:nvPicPr>
            <p:cNvPr id="8" name="Picture 10" descr="mage result for postgres">
              <a:extLst>
                <a:ext uri="{FF2B5EF4-FFF2-40B4-BE49-F238E27FC236}">
                  <a16:creationId xmlns:a16="http://schemas.microsoft.com/office/drawing/2014/main" id="{38233B69-820C-3445-A3A6-4E85CC62DA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200" y="2913198"/>
              <a:ext cx="573883" cy="529512"/>
            </a:xfrm>
            <a:prstGeom prst="rect">
              <a:avLst/>
            </a:prstGeom>
            <a:noFill/>
            <a:extLst>
              <a:ext uri="{909E8E84-426E-40DD-AFC4-6F175D3DCCD1}">
                <a14:hiddenFill xmlns:a14="http://schemas.microsoft.com/office/drawing/2010/main">
                  <a:solidFill>
                    <a:srgbClr val="FFFFFF"/>
                  </a:solidFill>
                </a14:hiddenFill>
              </a:ext>
            </a:extLst>
          </p:spPr>
        </p:pic>
        <p:sp>
          <p:nvSpPr>
            <p:cNvPr id="9" name="Plus 8">
              <a:extLst>
                <a:ext uri="{FF2B5EF4-FFF2-40B4-BE49-F238E27FC236}">
                  <a16:creationId xmlns:a16="http://schemas.microsoft.com/office/drawing/2014/main" id="{28DA7646-E001-FF40-AEF7-ABC6ED4458F3}"/>
                </a:ext>
              </a:extLst>
            </p:cNvPr>
            <p:cNvSpPr/>
            <p:nvPr/>
          </p:nvSpPr>
          <p:spPr>
            <a:xfrm>
              <a:off x="7980988" y="1793875"/>
              <a:ext cx="569626" cy="609600"/>
            </a:xfrm>
            <a:prstGeom prst="mathPlus">
              <a:avLst/>
            </a:prstGeom>
            <a:solidFill>
              <a:schemeClr val="accent1">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DD7F1188-9DF5-DC45-A8EC-031B392DB6E6}"/>
              </a:ext>
            </a:extLst>
          </p:cNvPr>
          <p:cNvSpPr/>
          <p:nvPr/>
        </p:nvSpPr>
        <p:spPr>
          <a:xfrm>
            <a:off x="6761874" y="4372517"/>
            <a:ext cx="1633609"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Intent </a:t>
            </a:r>
          </a:p>
          <a:p>
            <a:pPr algn="ctr"/>
            <a:r>
              <a:rPr lang="en-US" sz="2400"/>
              <a:t>Discovery</a:t>
            </a:r>
          </a:p>
        </p:txBody>
      </p:sp>
      <p:grpSp>
        <p:nvGrpSpPr>
          <p:cNvPr id="12" name="Group 11">
            <a:extLst>
              <a:ext uri="{FF2B5EF4-FFF2-40B4-BE49-F238E27FC236}">
                <a16:creationId xmlns:a16="http://schemas.microsoft.com/office/drawing/2014/main" id="{02E090D1-2BDF-DA41-AC82-74835C432D40}"/>
              </a:ext>
            </a:extLst>
          </p:cNvPr>
          <p:cNvGrpSpPr/>
          <p:nvPr/>
        </p:nvGrpSpPr>
        <p:grpSpPr>
          <a:xfrm>
            <a:off x="9175489" y="2499174"/>
            <a:ext cx="2008461" cy="1574376"/>
            <a:chOff x="-2921000" y="6114081"/>
            <a:chExt cx="2624491" cy="1962297"/>
          </a:xfrm>
        </p:grpSpPr>
        <p:grpSp>
          <p:nvGrpSpPr>
            <p:cNvPr id="14" name="Group 13">
              <a:extLst>
                <a:ext uri="{FF2B5EF4-FFF2-40B4-BE49-F238E27FC236}">
                  <a16:creationId xmlns:a16="http://schemas.microsoft.com/office/drawing/2014/main" id="{88BFCFDD-7ED3-9541-A1FE-392759B0E326}"/>
                </a:ext>
              </a:extLst>
            </p:cNvPr>
            <p:cNvGrpSpPr/>
            <p:nvPr/>
          </p:nvGrpSpPr>
          <p:grpSpPr>
            <a:xfrm>
              <a:off x="-2921000" y="6114081"/>
              <a:ext cx="2624491" cy="1875294"/>
              <a:chOff x="-4014524" y="5220629"/>
              <a:chExt cx="5232400" cy="4076700"/>
            </a:xfrm>
          </p:grpSpPr>
          <p:pic>
            <p:nvPicPr>
              <p:cNvPr id="16" name="Picture 15">
                <a:extLst>
                  <a:ext uri="{FF2B5EF4-FFF2-40B4-BE49-F238E27FC236}">
                    <a16:creationId xmlns:a16="http://schemas.microsoft.com/office/drawing/2014/main" id="{A360D9D4-D78A-9340-92AD-E40AB71E9806}"/>
                  </a:ext>
                </a:extLst>
              </p:cNvPr>
              <p:cNvPicPr>
                <a:picLocks noChangeAspect="1"/>
              </p:cNvPicPr>
              <p:nvPr/>
            </p:nvPicPr>
            <p:blipFill>
              <a:blip r:embed="rId6"/>
              <a:stretch>
                <a:fillRect/>
              </a:stretch>
            </p:blipFill>
            <p:spPr>
              <a:xfrm>
                <a:off x="-4014524" y="5220629"/>
                <a:ext cx="5232400" cy="4076700"/>
              </a:xfrm>
              <a:prstGeom prst="rect">
                <a:avLst/>
              </a:prstGeom>
            </p:spPr>
          </p:pic>
          <p:pic>
            <p:nvPicPr>
              <p:cNvPr id="17" name="Picture 16">
                <a:extLst>
                  <a:ext uri="{FF2B5EF4-FFF2-40B4-BE49-F238E27FC236}">
                    <a16:creationId xmlns:a16="http://schemas.microsoft.com/office/drawing/2014/main" id="{1FCB83C6-C841-A045-8BF7-E65F1692C2EA}"/>
                  </a:ext>
                </a:extLst>
              </p:cNvPr>
              <p:cNvPicPr>
                <a:picLocks noChangeAspect="1"/>
              </p:cNvPicPr>
              <p:nvPr/>
            </p:nvPicPr>
            <p:blipFill>
              <a:blip r:embed="rId7"/>
              <a:stretch>
                <a:fillRect/>
              </a:stretch>
            </p:blipFill>
            <p:spPr>
              <a:xfrm>
                <a:off x="-3354125" y="5222929"/>
                <a:ext cx="3810000" cy="1803399"/>
              </a:xfrm>
              <a:prstGeom prst="rect">
                <a:avLst/>
              </a:prstGeom>
            </p:spPr>
          </p:pic>
        </p:grpSp>
        <p:pic>
          <p:nvPicPr>
            <p:cNvPr id="15" name="Picture 10" descr="mage result for postgres">
              <a:extLst>
                <a:ext uri="{FF2B5EF4-FFF2-40B4-BE49-F238E27FC236}">
                  <a16:creationId xmlns:a16="http://schemas.microsoft.com/office/drawing/2014/main" id="{DD70415C-AF3C-0E4B-AC96-E3E5AF335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318" y="7420790"/>
              <a:ext cx="658432" cy="6555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32B66F4C-82BB-7842-8697-605999F9D4F9}"/>
              </a:ext>
            </a:extLst>
          </p:cNvPr>
          <p:cNvGrpSpPr/>
          <p:nvPr/>
        </p:nvGrpSpPr>
        <p:grpSpPr>
          <a:xfrm>
            <a:off x="4146624" y="2495934"/>
            <a:ext cx="1654150" cy="1797681"/>
            <a:chOff x="4146624" y="2495934"/>
            <a:chExt cx="1654150" cy="1797681"/>
          </a:xfrm>
        </p:grpSpPr>
        <p:pic>
          <p:nvPicPr>
            <p:cNvPr id="27" name="Graphic 26" descr="Document">
              <a:extLst>
                <a:ext uri="{FF2B5EF4-FFF2-40B4-BE49-F238E27FC236}">
                  <a16:creationId xmlns:a16="http://schemas.microsoft.com/office/drawing/2014/main" id="{EAFF0835-7F5F-6545-9704-E214695986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6624" y="2499174"/>
              <a:ext cx="923610" cy="923610"/>
            </a:xfrm>
            <a:prstGeom prst="rect">
              <a:avLst/>
            </a:prstGeom>
          </p:spPr>
        </p:pic>
        <p:pic>
          <p:nvPicPr>
            <p:cNvPr id="28" name="Graphic 27" descr="Document">
              <a:extLst>
                <a:ext uri="{FF2B5EF4-FFF2-40B4-BE49-F238E27FC236}">
                  <a16:creationId xmlns:a16="http://schemas.microsoft.com/office/drawing/2014/main" id="{78843486-5839-6345-9B60-02ACEC9C44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61924" y="2495934"/>
              <a:ext cx="923610" cy="923610"/>
            </a:xfrm>
            <a:prstGeom prst="rect">
              <a:avLst/>
            </a:prstGeom>
          </p:spPr>
        </p:pic>
        <p:pic>
          <p:nvPicPr>
            <p:cNvPr id="29" name="Graphic 28" descr="Document">
              <a:extLst>
                <a:ext uri="{FF2B5EF4-FFF2-40B4-BE49-F238E27FC236}">
                  <a16:creationId xmlns:a16="http://schemas.microsoft.com/office/drawing/2014/main" id="{725ABC40-4DCF-6940-988D-20C4853CCD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6624" y="3363525"/>
              <a:ext cx="923610" cy="923610"/>
            </a:xfrm>
            <a:prstGeom prst="rect">
              <a:avLst/>
            </a:prstGeom>
          </p:spPr>
        </p:pic>
        <p:pic>
          <p:nvPicPr>
            <p:cNvPr id="30" name="Graphic 29" descr="Document">
              <a:extLst>
                <a:ext uri="{FF2B5EF4-FFF2-40B4-BE49-F238E27FC236}">
                  <a16:creationId xmlns:a16="http://schemas.microsoft.com/office/drawing/2014/main" id="{F41ED47B-74B9-7A44-A8A2-F91C5FD689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77164" y="3370005"/>
              <a:ext cx="923610" cy="923610"/>
            </a:xfrm>
            <a:prstGeom prst="rect">
              <a:avLst/>
            </a:prstGeom>
          </p:spPr>
        </p:pic>
      </p:grpSp>
      <p:sp>
        <p:nvSpPr>
          <p:cNvPr id="31" name="Rectangle 30">
            <a:extLst>
              <a:ext uri="{FF2B5EF4-FFF2-40B4-BE49-F238E27FC236}">
                <a16:creationId xmlns:a16="http://schemas.microsoft.com/office/drawing/2014/main" id="{CA257674-2AA5-C741-8C42-23FB4FF2B98B}"/>
              </a:ext>
            </a:extLst>
          </p:cNvPr>
          <p:cNvSpPr/>
          <p:nvPr/>
        </p:nvSpPr>
        <p:spPr>
          <a:xfrm>
            <a:off x="3664845" y="4372517"/>
            <a:ext cx="2683999"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Example </a:t>
            </a:r>
          </a:p>
          <a:p>
            <a:pPr algn="ctr"/>
            <a:r>
              <a:rPr lang="en-US" sz="2400"/>
              <a:t>Encoding </a:t>
            </a:r>
          </a:p>
        </p:txBody>
      </p:sp>
      <p:sp>
        <p:nvSpPr>
          <p:cNvPr id="23" name="Rectangle 22">
            <a:extLst>
              <a:ext uri="{FF2B5EF4-FFF2-40B4-BE49-F238E27FC236}">
                <a16:creationId xmlns:a16="http://schemas.microsoft.com/office/drawing/2014/main" id="{35F3023A-D821-114D-BF33-F01FFADB7F5F}"/>
              </a:ext>
            </a:extLst>
          </p:cNvPr>
          <p:cNvSpPr/>
          <p:nvPr/>
        </p:nvSpPr>
        <p:spPr>
          <a:xfrm>
            <a:off x="9175490" y="4372518"/>
            <a:ext cx="2008460"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Summary </a:t>
            </a:r>
          </a:p>
          <a:p>
            <a:pPr algn="ctr"/>
            <a:r>
              <a:rPr lang="en-US" sz="2400"/>
              <a:t>Generation</a:t>
            </a:r>
          </a:p>
        </p:txBody>
      </p:sp>
      <p:sp>
        <p:nvSpPr>
          <p:cNvPr id="3" name="Slide Number Placeholder 2">
            <a:extLst>
              <a:ext uri="{FF2B5EF4-FFF2-40B4-BE49-F238E27FC236}">
                <a16:creationId xmlns:a16="http://schemas.microsoft.com/office/drawing/2014/main" id="{40B0FB4B-0CB2-F744-BB19-3C8A42B030FD}"/>
              </a:ext>
            </a:extLst>
          </p:cNvPr>
          <p:cNvSpPr>
            <a:spLocks noGrp="1"/>
          </p:cNvSpPr>
          <p:nvPr>
            <p:ph type="sldNum" sz="quarter" idx="12"/>
          </p:nvPr>
        </p:nvSpPr>
        <p:spPr/>
        <p:txBody>
          <a:bodyPr/>
          <a:lstStyle/>
          <a:p>
            <a:fld id="{9F270AAE-46E4-FD44-AE44-9A18EA0BCF5B}" type="slidenum">
              <a:rPr lang="en-US" smtClean="0"/>
              <a:t>18</a:t>
            </a:fld>
            <a:endParaRPr lang="en-US"/>
          </a:p>
        </p:txBody>
      </p:sp>
      <p:sp>
        <p:nvSpPr>
          <p:cNvPr id="11" name="Footer Placeholder 10">
            <a:extLst>
              <a:ext uri="{FF2B5EF4-FFF2-40B4-BE49-F238E27FC236}">
                <a16:creationId xmlns:a16="http://schemas.microsoft.com/office/drawing/2014/main" id="{5B2BDA0F-A355-8342-BA2E-2AE4690A4248}"/>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37769392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13CA-D3EA-C747-96CF-21C3E87E837F}"/>
              </a:ext>
            </a:extLst>
          </p:cNvPr>
          <p:cNvSpPr>
            <a:spLocks noGrp="1"/>
          </p:cNvSpPr>
          <p:nvPr>
            <p:ph type="title"/>
          </p:nvPr>
        </p:nvSpPr>
        <p:spPr/>
        <p:txBody>
          <a:bodyPr/>
          <a:lstStyle/>
          <a:p>
            <a:r>
              <a:rPr lang="en-US"/>
              <a:t>Summarization Intent Discovery</a:t>
            </a:r>
          </a:p>
        </p:txBody>
      </p:sp>
      <p:grpSp>
        <p:nvGrpSpPr>
          <p:cNvPr id="26" name="Group 25">
            <a:extLst>
              <a:ext uri="{FF2B5EF4-FFF2-40B4-BE49-F238E27FC236}">
                <a16:creationId xmlns:a16="http://schemas.microsoft.com/office/drawing/2014/main" id="{1F4D2C98-FA40-0842-B802-DB3879C4596F}"/>
              </a:ext>
            </a:extLst>
          </p:cNvPr>
          <p:cNvGrpSpPr/>
          <p:nvPr/>
        </p:nvGrpSpPr>
        <p:grpSpPr>
          <a:xfrm>
            <a:off x="90971" y="6225719"/>
            <a:ext cx="501211" cy="589565"/>
            <a:chOff x="7036194" y="1793875"/>
            <a:chExt cx="1633609" cy="1648835"/>
          </a:xfrm>
        </p:grpSpPr>
        <p:pic>
          <p:nvPicPr>
            <p:cNvPr id="7" name="Picture 6">
              <a:extLst>
                <a:ext uri="{FF2B5EF4-FFF2-40B4-BE49-F238E27FC236}">
                  <a16:creationId xmlns:a16="http://schemas.microsoft.com/office/drawing/2014/main" id="{040DD288-3F54-2647-B393-C75BBDA83309}"/>
                </a:ext>
              </a:extLst>
            </p:cNvPr>
            <p:cNvPicPr>
              <a:picLocks noChangeAspect="1"/>
            </p:cNvPicPr>
            <p:nvPr/>
          </p:nvPicPr>
          <p:blipFill>
            <a:blip r:embed="rId3"/>
            <a:stretch>
              <a:fillRect/>
            </a:stretch>
          </p:blipFill>
          <p:spPr>
            <a:xfrm>
              <a:off x="7036194" y="1921113"/>
              <a:ext cx="1633609" cy="1380755"/>
            </a:xfrm>
            <a:prstGeom prst="rect">
              <a:avLst/>
            </a:prstGeom>
          </p:spPr>
        </p:pic>
        <p:pic>
          <p:nvPicPr>
            <p:cNvPr id="8" name="Picture 10" descr="mage result for postgres">
              <a:extLst>
                <a:ext uri="{FF2B5EF4-FFF2-40B4-BE49-F238E27FC236}">
                  <a16:creationId xmlns:a16="http://schemas.microsoft.com/office/drawing/2014/main" id="{38233B69-820C-3445-A3A6-4E85CC62D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200" y="2913198"/>
              <a:ext cx="573883" cy="529512"/>
            </a:xfrm>
            <a:prstGeom prst="rect">
              <a:avLst/>
            </a:prstGeom>
            <a:noFill/>
            <a:extLst>
              <a:ext uri="{909E8E84-426E-40DD-AFC4-6F175D3DCCD1}">
                <a14:hiddenFill xmlns:a14="http://schemas.microsoft.com/office/drawing/2010/main">
                  <a:solidFill>
                    <a:srgbClr val="FFFFFF"/>
                  </a:solidFill>
                </a14:hiddenFill>
              </a:ext>
            </a:extLst>
          </p:spPr>
        </p:pic>
        <p:sp>
          <p:nvSpPr>
            <p:cNvPr id="9" name="Plus 8">
              <a:extLst>
                <a:ext uri="{FF2B5EF4-FFF2-40B4-BE49-F238E27FC236}">
                  <a16:creationId xmlns:a16="http://schemas.microsoft.com/office/drawing/2014/main" id="{28DA7646-E001-FF40-AEF7-ABC6ED4458F3}"/>
                </a:ext>
              </a:extLst>
            </p:cNvPr>
            <p:cNvSpPr/>
            <p:nvPr/>
          </p:nvSpPr>
          <p:spPr>
            <a:xfrm>
              <a:off x="7980988" y="1793875"/>
              <a:ext cx="569626" cy="609600"/>
            </a:xfrm>
            <a:prstGeom prst="mathPlus">
              <a:avLst/>
            </a:prstGeom>
            <a:solidFill>
              <a:schemeClr val="accent1">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0" name="Chart 9">
            <a:extLst>
              <a:ext uri="{FF2B5EF4-FFF2-40B4-BE49-F238E27FC236}">
                <a16:creationId xmlns:a16="http://schemas.microsoft.com/office/drawing/2014/main" id="{FD1D8D44-7023-3042-A6E0-127AAB6DEB63}"/>
              </a:ext>
            </a:extLst>
          </p:cNvPr>
          <p:cNvGraphicFramePr/>
          <p:nvPr>
            <p:extLst>
              <p:ext uri="{D42A27DB-BD31-4B8C-83A1-F6EECF244321}">
                <p14:modId xmlns:p14="http://schemas.microsoft.com/office/powerpoint/2010/main" val="2616574950"/>
              </p:ext>
            </p:extLst>
          </p:nvPr>
        </p:nvGraphicFramePr>
        <p:xfrm>
          <a:off x="2032000" y="1799926"/>
          <a:ext cx="8128000" cy="3195586"/>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a:extLst>
              <a:ext uri="{FF2B5EF4-FFF2-40B4-BE49-F238E27FC236}">
                <a16:creationId xmlns:a16="http://schemas.microsoft.com/office/drawing/2014/main" id="{5FCE8D95-ECF8-F04E-A416-6821D72B69E4}"/>
              </a:ext>
            </a:extLst>
          </p:cNvPr>
          <p:cNvSpPr/>
          <p:nvPr/>
        </p:nvSpPr>
        <p:spPr>
          <a:xfrm>
            <a:off x="838199" y="5255394"/>
            <a:ext cx="10972955" cy="970325"/>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tx1"/>
                </a:solidFill>
              </a:rPr>
              <a:t>SuDocu computes topic-wise </a:t>
            </a:r>
            <a:r>
              <a:rPr lang="en-US" sz="2400" b="1" dirty="0">
                <a:solidFill>
                  <a:schemeClr val="tx1"/>
                </a:solidFill>
              </a:rPr>
              <a:t>bounds</a:t>
            </a:r>
            <a:r>
              <a:rPr lang="en-US" sz="2400" dirty="0">
                <a:solidFill>
                  <a:schemeClr val="tx1"/>
                </a:solidFill>
              </a:rPr>
              <a:t> from the example summaries to model intent.</a:t>
            </a:r>
          </a:p>
          <a:p>
            <a:pPr marL="342900" indent="-342900">
              <a:buFont typeface="Arial" panose="020B0604020202020204" pitchFamily="34" charset="0"/>
              <a:buChar char="•"/>
            </a:pPr>
            <a:r>
              <a:rPr lang="en-US" sz="2400" dirty="0">
                <a:solidFill>
                  <a:schemeClr val="tx1"/>
                </a:solidFill>
              </a:rPr>
              <a:t>These bounds specify the </a:t>
            </a:r>
            <a:r>
              <a:rPr lang="en-US" sz="2400" b="1" dirty="0">
                <a:solidFill>
                  <a:schemeClr val="tx1"/>
                </a:solidFill>
              </a:rPr>
              <a:t>feasible</a:t>
            </a:r>
            <a:r>
              <a:rPr lang="en-US" sz="2400" dirty="0">
                <a:solidFill>
                  <a:schemeClr val="tx1"/>
                </a:solidFill>
              </a:rPr>
              <a:t> space for new summaries.</a:t>
            </a:r>
            <a:endParaRPr lang="en-US" sz="2400" dirty="0">
              <a:solidFill>
                <a:schemeClr val="tx1"/>
              </a:solidFill>
              <a:cs typeface="Calibri"/>
            </a:endParaRPr>
          </a:p>
        </p:txBody>
      </p:sp>
      <p:sp>
        <p:nvSpPr>
          <p:cNvPr id="3" name="TextBox 2">
            <a:extLst>
              <a:ext uri="{FF2B5EF4-FFF2-40B4-BE49-F238E27FC236}">
                <a16:creationId xmlns:a16="http://schemas.microsoft.com/office/drawing/2014/main" id="{9B1683BA-4016-0C4A-8480-861C79DC5341}"/>
              </a:ext>
            </a:extLst>
          </p:cNvPr>
          <p:cNvSpPr txBox="1"/>
          <p:nvPr/>
        </p:nvSpPr>
        <p:spPr>
          <a:xfrm>
            <a:off x="838199" y="1266631"/>
            <a:ext cx="9321801" cy="276999"/>
          </a:xfrm>
          <a:prstGeom prst="rect">
            <a:avLst/>
          </a:prstGeom>
          <a:noFill/>
        </p:spPr>
        <p:txBody>
          <a:bodyPr wrap="square" rtlCol="0">
            <a:spAutoFit/>
          </a:bodyPr>
          <a:lstStyle/>
          <a:p>
            <a:r>
              <a:rPr lang="en-US" sz="1200"/>
              <a:t>Anna Fariha, Alexandra Meliou: </a:t>
            </a:r>
            <a:r>
              <a:rPr lang="en-US" sz="1200" b="1"/>
              <a:t>Example-Driven Query Intent Discovery: Abductive Reasoning using Semantic Similarity.</a:t>
            </a:r>
            <a:r>
              <a:rPr lang="en-US" sz="1200"/>
              <a:t>  PVLDB 2019.</a:t>
            </a:r>
          </a:p>
        </p:txBody>
      </p:sp>
      <p:sp>
        <p:nvSpPr>
          <p:cNvPr id="5" name="Slide Number Placeholder 4">
            <a:extLst>
              <a:ext uri="{FF2B5EF4-FFF2-40B4-BE49-F238E27FC236}">
                <a16:creationId xmlns:a16="http://schemas.microsoft.com/office/drawing/2014/main" id="{8B06FF9F-0760-DD44-95DA-52C8F0BEC543}"/>
              </a:ext>
            </a:extLst>
          </p:cNvPr>
          <p:cNvSpPr>
            <a:spLocks noGrp="1"/>
          </p:cNvSpPr>
          <p:nvPr>
            <p:ph type="sldNum" sz="quarter" idx="12"/>
          </p:nvPr>
        </p:nvSpPr>
        <p:spPr/>
        <p:txBody>
          <a:bodyPr/>
          <a:lstStyle/>
          <a:p>
            <a:fld id="{9F270AAE-46E4-FD44-AE44-9A18EA0BCF5B}" type="slidenum">
              <a:rPr lang="en-US" smtClean="0"/>
              <a:t>19</a:t>
            </a:fld>
            <a:endParaRPr lang="en-US"/>
          </a:p>
        </p:txBody>
      </p:sp>
      <p:sp>
        <p:nvSpPr>
          <p:cNvPr id="6" name="Footer Placeholder 5">
            <a:extLst>
              <a:ext uri="{FF2B5EF4-FFF2-40B4-BE49-F238E27FC236}">
                <a16:creationId xmlns:a16="http://schemas.microsoft.com/office/drawing/2014/main" id="{F7327BB5-663E-7E4C-93D3-570F67A915F0}"/>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37211443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EA964-9FC5-4B4F-AEDB-AD8BB0F2F92D}"/>
              </a:ext>
            </a:extLst>
          </p:cNvPr>
          <p:cNvSpPr>
            <a:spLocks noGrp="1"/>
          </p:cNvSpPr>
          <p:nvPr>
            <p:ph type="title"/>
          </p:nvPr>
        </p:nvSpPr>
        <p:spPr/>
        <p:txBody>
          <a:bodyPr/>
          <a:lstStyle/>
          <a:p>
            <a:r>
              <a:rPr lang="en-US"/>
              <a:t>Summarization</a:t>
            </a:r>
          </a:p>
        </p:txBody>
      </p:sp>
      <p:pic>
        <p:nvPicPr>
          <p:cNvPr id="5" name="Picture 4" descr="A close up of text on a black background&#10;&#10;Description automatically generated">
            <a:extLst>
              <a:ext uri="{FF2B5EF4-FFF2-40B4-BE49-F238E27FC236}">
                <a16:creationId xmlns:a16="http://schemas.microsoft.com/office/drawing/2014/main" id="{A271F036-247B-C348-B377-3157E7DEAA38}"/>
              </a:ext>
            </a:extLst>
          </p:cNvPr>
          <p:cNvPicPr>
            <a:picLocks noChangeAspect="1"/>
          </p:cNvPicPr>
          <p:nvPr/>
        </p:nvPicPr>
        <p:blipFill>
          <a:blip r:embed="rId3"/>
          <a:stretch>
            <a:fillRect/>
          </a:stretch>
        </p:blipFill>
        <p:spPr>
          <a:xfrm>
            <a:off x="5543243" y="1690688"/>
            <a:ext cx="4885271" cy="4390230"/>
          </a:xfrm>
          <a:prstGeom prst="rect">
            <a:avLst/>
          </a:prstGeom>
        </p:spPr>
      </p:pic>
      <p:sp>
        <p:nvSpPr>
          <p:cNvPr id="6" name="Rounded Rectangular Callout 5">
            <a:extLst>
              <a:ext uri="{FF2B5EF4-FFF2-40B4-BE49-F238E27FC236}">
                <a16:creationId xmlns:a16="http://schemas.microsoft.com/office/drawing/2014/main" id="{4C2CD938-4742-7A46-94FD-B516EDB6BA54}"/>
              </a:ext>
            </a:extLst>
          </p:cNvPr>
          <p:cNvSpPr/>
          <p:nvPr/>
        </p:nvSpPr>
        <p:spPr>
          <a:xfrm>
            <a:off x="1937657" y="2525485"/>
            <a:ext cx="2852058" cy="1567543"/>
          </a:xfrm>
          <a:prstGeom prst="wedgeRoundRectCallout">
            <a:avLst>
              <a:gd name="adj1" fmla="val 128140"/>
              <a:gd name="adj2" fmla="val -3181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t>I just need the main ideas!</a:t>
            </a:r>
          </a:p>
        </p:txBody>
      </p:sp>
      <p:sp>
        <p:nvSpPr>
          <p:cNvPr id="3" name="Slide Number Placeholder 2">
            <a:extLst>
              <a:ext uri="{FF2B5EF4-FFF2-40B4-BE49-F238E27FC236}">
                <a16:creationId xmlns:a16="http://schemas.microsoft.com/office/drawing/2014/main" id="{AFCAB1F5-EEE5-6B45-B5E7-0882B16C89D7}"/>
              </a:ext>
            </a:extLst>
          </p:cNvPr>
          <p:cNvSpPr>
            <a:spLocks noGrp="1"/>
          </p:cNvSpPr>
          <p:nvPr>
            <p:ph type="sldNum" sz="quarter" idx="12"/>
          </p:nvPr>
        </p:nvSpPr>
        <p:spPr/>
        <p:txBody>
          <a:bodyPr/>
          <a:lstStyle/>
          <a:p>
            <a:fld id="{9F270AAE-46E4-FD44-AE44-9A18EA0BCF5B}" type="slidenum">
              <a:rPr lang="en-US" smtClean="0"/>
              <a:t>2</a:t>
            </a:fld>
            <a:endParaRPr lang="en-US"/>
          </a:p>
        </p:txBody>
      </p:sp>
      <p:sp>
        <p:nvSpPr>
          <p:cNvPr id="7" name="Footer Placeholder 6">
            <a:extLst>
              <a:ext uri="{FF2B5EF4-FFF2-40B4-BE49-F238E27FC236}">
                <a16:creationId xmlns:a16="http://schemas.microsoft.com/office/drawing/2014/main" id="{85970D7F-9E5B-EA4C-95F6-34DB3AFA1AA5}"/>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2089066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13CA-D3EA-C747-96CF-21C3E87E837F}"/>
              </a:ext>
            </a:extLst>
          </p:cNvPr>
          <p:cNvSpPr>
            <a:spLocks noGrp="1"/>
          </p:cNvSpPr>
          <p:nvPr>
            <p:ph type="title"/>
          </p:nvPr>
        </p:nvSpPr>
        <p:spPr/>
        <p:txBody>
          <a:bodyPr/>
          <a:lstStyle/>
          <a:p>
            <a:r>
              <a:rPr lang="en-US"/>
              <a:t>Summarization Intent Discovery</a:t>
            </a:r>
          </a:p>
        </p:txBody>
      </p:sp>
      <p:grpSp>
        <p:nvGrpSpPr>
          <p:cNvPr id="26" name="Group 25">
            <a:extLst>
              <a:ext uri="{FF2B5EF4-FFF2-40B4-BE49-F238E27FC236}">
                <a16:creationId xmlns:a16="http://schemas.microsoft.com/office/drawing/2014/main" id="{1F4D2C98-FA40-0842-B802-DB3879C4596F}"/>
              </a:ext>
            </a:extLst>
          </p:cNvPr>
          <p:cNvGrpSpPr/>
          <p:nvPr/>
        </p:nvGrpSpPr>
        <p:grpSpPr>
          <a:xfrm>
            <a:off x="90971" y="6225719"/>
            <a:ext cx="501211" cy="589565"/>
            <a:chOff x="7036194" y="1793875"/>
            <a:chExt cx="1633609" cy="1648835"/>
          </a:xfrm>
        </p:grpSpPr>
        <p:pic>
          <p:nvPicPr>
            <p:cNvPr id="7" name="Picture 6">
              <a:extLst>
                <a:ext uri="{FF2B5EF4-FFF2-40B4-BE49-F238E27FC236}">
                  <a16:creationId xmlns:a16="http://schemas.microsoft.com/office/drawing/2014/main" id="{040DD288-3F54-2647-B393-C75BBDA83309}"/>
                </a:ext>
              </a:extLst>
            </p:cNvPr>
            <p:cNvPicPr>
              <a:picLocks noChangeAspect="1"/>
            </p:cNvPicPr>
            <p:nvPr/>
          </p:nvPicPr>
          <p:blipFill>
            <a:blip r:embed="rId3"/>
            <a:stretch>
              <a:fillRect/>
            </a:stretch>
          </p:blipFill>
          <p:spPr>
            <a:xfrm>
              <a:off x="7036194" y="1921113"/>
              <a:ext cx="1633609" cy="1380755"/>
            </a:xfrm>
            <a:prstGeom prst="rect">
              <a:avLst/>
            </a:prstGeom>
          </p:spPr>
        </p:pic>
        <p:pic>
          <p:nvPicPr>
            <p:cNvPr id="8" name="Picture 10" descr="mage result for postgres">
              <a:extLst>
                <a:ext uri="{FF2B5EF4-FFF2-40B4-BE49-F238E27FC236}">
                  <a16:creationId xmlns:a16="http://schemas.microsoft.com/office/drawing/2014/main" id="{38233B69-820C-3445-A3A6-4E85CC62D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200" y="2913198"/>
              <a:ext cx="573883" cy="529512"/>
            </a:xfrm>
            <a:prstGeom prst="rect">
              <a:avLst/>
            </a:prstGeom>
            <a:noFill/>
            <a:extLst>
              <a:ext uri="{909E8E84-426E-40DD-AFC4-6F175D3DCCD1}">
                <a14:hiddenFill xmlns:a14="http://schemas.microsoft.com/office/drawing/2010/main">
                  <a:solidFill>
                    <a:srgbClr val="FFFFFF"/>
                  </a:solidFill>
                </a14:hiddenFill>
              </a:ext>
            </a:extLst>
          </p:spPr>
        </p:pic>
        <p:sp>
          <p:nvSpPr>
            <p:cNvPr id="9" name="Plus 8">
              <a:extLst>
                <a:ext uri="{FF2B5EF4-FFF2-40B4-BE49-F238E27FC236}">
                  <a16:creationId xmlns:a16="http://schemas.microsoft.com/office/drawing/2014/main" id="{28DA7646-E001-FF40-AEF7-ABC6ED4458F3}"/>
                </a:ext>
              </a:extLst>
            </p:cNvPr>
            <p:cNvSpPr/>
            <p:nvPr/>
          </p:nvSpPr>
          <p:spPr>
            <a:xfrm>
              <a:off x="7980988" y="1793875"/>
              <a:ext cx="569626" cy="609600"/>
            </a:xfrm>
            <a:prstGeom prst="mathPlus">
              <a:avLst/>
            </a:prstGeom>
            <a:solidFill>
              <a:schemeClr val="accent1">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0" name="Chart 9">
            <a:extLst>
              <a:ext uri="{FF2B5EF4-FFF2-40B4-BE49-F238E27FC236}">
                <a16:creationId xmlns:a16="http://schemas.microsoft.com/office/drawing/2014/main" id="{FD1D8D44-7023-3042-A6E0-127AAB6DEB63}"/>
              </a:ext>
            </a:extLst>
          </p:cNvPr>
          <p:cNvGraphicFramePr/>
          <p:nvPr/>
        </p:nvGraphicFramePr>
        <p:xfrm>
          <a:off x="2032000" y="1799926"/>
          <a:ext cx="8128000" cy="3195586"/>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a:extLst>
              <a:ext uri="{FF2B5EF4-FFF2-40B4-BE49-F238E27FC236}">
                <a16:creationId xmlns:a16="http://schemas.microsoft.com/office/drawing/2014/main" id="{5FCE8D95-ECF8-F04E-A416-6821D72B69E4}"/>
              </a:ext>
            </a:extLst>
          </p:cNvPr>
          <p:cNvSpPr/>
          <p:nvPr/>
        </p:nvSpPr>
        <p:spPr>
          <a:xfrm>
            <a:off x="838199" y="5255394"/>
            <a:ext cx="10972955" cy="970325"/>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tx1"/>
                </a:solidFill>
              </a:rPr>
              <a:t>SuDocu computes topic-wise </a:t>
            </a:r>
            <a:r>
              <a:rPr lang="en-US" sz="2400" b="1" dirty="0">
                <a:solidFill>
                  <a:schemeClr val="tx1"/>
                </a:solidFill>
              </a:rPr>
              <a:t>bounds</a:t>
            </a:r>
            <a:r>
              <a:rPr lang="en-US" sz="2400" dirty="0">
                <a:solidFill>
                  <a:schemeClr val="tx1"/>
                </a:solidFill>
              </a:rPr>
              <a:t> from the example summaries to model intent.</a:t>
            </a:r>
          </a:p>
          <a:p>
            <a:pPr marL="342900" indent="-342900">
              <a:buFont typeface="Arial" panose="020B0604020202020204" pitchFamily="34" charset="0"/>
              <a:buChar char="•"/>
            </a:pPr>
            <a:r>
              <a:rPr lang="en-US" sz="2400" dirty="0">
                <a:solidFill>
                  <a:schemeClr val="tx1"/>
                </a:solidFill>
              </a:rPr>
              <a:t>These bounds specify the </a:t>
            </a:r>
            <a:r>
              <a:rPr lang="en-US" sz="2400" b="1" dirty="0">
                <a:solidFill>
                  <a:schemeClr val="tx1"/>
                </a:solidFill>
              </a:rPr>
              <a:t>feasible</a:t>
            </a:r>
            <a:r>
              <a:rPr lang="en-US" sz="2400" dirty="0">
                <a:solidFill>
                  <a:schemeClr val="tx1"/>
                </a:solidFill>
              </a:rPr>
              <a:t> space for new summaries.</a:t>
            </a:r>
            <a:endParaRPr lang="en-US" sz="2400" dirty="0">
              <a:solidFill>
                <a:schemeClr val="tx1"/>
              </a:solidFill>
              <a:cs typeface="Calibri"/>
            </a:endParaRPr>
          </a:p>
        </p:txBody>
      </p:sp>
      <p:sp>
        <p:nvSpPr>
          <p:cNvPr id="3" name="TextBox 2">
            <a:extLst>
              <a:ext uri="{FF2B5EF4-FFF2-40B4-BE49-F238E27FC236}">
                <a16:creationId xmlns:a16="http://schemas.microsoft.com/office/drawing/2014/main" id="{9B1683BA-4016-0C4A-8480-861C79DC5341}"/>
              </a:ext>
            </a:extLst>
          </p:cNvPr>
          <p:cNvSpPr txBox="1"/>
          <p:nvPr/>
        </p:nvSpPr>
        <p:spPr>
          <a:xfrm>
            <a:off x="838199" y="1266631"/>
            <a:ext cx="9321801" cy="276999"/>
          </a:xfrm>
          <a:prstGeom prst="rect">
            <a:avLst/>
          </a:prstGeom>
          <a:noFill/>
        </p:spPr>
        <p:txBody>
          <a:bodyPr wrap="square" rtlCol="0">
            <a:spAutoFit/>
          </a:bodyPr>
          <a:lstStyle/>
          <a:p>
            <a:r>
              <a:rPr lang="en-US" sz="1200"/>
              <a:t>Anna Fariha, Alexandra Meliou: </a:t>
            </a:r>
            <a:r>
              <a:rPr lang="en-US" sz="1200" b="1"/>
              <a:t>Example-Driven Query Intent Discovery: Abductive Reasoning using Semantic Similarity.</a:t>
            </a:r>
            <a:r>
              <a:rPr lang="en-US" sz="1200"/>
              <a:t>  PVLDB 2019.</a:t>
            </a:r>
          </a:p>
        </p:txBody>
      </p:sp>
      <p:sp>
        <p:nvSpPr>
          <p:cNvPr id="12" name="Multiply 11">
            <a:extLst>
              <a:ext uri="{FF2B5EF4-FFF2-40B4-BE49-F238E27FC236}">
                <a16:creationId xmlns:a16="http://schemas.microsoft.com/office/drawing/2014/main" id="{82446661-0094-BD41-B318-666566C7A264}"/>
              </a:ext>
            </a:extLst>
          </p:cNvPr>
          <p:cNvSpPr/>
          <p:nvPr/>
        </p:nvSpPr>
        <p:spPr>
          <a:xfrm>
            <a:off x="3535344" y="3078555"/>
            <a:ext cx="204537" cy="213971"/>
          </a:xfrm>
          <a:prstGeom prst="mathMultiply">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4" name="Multiply 13">
            <a:extLst>
              <a:ext uri="{FF2B5EF4-FFF2-40B4-BE49-F238E27FC236}">
                <a16:creationId xmlns:a16="http://schemas.microsoft.com/office/drawing/2014/main" id="{58FB9721-A8BE-F24C-9BDD-EF9258C2DD81}"/>
              </a:ext>
            </a:extLst>
          </p:cNvPr>
          <p:cNvSpPr/>
          <p:nvPr/>
        </p:nvSpPr>
        <p:spPr>
          <a:xfrm>
            <a:off x="4961908" y="2231165"/>
            <a:ext cx="204537" cy="213971"/>
          </a:xfrm>
          <a:prstGeom prst="mathMultiply">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5" name="Multiply 14">
            <a:extLst>
              <a:ext uri="{FF2B5EF4-FFF2-40B4-BE49-F238E27FC236}">
                <a16:creationId xmlns:a16="http://schemas.microsoft.com/office/drawing/2014/main" id="{397D9203-4E0C-2542-89F3-1AFF62ABD2AE}"/>
              </a:ext>
            </a:extLst>
          </p:cNvPr>
          <p:cNvSpPr/>
          <p:nvPr/>
        </p:nvSpPr>
        <p:spPr>
          <a:xfrm>
            <a:off x="6393469" y="3725630"/>
            <a:ext cx="204537" cy="213971"/>
          </a:xfrm>
          <a:prstGeom prst="mathMultiply">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 name="Multiply 15">
            <a:extLst>
              <a:ext uri="{FF2B5EF4-FFF2-40B4-BE49-F238E27FC236}">
                <a16:creationId xmlns:a16="http://schemas.microsoft.com/office/drawing/2014/main" id="{FD54D23F-072A-9741-AA72-A3202535F01E}"/>
              </a:ext>
            </a:extLst>
          </p:cNvPr>
          <p:cNvSpPr/>
          <p:nvPr/>
        </p:nvSpPr>
        <p:spPr>
          <a:xfrm>
            <a:off x="7812538" y="3511659"/>
            <a:ext cx="204537" cy="213971"/>
          </a:xfrm>
          <a:prstGeom prst="mathMultiply">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7" name="Multiply 16">
            <a:extLst>
              <a:ext uri="{FF2B5EF4-FFF2-40B4-BE49-F238E27FC236}">
                <a16:creationId xmlns:a16="http://schemas.microsoft.com/office/drawing/2014/main" id="{BF04A03F-A91A-0D4D-8F23-4E8396324572}"/>
              </a:ext>
            </a:extLst>
          </p:cNvPr>
          <p:cNvSpPr/>
          <p:nvPr/>
        </p:nvSpPr>
        <p:spPr>
          <a:xfrm>
            <a:off x="9231607" y="3509290"/>
            <a:ext cx="204537" cy="213971"/>
          </a:xfrm>
          <a:prstGeom prst="mathMultiply">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9" name="Multiply 18">
            <a:extLst>
              <a:ext uri="{FF2B5EF4-FFF2-40B4-BE49-F238E27FC236}">
                <a16:creationId xmlns:a16="http://schemas.microsoft.com/office/drawing/2014/main" id="{3D0B583D-4071-E148-AD1E-9B22802302CF}"/>
              </a:ext>
            </a:extLst>
          </p:cNvPr>
          <p:cNvSpPr/>
          <p:nvPr/>
        </p:nvSpPr>
        <p:spPr>
          <a:xfrm>
            <a:off x="3539740" y="3290733"/>
            <a:ext cx="204537" cy="21397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0" name="Multiply 19">
            <a:extLst>
              <a:ext uri="{FF2B5EF4-FFF2-40B4-BE49-F238E27FC236}">
                <a16:creationId xmlns:a16="http://schemas.microsoft.com/office/drawing/2014/main" id="{DCCB160C-E35C-E343-A418-5EDD5F5453FE}"/>
              </a:ext>
            </a:extLst>
          </p:cNvPr>
          <p:cNvSpPr/>
          <p:nvPr/>
        </p:nvSpPr>
        <p:spPr>
          <a:xfrm>
            <a:off x="4961908" y="2858890"/>
            <a:ext cx="204537" cy="21397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1" name="Multiply 20">
            <a:extLst>
              <a:ext uri="{FF2B5EF4-FFF2-40B4-BE49-F238E27FC236}">
                <a16:creationId xmlns:a16="http://schemas.microsoft.com/office/drawing/2014/main" id="{DA49B4CA-1390-A84F-9C40-9984FE0382F0}"/>
              </a:ext>
            </a:extLst>
          </p:cNvPr>
          <p:cNvSpPr/>
          <p:nvPr/>
        </p:nvSpPr>
        <p:spPr>
          <a:xfrm>
            <a:off x="6393468" y="2864584"/>
            <a:ext cx="204537" cy="21397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2" name="Multiply 21">
            <a:extLst>
              <a:ext uri="{FF2B5EF4-FFF2-40B4-BE49-F238E27FC236}">
                <a16:creationId xmlns:a16="http://schemas.microsoft.com/office/drawing/2014/main" id="{6376D368-54FE-D741-A8FD-AE10B90C9075}"/>
              </a:ext>
            </a:extLst>
          </p:cNvPr>
          <p:cNvSpPr/>
          <p:nvPr/>
        </p:nvSpPr>
        <p:spPr>
          <a:xfrm>
            <a:off x="7812186" y="3721958"/>
            <a:ext cx="204537" cy="21397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3" name="Multiply 22">
            <a:extLst>
              <a:ext uri="{FF2B5EF4-FFF2-40B4-BE49-F238E27FC236}">
                <a16:creationId xmlns:a16="http://schemas.microsoft.com/office/drawing/2014/main" id="{9AC5787C-DBDA-024E-9772-22A46F42E2D1}"/>
              </a:ext>
            </a:extLst>
          </p:cNvPr>
          <p:cNvSpPr/>
          <p:nvPr/>
        </p:nvSpPr>
        <p:spPr>
          <a:xfrm>
            <a:off x="9230903" y="3907194"/>
            <a:ext cx="204537" cy="21397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4" name="Multiply 23">
            <a:extLst>
              <a:ext uri="{FF2B5EF4-FFF2-40B4-BE49-F238E27FC236}">
                <a16:creationId xmlns:a16="http://schemas.microsoft.com/office/drawing/2014/main" id="{51B8CF0A-C46E-6F4C-9056-02D192C2711C}"/>
              </a:ext>
            </a:extLst>
          </p:cNvPr>
          <p:cNvSpPr/>
          <p:nvPr/>
        </p:nvSpPr>
        <p:spPr>
          <a:xfrm>
            <a:off x="10566476" y="2150613"/>
            <a:ext cx="204537" cy="21397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5" name="Multiply 24">
            <a:extLst>
              <a:ext uri="{FF2B5EF4-FFF2-40B4-BE49-F238E27FC236}">
                <a16:creationId xmlns:a16="http://schemas.microsoft.com/office/drawing/2014/main" id="{300700B6-3F86-904A-A550-B83FF97E083A}"/>
              </a:ext>
            </a:extLst>
          </p:cNvPr>
          <p:cNvSpPr/>
          <p:nvPr/>
        </p:nvSpPr>
        <p:spPr>
          <a:xfrm>
            <a:off x="10566476" y="1868284"/>
            <a:ext cx="204537" cy="213971"/>
          </a:xfrm>
          <a:prstGeom prst="mathMultiply">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6" name="TextBox 5">
            <a:extLst>
              <a:ext uri="{FF2B5EF4-FFF2-40B4-BE49-F238E27FC236}">
                <a16:creationId xmlns:a16="http://schemas.microsoft.com/office/drawing/2014/main" id="{672C1B99-3567-664B-B5E0-F4F080ECB40C}"/>
              </a:ext>
            </a:extLst>
          </p:cNvPr>
          <p:cNvSpPr txBox="1"/>
          <p:nvPr/>
        </p:nvSpPr>
        <p:spPr>
          <a:xfrm>
            <a:off x="10748271" y="1799926"/>
            <a:ext cx="1255807" cy="923330"/>
          </a:xfrm>
          <a:prstGeom prst="rect">
            <a:avLst/>
          </a:prstGeom>
          <a:noFill/>
        </p:spPr>
        <p:txBody>
          <a:bodyPr wrap="square" rtlCol="0">
            <a:spAutoFit/>
          </a:bodyPr>
          <a:lstStyle/>
          <a:p>
            <a:r>
              <a:rPr lang="en-US"/>
              <a:t>Feasible</a:t>
            </a:r>
          </a:p>
          <a:p>
            <a:r>
              <a:rPr lang="en-US"/>
              <a:t>Infeasible</a:t>
            </a:r>
          </a:p>
          <a:p>
            <a:endParaRPr lang="en-US"/>
          </a:p>
        </p:txBody>
      </p:sp>
      <p:sp>
        <p:nvSpPr>
          <p:cNvPr id="5" name="Slide Number Placeholder 4">
            <a:extLst>
              <a:ext uri="{FF2B5EF4-FFF2-40B4-BE49-F238E27FC236}">
                <a16:creationId xmlns:a16="http://schemas.microsoft.com/office/drawing/2014/main" id="{D4313572-ABD1-3A48-B981-76A7A05F7805}"/>
              </a:ext>
            </a:extLst>
          </p:cNvPr>
          <p:cNvSpPr>
            <a:spLocks noGrp="1"/>
          </p:cNvSpPr>
          <p:nvPr>
            <p:ph type="sldNum" sz="quarter" idx="12"/>
          </p:nvPr>
        </p:nvSpPr>
        <p:spPr/>
        <p:txBody>
          <a:bodyPr/>
          <a:lstStyle/>
          <a:p>
            <a:fld id="{9F270AAE-46E4-FD44-AE44-9A18EA0BCF5B}" type="slidenum">
              <a:rPr lang="en-US" smtClean="0"/>
              <a:t>20</a:t>
            </a:fld>
            <a:endParaRPr lang="en-US"/>
          </a:p>
        </p:txBody>
      </p:sp>
      <p:sp>
        <p:nvSpPr>
          <p:cNvPr id="13" name="Footer Placeholder 12">
            <a:extLst>
              <a:ext uri="{FF2B5EF4-FFF2-40B4-BE49-F238E27FC236}">
                <a16:creationId xmlns:a16="http://schemas.microsoft.com/office/drawing/2014/main" id="{3CB64D24-197B-1A4D-AC9B-2C010E6FB973}"/>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37211969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13CA-D3EA-C747-96CF-21C3E87E837F}"/>
              </a:ext>
            </a:extLst>
          </p:cNvPr>
          <p:cNvSpPr>
            <a:spLocks noGrp="1"/>
          </p:cNvSpPr>
          <p:nvPr>
            <p:ph type="title"/>
          </p:nvPr>
        </p:nvSpPr>
        <p:spPr>
          <a:xfrm>
            <a:off x="838200" y="365125"/>
            <a:ext cx="7438094" cy="1325563"/>
          </a:xfrm>
        </p:spPr>
        <p:txBody>
          <a:bodyPr/>
          <a:lstStyle/>
          <a:p>
            <a:r>
              <a:rPr lang="en-US" dirty="0"/>
              <a:t>SuDocu: Summarizing Documents by Example</a:t>
            </a:r>
          </a:p>
        </p:txBody>
      </p:sp>
      <p:pic>
        <p:nvPicPr>
          <p:cNvPr id="5" name="Picture 4">
            <a:extLst>
              <a:ext uri="{FF2B5EF4-FFF2-40B4-BE49-F238E27FC236}">
                <a16:creationId xmlns:a16="http://schemas.microsoft.com/office/drawing/2014/main" id="{69530698-EB52-9D4C-AEE6-AB461ED26D5F}"/>
              </a:ext>
            </a:extLst>
          </p:cNvPr>
          <p:cNvPicPr>
            <a:picLocks noChangeAspect="1"/>
          </p:cNvPicPr>
          <p:nvPr/>
        </p:nvPicPr>
        <p:blipFill rotWithShape="1">
          <a:blip r:embed="rId3"/>
          <a:srcRect l="18359" r="18359" b="1307"/>
          <a:stretch/>
        </p:blipFill>
        <p:spPr>
          <a:xfrm>
            <a:off x="838200" y="2551953"/>
            <a:ext cx="2683999" cy="1635125"/>
          </a:xfrm>
          <a:prstGeom prst="rect">
            <a:avLst/>
          </a:prstGeom>
        </p:spPr>
      </p:pic>
      <p:sp>
        <p:nvSpPr>
          <p:cNvPr id="6" name="Rectangle 5">
            <a:extLst>
              <a:ext uri="{FF2B5EF4-FFF2-40B4-BE49-F238E27FC236}">
                <a16:creationId xmlns:a16="http://schemas.microsoft.com/office/drawing/2014/main" id="{C08DDFD9-79ED-0E4E-A7F7-C63E5D401F30}"/>
              </a:ext>
            </a:extLst>
          </p:cNvPr>
          <p:cNvSpPr/>
          <p:nvPr/>
        </p:nvSpPr>
        <p:spPr>
          <a:xfrm>
            <a:off x="838200" y="4372517"/>
            <a:ext cx="2683999"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Topic </a:t>
            </a:r>
          </a:p>
          <a:p>
            <a:pPr algn="ctr"/>
            <a:r>
              <a:rPr lang="en-US" sz="2400"/>
              <a:t>Modeling</a:t>
            </a:r>
          </a:p>
        </p:txBody>
      </p:sp>
      <p:grpSp>
        <p:nvGrpSpPr>
          <p:cNvPr id="26" name="Group 25">
            <a:extLst>
              <a:ext uri="{FF2B5EF4-FFF2-40B4-BE49-F238E27FC236}">
                <a16:creationId xmlns:a16="http://schemas.microsoft.com/office/drawing/2014/main" id="{1F4D2C98-FA40-0842-B802-DB3879C4596F}"/>
              </a:ext>
            </a:extLst>
          </p:cNvPr>
          <p:cNvGrpSpPr/>
          <p:nvPr/>
        </p:nvGrpSpPr>
        <p:grpSpPr>
          <a:xfrm>
            <a:off x="6761874" y="2424715"/>
            <a:ext cx="1633609" cy="1648835"/>
            <a:chOff x="7036194" y="1793875"/>
            <a:chExt cx="1633609" cy="1648835"/>
          </a:xfrm>
        </p:grpSpPr>
        <p:pic>
          <p:nvPicPr>
            <p:cNvPr id="7" name="Picture 6">
              <a:extLst>
                <a:ext uri="{FF2B5EF4-FFF2-40B4-BE49-F238E27FC236}">
                  <a16:creationId xmlns:a16="http://schemas.microsoft.com/office/drawing/2014/main" id="{040DD288-3F54-2647-B393-C75BBDA83309}"/>
                </a:ext>
              </a:extLst>
            </p:cNvPr>
            <p:cNvPicPr>
              <a:picLocks noChangeAspect="1"/>
            </p:cNvPicPr>
            <p:nvPr/>
          </p:nvPicPr>
          <p:blipFill>
            <a:blip r:embed="rId4"/>
            <a:stretch>
              <a:fillRect/>
            </a:stretch>
          </p:blipFill>
          <p:spPr>
            <a:xfrm>
              <a:off x="7036194" y="1921113"/>
              <a:ext cx="1633609" cy="1380755"/>
            </a:xfrm>
            <a:prstGeom prst="rect">
              <a:avLst/>
            </a:prstGeom>
          </p:spPr>
        </p:pic>
        <p:pic>
          <p:nvPicPr>
            <p:cNvPr id="8" name="Picture 10" descr="mage result for postgres">
              <a:extLst>
                <a:ext uri="{FF2B5EF4-FFF2-40B4-BE49-F238E27FC236}">
                  <a16:creationId xmlns:a16="http://schemas.microsoft.com/office/drawing/2014/main" id="{38233B69-820C-3445-A3A6-4E85CC62DA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200" y="2913198"/>
              <a:ext cx="573883" cy="529512"/>
            </a:xfrm>
            <a:prstGeom prst="rect">
              <a:avLst/>
            </a:prstGeom>
            <a:noFill/>
            <a:extLst>
              <a:ext uri="{909E8E84-426E-40DD-AFC4-6F175D3DCCD1}">
                <a14:hiddenFill xmlns:a14="http://schemas.microsoft.com/office/drawing/2010/main">
                  <a:solidFill>
                    <a:srgbClr val="FFFFFF"/>
                  </a:solidFill>
                </a14:hiddenFill>
              </a:ext>
            </a:extLst>
          </p:spPr>
        </p:pic>
        <p:sp>
          <p:nvSpPr>
            <p:cNvPr id="9" name="Plus 8">
              <a:extLst>
                <a:ext uri="{FF2B5EF4-FFF2-40B4-BE49-F238E27FC236}">
                  <a16:creationId xmlns:a16="http://schemas.microsoft.com/office/drawing/2014/main" id="{28DA7646-E001-FF40-AEF7-ABC6ED4458F3}"/>
                </a:ext>
              </a:extLst>
            </p:cNvPr>
            <p:cNvSpPr/>
            <p:nvPr/>
          </p:nvSpPr>
          <p:spPr>
            <a:xfrm>
              <a:off x="7980988" y="1793875"/>
              <a:ext cx="569626" cy="609600"/>
            </a:xfrm>
            <a:prstGeom prst="mathPlus">
              <a:avLst/>
            </a:prstGeom>
            <a:solidFill>
              <a:schemeClr val="accent1">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DD7F1188-9DF5-DC45-A8EC-031B392DB6E6}"/>
              </a:ext>
            </a:extLst>
          </p:cNvPr>
          <p:cNvSpPr/>
          <p:nvPr/>
        </p:nvSpPr>
        <p:spPr>
          <a:xfrm>
            <a:off x="6761874" y="4372517"/>
            <a:ext cx="1633609"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Intent </a:t>
            </a:r>
          </a:p>
          <a:p>
            <a:pPr algn="ctr"/>
            <a:r>
              <a:rPr lang="en-US" sz="2400"/>
              <a:t>Discovery</a:t>
            </a:r>
          </a:p>
        </p:txBody>
      </p:sp>
      <p:grpSp>
        <p:nvGrpSpPr>
          <p:cNvPr id="12" name="Group 11">
            <a:extLst>
              <a:ext uri="{FF2B5EF4-FFF2-40B4-BE49-F238E27FC236}">
                <a16:creationId xmlns:a16="http://schemas.microsoft.com/office/drawing/2014/main" id="{02E090D1-2BDF-DA41-AC82-74835C432D40}"/>
              </a:ext>
            </a:extLst>
          </p:cNvPr>
          <p:cNvGrpSpPr/>
          <p:nvPr/>
        </p:nvGrpSpPr>
        <p:grpSpPr>
          <a:xfrm>
            <a:off x="9175489" y="2499174"/>
            <a:ext cx="2008461" cy="1574376"/>
            <a:chOff x="-2921000" y="6114081"/>
            <a:chExt cx="2624491" cy="1962297"/>
          </a:xfrm>
        </p:grpSpPr>
        <p:grpSp>
          <p:nvGrpSpPr>
            <p:cNvPr id="14" name="Group 13">
              <a:extLst>
                <a:ext uri="{FF2B5EF4-FFF2-40B4-BE49-F238E27FC236}">
                  <a16:creationId xmlns:a16="http://schemas.microsoft.com/office/drawing/2014/main" id="{88BFCFDD-7ED3-9541-A1FE-392759B0E326}"/>
                </a:ext>
              </a:extLst>
            </p:cNvPr>
            <p:cNvGrpSpPr/>
            <p:nvPr/>
          </p:nvGrpSpPr>
          <p:grpSpPr>
            <a:xfrm>
              <a:off x="-2921000" y="6114081"/>
              <a:ext cx="2624491" cy="1875294"/>
              <a:chOff x="-4014524" y="5220629"/>
              <a:chExt cx="5232400" cy="4076700"/>
            </a:xfrm>
          </p:grpSpPr>
          <p:pic>
            <p:nvPicPr>
              <p:cNvPr id="16" name="Picture 15">
                <a:extLst>
                  <a:ext uri="{FF2B5EF4-FFF2-40B4-BE49-F238E27FC236}">
                    <a16:creationId xmlns:a16="http://schemas.microsoft.com/office/drawing/2014/main" id="{A360D9D4-D78A-9340-92AD-E40AB71E9806}"/>
                  </a:ext>
                </a:extLst>
              </p:cNvPr>
              <p:cNvPicPr>
                <a:picLocks noChangeAspect="1"/>
              </p:cNvPicPr>
              <p:nvPr/>
            </p:nvPicPr>
            <p:blipFill>
              <a:blip r:embed="rId6"/>
              <a:stretch>
                <a:fillRect/>
              </a:stretch>
            </p:blipFill>
            <p:spPr>
              <a:xfrm>
                <a:off x="-4014524" y="5220629"/>
                <a:ext cx="5232400" cy="4076700"/>
              </a:xfrm>
              <a:prstGeom prst="rect">
                <a:avLst/>
              </a:prstGeom>
            </p:spPr>
          </p:pic>
          <p:pic>
            <p:nvPicPr>
              <p:cNvPr id="17" name="Picture 16">
                <a:extLst>
                  <a:ext uri="{FF2B5EF4-FFF2-40B4-BE49-F238E27FC236}">
                    <a16:creationId xmlns:a16="http://schemas.microsoft.com/office/drawing/2014/main" id="{1FCB83C6-C841-A045-8BF7-E65F1692C2EA}"/>
                  </a:ext>
                </a:extLst>
              </p:cNvPr>
              <p:cNvPicPr>
                <a:picLocks noChangeAspect="1"/>
              </p:cNvPicPr>
              <p:nvPr/>
            </p:nvPicPr>
            <p:blipFill>
              <a:blip r:embed="rId7"/>
              <a:stretch>
                <a:fillRect/>
              </a:stretch>
            </p:blipFill>
            <p:spPr>
              <a:xfrm>
                <a:off x="-3354125" y="5222929"/>
                <a:ext cx="3810000" cy="1803399"/>
              </a:xfrm>
              <a:prstGeom prst="rect">
                <a:avLst/>
              </a:prstGeom>
            </p:spPr>
          </p:pic>
        </p:grpSp>
        <p:pic>
          <p:nvPicPr>
            <p:cNvPr id="15" name="Picture 10" descr="mage result for postgres">
              <a:extLst>
                <a:ext uri="{FF2B5EF4-FFF2-40B4-BE49-F238E27FC236}">
                  <a16:creationId xmlns:a16="http://schemas.microsoft.com/office/drawing/2014/main" id="{DD70415C-AF3C-0E4B-AC96-E3E5AF335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318" y="7420790"/>
              <a:ext cx="658432" cy="65558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24">
            <a:extLst>
              <a:ext uri="{FF2B5EF4-FFF2-40B4-BE49-F238E27FC236}">
                <a16:creationId xmlns:a16="http://schemas.microsoft.com/office/drawing/2014/main" id="{868B5739-EEFE-BD47-88D5-E664FB88DFA2}"/>
              </a:ext>
            </a:extLst>
          </p:cNvPr>
          <p:cNvSpPr/>
          <p:nvPr/>
        </p:nvSpPr>
        <p:spPr>
          <a:xfrm>
            <a:off x="9175490" y="4372518"/>
            <a:ext cx="2008460"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Summary </a:t>
            </a:r>
          </a:p>
          <a:p>
            <a:pPr algn="ctr"/>
            <a:r>
              <a:rPr lang="en-US" sz="2400"/>
              <a:t>Generation</a:t>
            </a:r>
          </a:p>
        </p:txBody>
      </p:sp>
      <p:grpSp>
        <p:nvGrpSpPr>
          <p:cNvPr id="32" name="Group 31">
            <a:extLst>
              <a:ext uri="{FF2B5EF4-FFF2-40B4-BE49-F238E27FC236}">
                <a16:creationId xmlns:a16="http://schemas.microsoft.com/office/drawing/2014/main" id="{32B66F4C-82BB-7842-8697-605999F9D4F9}"/>
              </a:ext>
            </a:extLst>
          </p:cNvPr>
          <p:cNvGrpSpPr/>
          <p:nvPr/>
        </p:nvGrpSpPr>
        <p:grpSpPr>
          <a:xfrm>
            <a:off x="4146624" y="2495934"/>
            <a:ext cx="1654150" cy="1797681"/>
            <a:chOff x="4146624" y="2495934"/>
            <a:chExt cx="1654150" cy="1797681"/>
          </a:xfrm>
        </p:grpSpPr>
        <p:pic>
          <p:nvPicPr>
            <p:cNvPr id="27" name="Graphic 26" descr="Document">
              <a:extLst>
                <a:ext uri="{FF2B5EF4-FFF2-40B4-BE49-F238E27FC236}">
                  <a16:creationId xmlns:a16="http://schemas.microsoft.com/office/drawing/2014/main" id="{EAFF0835-7F5F-6545-9704-E214695986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6624" y="2499174"/>
              <a:ext cx="923610" cy="923610"/>
            </a:xfrm>
            <a:prstGeom prst="rect">
              <a:avLst/>
            </a:prstGeom>
          </p:spPr>
        </p:pic>
        <p:pic>
          <p:nvPicPr>
            <p:cNvPr id="28" name="Graphic 27" descr="Document">
              <a:extLst>
                <a:ext uri="{FF2B5EF4-FFF2-40B4-BE49-F238E27FC236}">
                  <a16:creationId xmlns:a16="http://schemas.microsoft.com/office/drawing/2014/main" id="{78843486-5839-6345-9B60-02ACEC9C44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61924" y="2495934"/>
              <a:ext cx="923610" cy="923610"/>
            </a:xfrm>
            <a:prstGeom prst="rect">
              <a:avLst/>
            </a:prstGeom>
          </p:spPr>
        </p:pic>
        <p:pic>
          <p:nvPicPr>
            <p:cNvPr id="29" name="Graphic 28" descr="Document">
              <a:extLst>
                <a:ext uri="{FF2B5EF4-FFF2-40B4-BE49-F238E27FC236}">
                  <a16:creationId xmlns:a16="http://schemas.microsoft.com/office/drawing/2014/main" id="{725ABC40-4DCF-6940-988D-20C4853CCD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6624" y="3363525"/>
              <a:ext cx="923610" cy="923610"/>
            </a:xfrm>
            <a:prstGeom prst="rect">
              <a:avLst/>
            </a:prstGeom>
          </p:spPr>
        </p:pic>
        <p:pic>
          <p:nvPicPr>
            <p:cNvPr id="30" name="Graphic 29" descr="Document">
              <a:extLst>
                <a:ext uri="{FF2B5EF4-FFF2-40B4-BE49-F238E27FC236}">
                  <a16:creationId xmlns:a16="http://schemas.microsoft.com/office/drawing/2014/main" id="{F41ED47B-74B9-7A44-A8A2-F91C5FD689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77164" y="3370005"/>
              <a:ext cx="923610" cy="923610"/>
            </a:xfrm>
            <a:prstGeom prst="rect">
              <a:avLst/>
            </a:prstGeom>
          </p:spPr>
        </p:pic>
      </p:grpSp>
      <p:sp>
        <p:nvSpPr>
          <p:cNvPr id="31" name="Rectangle 30">
            <a:extLst>
              <a:ext uri="{FF2B5EF4-FFF2-40B4-BE49-F238E27FC236}">
                <a16:creationId xmlns:a16="http://schemas.microsoft.com/office/drawing/2014/main" id="{CA257674-2AA5-C741-8C42-23FB4FF2B98B}"/>
              </a:ext>
            </a:extLst>
          </p:cNvPr>
          <p:cNvSpPr/>
          <p:nvPr/>
        </p:nvSpPr>
        <p:spPr>
          <a:xfrm>
            <a:off x="3664845" y="4372517"/>
            <a:ext cx="2683999" cy="6096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t>Example </a:t>
            </a:r>
          </a:p>
          <a:p>
            <a:pPr algn="ctr"/>
            <a:r>
              <a:rPr lang="en-US" sz="2400"/>
              <a:t>Encoding </a:t>
            </a:r>
          </a:p>
        </p:txBody>
      </p:sp>
      <p:sp>
        <p:nvSpPr>
          <p:cNvPr id="3" name="Slide Number Placeholder 2">
            <a:extLst>
              <a:ext uri="{FF2B5EF4-FFF2-40B4-BE49-F238E27FC236}">
                <a16:creationId xmlns:a16="http://schemas.microsoft.com/office/drawing/2014/main" id="{8D3F49E3-794E-DB4D-9651-508313477230}"/>
              </a:ext>
            </a:extLst>
          </p:cNvPr>
          <p:cNvSpPr>
            <a:spLocks noGrp="1"/>
          </p:cNvSpPr>
          <p:nvPr>
            <p:ph type="sldNum" sz="quarter" idx="12"/>
          </p:nvPr>
        </p:nvSpPr>
        <p:spPr/>
        <p:txBody>
          <a:bodyPr/>
          <a:lstStyle/>
          <a:p>
            <a:fld id="{9F270AAE-46E4-FD44-AE44-9A18EA0BCF5B}" type="slidenum">
              <a:rPr lang="en-US" smtClean="0"/>
              <a:t>21</a:t>
            </a:fld>
            <a:endParaRPr lang="en-US"/>
          </a:p>
        </p:txBody>
      </p:sp>
      <p:sp>
        <p:nvSpPr>
          <p:cNvPr id="11" name="Footer Placeholder 10">
            <a:extLst>
              <a:ext uri="{FF2B5EF4-FFF2-40B4-BE49-F238E27FC236}">
                <a16:creationId xmlns:a16="http://schemas.microsoft.com/office/drawing/2014/main" id="{45497E0A-59EF-D249-85D1-95B45CE2F550}"/>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41042565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13CA-D3EA-C747-96CF-21C3E87E837F}"/>
              </a:ext>
            </a:extLst>
          </p:cNvPr>
          <p:cNvSpPr>
            <a:spLocks noGrp="1"/>
          </p:cNvSpPr>
          <p:nvPr>
            <p:ph type="title"/>
          </p:nvPr>
        </p:nvSpPr>
        <p:spPr/>
        <p:txBody>
          <a:bodyPr/>
          <a:lstStyle/>
          <a:p>
            <a:r>
              <a:rPr lang="en-US"/>
              <a:t>Synthesizing Package Query (</a:t>
            </a:r>
            <a:r>
              <a:rPr lang="en-US" err="1"/>
              <a:t>PaQL</a:t>
            </a:r>
            <a:r>
              <a:rPr lang="en-US"/>
              <a:t>)</a:t>
            </a:r>
          </a:p>
        </p:txBody>
      </p:sp>
      <p:grpSp>
        <p:nvGrpSpPr>
          <p:cNvPr id="12" name="Group 11">
            <a:extLst>
              <a:ext uri="{FF2B5EF4-FFF2-40B4-BE49-F238E27FC236}">
                <a16:creationId xmlns:a16="http://schemas.microsoft.com/office/drawing/2014/main" id="{02E090D1-2BDF-DA41-AC82-74835C432D40}"/>
              </a:ext>
            </a:extLst>
          </p:cNvPr>
          <p:cNvGrpSpPr/>
          <p:nvPr/>
        </p:nvGrpSpPr>
        <p:grpSpPr>
          <a:xfrm>
            <a:off x="1431" y="6146800"/>
            <a:ext cx="836769" cy="711200"/>
            <a:chOff x="-2921000" y="6114081"/>
            <a:chExt cx="2624491" cy="1962297"/>
          </a:xfrm>
        </p:grpSpPr>
        <p:grpSp>
          <p:nvGrpSpPr>
            <p:cNvPr id="14" name="Group 13">
              <a:extLst>
                <a:ext uri="{FF2B5EF4-FFF2-40B4-BE49-F238E27FC236}">
                  <a16:creationId xmlns:a16="http://schemas.microsoft.com/office/drawing/2014/main" id="{88BFCFDD-7ED3-9541-A1FE-392759B0E326}"/>
                </a:ext>
              </a:extLst>
            </p:cNvPr>
            <p:cNvGrpSpPr/>
            <p:nvPr/>
          </p:nvGrpSpPr>
          <p:grpSpPr>
            <a:xfrm>
              <a:off x="-2921000" y="6114081"/>
              <a:ext cx="2624491" cy="1875294"/>
              <a:chOff x="-4014524" y="5220629"/>
              <a:chExt cx="5232400" cy="4076700"/>
            </a:xfrm>
          </p:grpSpPr>
          <p:pic>
            <p:nvPicPr>
              <p:cNvPr id="16" name="Picture 15">
                <a:extLst>
                  <a:ext uri="{FF2B5EF4-FFF2-40B4-BE49-F238E27FC236}">
                    <a16:creationId xmlns:a16="http://schemas.microsoft.com/office/drawing/2014/main" id="{A360D9D4-D78A-9340-92AD-E40AB71E9806}"/>
                  </a:ext>
                </a:extLst>
              </p:cNvPr>
              <p:cNvPicPr>
                <a:picLocks noChangeAspect="1"/>
              </p:cNvPicPr>
              <p:nvPr/>
            </p:nvPicPr>
            <p:blipFill>
              <a:blip r:embed="rId3"/>
              <a:stretch>
                <a:fillRect/>
              </a:stretch>
            </p:blipFill>
            <p:spPr>
              <a:xfrm>
                <a:off x="-4014524" y="5220629"/>
                <a:ext cx="5232400" cy="4076700"/>
              </a:xfrm>
              <a:prstGeom prst="rect">
                <a:avLst/>
              </a:prstGeom>
            </p:spPr>
          </p:pic>
          <p:pic>
            <p:nvPicPr>
              <p:cNvPr id="17" name="Picture 16">
                <a:extLst>
                  <a:ext uri="{FF2B5EF4-FFF2-40B4-BE49-F238E27FC236}">
                    <a16:creationId xmlns:a16="http://schemas.microsoft.com/office/drawing/2014/main" id="{1FCB83C6-C841-A045-8BF7-E65F1692C2EA}"/>
                  </a:ext>
                </a:extLst>
              </p:cNvPr>
              <p:cNvPicPr>
                <a:picLocks noChangeAspect="1"/>
              </p:cNvPicPr>
              <p:nvPr/>
            </p:nvPicPr>
            <p:blipFill>
              <a:blip r:embed="rId4"/>
              <a:stretch>
                <a:fillRect/>
              </a:stretch>
            </p:blipFill>
            <p:spPr>
              <a:xfrm>
                <a:off x="-3354125" y="5222929"/>
                <a:ext cx="3810000" cy="1803399"/>
              </a:xfrm>
              <a:prstGeom prst="rect">
                <a:avLst/>
              </a:prstGeom>
            </p:spPr>
          </p:pic>
        </p:grpSp>
        <p:pic>
          <p:nvPicPr>
            <p:cNvPr id="15" name="Picture 10" descr="mage result for postgres">
              <a:extLst>
                <a:ext uri="{FF2B5EF4-FFF2-40B4-BE49-F238E27FC236}">
                  <a16:creationId xmlns:a16="http://schemas.microsoft.com/office/drawing/2014/main" id="{DD70415C-AF3C-0E4B-AC96-E3E5AF335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318" y="7420790"/>
              <a:ext cx="658432" cy="65558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Chart 10">
            <a:extLst>
              <a:ext uri="{FF2B5EF4-FFF2-40B4-BE49-F238E27FC236}">
                <a16:creationId xmlns:a16="http://schemas.microsoft.com/office/drawing/2014/main" id="{53EC1C62-98FA-6F49-A87E-BC913F28BA5E}"/>
              </a:ext>
            </a:extLst>
          </p:cNvPr>
          <p:cNvGraphicFramePr/>
          <p:nvPr>
            <p:extLst>
              <p:ext uri="{D42A27DB-BD31-4B8C-83A1-F6EECF244321}">
                <p14:modId xmlns:p14="http://schemas.microsoft.com/office/powerpoint/2010/main" val="1982148141"/>
              </p:ext>
            </p:extLst>
          </p:nvPr>
        </p:nvGraphicFramePr>
        <p:xfrm>
          <a:off x="838200" y="1944623"/>
          <a:ext cx="4407568" cy="2867974"/>
        </p:xfrm>
        <a:graphic>
          <a:graphicData uri="http://schemas.openxmlformats.org/drawingml/2006/chart">
            <c:chart xmlns:c="http://schemas.openxmlformats.org/drawingml/2006/chart" xmlns:r="http://schemas.openxmlformats.org/officeDocument/2006/relationships" r:id="rId6"/>
          </a:graphicData>
        </a:graphic>
      </p:graphicFrame>
      <p:sp>
        <p:nvSpPr>
          <p:cNvPr id="13" name="Left Arrow 12">
            <a:extLst>
              <a:ext uri="{FF2B5EF4-FFF2-40B4-BE49-F238E27FC236}">
                <a16:creationId xmlns:a16="http://schemas.microsoft.com/office/drawing/2014/main" id="{D2A12E2E-801B-C94E-96CE-048843B97F94}"/>
              </a:ext>
            </a:extLst>
          </p:cNvPr>
          <p:cNvSpPr/>
          <p:nvPr/>
        </p:nvSpPr>
        <p:spPr>
          <a:xfrm rot="10800000">
            <a:off x="5688273" y="3224606"/>
            <a:ext cx="1164657" cy="3080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984B760-693B-AD46-851E-C12C4C6F867B}"/>
              </a:ext>
            </a:extLst>
          </p:cNvPr>
          <p:cNvSpPr/>
          <p:nvPr/>
        </p:nvSpPr>
        <p:spPr>
          <a:xfrm>
            <a:off x="838200" y="5255394"/>
            <a:ext cx="10515600" cy="737617"/>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SuDocu synthesizes a </a:t>
            </a:r>
            <a:r>
              <a:rPr lang="en-US" sz="2800" b="1" dirty="0" err="1">
                <a:solidFill>
                  <a:schemeClr val="tx1"/>
                </a:solidFill>
              </a:rPr>
              <a:t>PaQL</a:t>
            </a:r>
            <a:r>
              <a:rPr lang="en-US" sz="2800" b="1" dirty="0">
                <a:solidFill>
                  <a:schemeClr val="tx1"/>
                </a:solidFill>
              </a:rPr>
              <a:t> query </a:t>
            </a:r>
            <a:r>
              <a:rPr lang="en-US" sz="2800" dirty="0">
                <a:solidFill>
                  <a:schemeClr val="tx1"/>
                </a:solidFill>
              </a:rPr>
              <a:t>from the summarization intent.</a:t>
            </a:r>
          </a:p>
        </p:txBody>
      </p:sp>
      <p:pic>
        <p:nvPicPr>
          <p:cNvPr id="19" name="Picture 18" descr="A screenshot of a cell phone&#10;&#10;Description automatically generated">
            <a:extLst>
              <a:ext uri="{FF2B5EF4-FFF2-40B4-BE49-F238E27FC236}">
                <a16:creationId xmlns:a16="http://schemas.microsoft.com/office/drawing/2014/main" id="{C45E0A6A-AC40-0745-803B-C2FF89CB31FA}"/>
              </a:ext>
            </a:extLst>
          </p:cNvPr>
          <p:cNvPicPr>
            <a:picLocks noChangeAspect="1"/>
          </p:cNvPicPr>
          <p:nvPr/>
        </p:nvPicPr>
        <p:blipFill>
          <a:blip r:embed="rId7"/>
          <a:stretch>
            <a:fillRect/>
          </a:stretch>
        </p:blipFill>
        <p:spPr>
          <a:xfrm>
            <a:off x="7295436" y="1828873"/>
            <a:ext cx="4058364" cy="2897205"/>
          </a:xfrm>
          <a:prstGeom prst="rect">
            <a:avLst/>
          </a:prstGeom>
        </p:spPr>
      </p:pic>
      <p:sp>
        <p:nvSpPr>
          <p:cNvPr id="3" name="Slide Number Placeholder 2">
            <a:extLst>
              <a:ext uri="{FF2B5EF4-FFF2-40B4-BE49-F238E27FC236}">
                <a16:creationId xmlns:a16="http://schemas.microsoft.com/office/drawing/2014/main" id="{9B7BAE06-0472-3F46-9197-4FEDB7BC7CD6}"/>
              </a:ext>
            </a:extLst>
          </p:cNvPr>
          <p:cNvSpPr>
            <a:spLocks noGrp="1"/>
          </p:cNvSpPr>
          <p:nvPr>
            <p:ph type="sldNum" sz="quarter" idx="12"/>
          </p:nvPr>
        </p:nvSpPr>
        <p:spPr/>
        <p:txBody>
          <a:bodyPr/>
          <a:lstStyle/>
          <a:p>
            <a:fld id="{9F270AAE-46E4-FD44-AE44-9A18EA0BCF5B}" type="slidenum">
              <a:rPr lang="en-US" smtClean="0"/>
              <a:t>22</a:t>
            </a:fld>
            <a:endParaRPr lang="en-US"/>
          </a:p>
        </p:txBody>
      </p:sp>
      <p:sp>
        <p:nvSpPr>
          <p:cNvPr id="5" name="Footer Placeholder 4">
            <a:extLst>
              <a:ext uri="{FF2B5EF4-FFF2-40B4-BE49-F238E27FC236}">
                <a16:creationId xmlns:a16="http://schemas.microsoft.com/office/drawing/2014/main" id="{8A444E78-8F58-3444-9981-A769FE176490}"/>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8885769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C6CE-C8A9-E74B-9F8E-73610D02894B}"/>
              </a:ext>
            </a:extLst>
          </p:cNvPr>
          <p:cNvSpPr>
            <a:spLocks noGrp="1"/>
          </p:cNvSpPr>
          <p:nvPr>
            <p:ph type="title"/>
          </p:nvPr>
        </p:nvSpPr>
        <p:spPr/>
        <p:txBody>
          <a:bodyPr/>
          <a:lstStyle/>
          <a:p>
            <a:r>
              <a:rPr lang="en-US"/>
              <a:t>Summary Generation: Package Query</a:t>
            </a:r>
          </a:p>
        </p:txBody>
      </p:sp>
      <p:pic>
        <p:nvPicPr>
          <p:cNvPr id="6" name="Content Placeholder 5" descr="A screenshot of a cell phone&#10;&#10;Description automatically generated">
            <a:extLst>
              <a:ext uri="{FF2B5EF4-FFF2-40B4-BE49-F238E27FC236}">
                <a16:creationId xmlns:a16="http://schemas.microsoft.com/office/drawing/2014/main" id="{7E41C959-528C-7A40-B3CF-335CFCEAF501}"/>
              </a:ext>
            </a:extLst>
          </p:cNvPr>
          <p:cNvPicPr>
            <a:picLocks noGrp="1" noChangeAspect="1"/>
          </p:cNvPicPr>
          <p:nvPr>
            <p:ph idx="1"/>
          </p:nvPr>
        </p:nvPicPr>
        <p:blipFill>
          <a:blip r:embed="rId3"/>
          <a:stretch>
            <a:fillRect/>
          </a:stretch>
        </p:blipFill>
        <p:spPr>
          <a:xfrm>
            <a:off x="7295435" y="1771552"/>
            <a:ext cx="4058364" cy="3522124"/>
          </a:xfrm>
        </p:spPr>
      </p:pic>
      <p:pic>
        <p:nvPicPr>
          <p:cNvPr id="8" name="Picture 7" descr="A screenshot of a cell phone&#10;&#10;Description automatically generated">
            <a:extLst>
              <a:ext uri="{FF2B5EF4-FFF2-40B4-BE49-F238E27FC236}">
                <a16:creationId xmlns:a16="http://schemas.microsoft.com/office/drawing/2014/main" id="{12C03425-9AE2-7744-AEBA-DA9CF3701BC1}"/>
              </a:ext>
            </a:extLst>
          </p:cNvPr>
          <p:cNvPicPr>
            <a:picLocks noChangeAspect="1"/>
          </p:cNvPicPr>
          <p:nvPr/>
        </p:nvPicPr>
        <p:blipFill>
          <a:blip r:embed="rId4"/>
          <a:stretch>
            <a:fillRect/>
          </a:stretch>
        </p:blipFill>
        <p:spPr>
          <a:xfrm>
            <a:off x="916051" y="2084011"/>
            <a:ext cx="4058364" cy="2897205"/>
          </a:xfrm>
          <a:prstGeom prst="rect">
            <a:avLst/>
          </a:prstGeom>
        </p:spPr>
      </p:pic>
      <p:sp>
        <p:nvSpPr>
          <p:cNvPr id="9" name="Left Arrow 8">
            <a:extLst>
              <a:ext uri="{FF2B5EF4-FFF2-40B4-BE49-F238E27FC236}">
                <a16:creationId xmlns:a16="http://schemas.microsoft.com/office/drawing/2014/main" id="{4D7F2CEE-0163-5445-9CE3-4F3AA9A74680}"/>
              </a:ext>
            </a:extLst>
          </p:cNvPr>
          <p:cNvSpPr/>
          <p:nvPr/>
        </p:nvSpPr>
        <p:spPr>
          <a:xfrm rot="10800000">
            <a:off x="5513671" y="3378609"/>
            <a:ext cx="1164657" cy="3080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3867ED-0237-BE4B-BCD7-EB7BF7E21E57}"/>
              </a:ext>
            </a:extLst>
          </p:cNvPr>
          <p:cNvSpPr/>
          <p:nvPr/>
        </p:nvSpPr>
        <p:spPr>
          <a:xfrm>
            <a:off x="838199" y="5475236"/>
            <a:ext cx="10515600" cy="737617"/>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Finally, SuDocu executes the </a:t>
            </a:r>
            <a:r>
              <a:rPr lang="en-US" sz="2800" dirty="0" err="1">
                <a:solidFill>
                  <a:schemeClr val="tx1"/>
                </a:solidFill>
              </a:rPr>
              <a:t>PaQL</a:t>
            </a:r>
            <a:r>
              <a:rPr lang="en-US" sz="2800" dirty="0">
                <a:solidFill>
                  <a:schemeClr val="tx1"/>
                </a:solidFill>
              </a:rPr>
              <a:t> query and generates the summary.</a:t>
            </a:r>
          </a:p>
        </p:txBody>
      </p:sp>
      <p:grpSp>
        <p:nvGrpSpPr>
          <p:cNvPr id="11" name="Group 10">
            <a:extLst>
              <a:ext uri="{FF2B5EF4-FFF2-40B4-BE49-F238E27FC236}">
                <a16:creationId xmlns:a16="http://schemas.microsoft.com/office/drawing/2014/main" id="{BDB6C160-4BCA-4247-AC92-1BB72EE53EE5}"/>
              </a:ext>
            </a:extLst>
          </p:cNvPr>
          <p:cNvGrpSpPr/>
          <p:nvPr/>
        </p:nvGrpSpPr>
        <p:grpSpPr>
          <a:xfrm>
            <a:off x="1431" y="6146800"/>
            <a:ext cx="836769" cy="711200"/>
            <a:chOff x="-2921000" y="6114081"/>
            <a:chExt cx="2624491" cy="1962297"/>
          </a:xfrm>
        </p:grpSpPr>
        <p:grpSp>
          <p:nvGrpSpPr>
            <p:cNvPr id="12" name="Group 11">
              <a:extLst>
                <a:ext uri="{FF2B5EF4-FFF2-40B4-BE49-F238E27FC236}">
                  <a16:creationId xmlns:a16="http://schemas.microsoft.com/office/drawing/2014/main" id="{58BDEC66-2FED-7B4D-8A9B-A7F7979AF2EE}"/>
                </a:ext>
              </a:extLst>
            </p:cNvPr>
            <p:cNvGrpSpPr/>
            <p:nvPr/>
          </p:nvGrpSpPr>
          <p:grpSpPr>
            <a:xfrm>
              <a:off x="-2921000" y="6114081"/>
              <a:ext cx="2624491" cy="1875294"/>
              <a:chOff x="-4014524" y="5220629"/>
              <a:chExt cx="5232400" cy="4076700"/>
            </a:xfrm>
          </p:grpSpPr>
          <p:pic>
            <p:nvPicPr>
              <p:cNvPr id="14" name="Picture 13">
                <a:extLst>
                  <a:ext uri="{FF2B5EF4-FFF2-40B4-BE49-F238E27FC236}">
                    <a16:creationId xmlns:a16="http://schemas.microsoft.com/office/drawing/2014/main" id="{15747DFC-C49A-6944-87B0-B419112B4609}"/>
                  </a:ext>
                </a:extLst>
              </p:cNvPr>
              <p:cNvPicPr>
                <a:picLocks noChangeAspect="1"/>
              </p:cNvPicPr>
              <p:nvPr/>
            </p:nvPicPr>
            <p:blipFill>
              <a:blip r:embed="rId5"/>
              <a:stretch>
                <a:fillRect/>
              </a:stretch>
            </p:blipFill>
            <p:spPr>
              <a:xfrm>
                <a:off x="-4014524" y="5220629"/>
                <a:ext cx="5232400" cy="4076700"/>
              </a:xfrm>
              <a:prstGeom prst="rect">
                <a:avLst/>
              </a:prstGeom>
            </p:spPr>
          </p:pic>
          <p:pic>
            <p:nvPicPr>
              <p:cNvPr id="15" name="Picture 14">
                <a:extLst>
                  <a:ext uri="{FF2B5EF4-FFF2-40B4-BE49-F238E27FC236}">
                    <a16:creationId xmlns:a16="http://schemas.microsoft.com/office/drawing/2014/main" id="{12BB060B-11FB-0C4B-9FCE-7E30EB923E44}"/>
                  </a:ext>
                </a:extLst>
              </p:cNvPr>
              <p:cNvPicPr>
                <a:picLocks noChangeAspect="1"/>
              </p:cNvPicPr>
              <p:nvPr/>
            </p:nvPicPr>
            <p:blipFill>
              <a:blip r:embed="rId6"/>
              <a:stretch>
                <a:fillRect/>
              </a:stretch>
            </p:blipFill>
            <p:spPr>
              <a:xfrm>
                <a:off x="-3354125" y="5222929"/>
                <a:ext cx="3810000" cy="1803399"/>
              </a:xfrm>
              <a:prstGeom prst="rect">
                <a:avLst/>
              </a:prstGeom>
            </p:spPr>
          </p:pic>
        </p:grpSp>
        <p:pic>
          <p:nvPicPr>
            <p:cNvPr id="13" name="Picture 10" descr="mage result for postgres">
              <a:extLst>
                <a:ext uri="{FF2B5EF4-FFF2-40B4-BE49-F238E27FC236}">
                  <a16:creationId xmlns:a16="http://schemas.microsoft.com/office/drawing/2014/main" id="{DC1B2483-0913-5D49-9E8B-660D131DB3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318" y="7420790"/>
              <a:ext cx="658432" cy="65558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AEE347BC-D404-CC46-9FA7-F0B95DCD5ED0}"/>
              </a:ext>
            </a:extLst>
          </p:cNvPr>
          <p:cNvSpPr txBox="1"/>
          <p:nvPr/>
        </p:nvSpPr>
        <p:spPr>
          <a:xfrm>
            <a:off x="838200" y="1287550"/>
            <a:ext cx="9489707" cy="261610"/>
          </a:xfrm>
          <a:prstGeom prst="rect">
            <a:avLst/>
          </a:prstGeom>
          <a:noFill/>
        </p:spPr>
        <p:txBody>
          <a:bodyPr wrap="square" rtlCol="0">
            <a:spAutoFit/>
          </a:bodyPr>
          <a:lstStyle/>
          <a:p>
            <a:r>
              <a:rPr lang="en-US" sz="1100"/>
              <a:t>Matteo </a:t>
            </a:r>
            <a:r>
              <a:rPr lang="en-US" sz="1100" err="1"/>
              <a:t>Brucato</a:t>
            </a:r>
            <a:r>
              <a:rPr lang="en-US" sz="1100"/>
              <a:t>, Juan Felipe Beltran, </a:t>
            </a:r>
            <a:r>
              <a:rPr lang="en-US" sz="1100" err="1"/>
              <a:t>Azza</a:t>
            </a:r>
            <a:r>
              <a:rPr lang="en-US" sz="1100"/>
              <a:t> </a:t>
            </a:r>
            <a:r>
              <a:rPr lang="en-US" sz="1100" err="1"/>
              <a:t>Abouzied</a:t>
            </a:r>
            <a:r>
              <a:rPr lang="en-US" sz="1100"/>
              <a:t>, Alexandra Meliou: </a:t>
            </a:r>
            <a:r>
              <a:rPr lang="en-US" sz="1100" b="1"/>
              <a:t>Scalable Package Queries in Relational Database Systems</a:t>
            </a:r>
            <a:r>
              <a:rPr lang="en-US" sz="1100"/>
              <a:t>. PVLDB 2016.</a:t>
            </a:r>
          </a:p>
        </p:txBody>
      </p:sp>
      <p:sp>
        <p:nvSpPr>
          <p:cNvPr id="3" name="Slide Number Placeholder 2">
            <a:extLst>
              <a:ext uri="{FF2B5EF4-FFF2-40B4-BE49-F238E27FC236}">
                <a16:creationId xmlns:a16="http://schemas.microsoft.com/office/drawing/2014/main" id="{129C5346-0E6E-DE4C-B2F0-551E4048A739}"/>
              </a:ext>
            </a:extLst>
          </p:cNvPr>
          <p:cNvSpPr>
            <a:spLocks noGrp="1"/>
          </p:cNvSpPr>
          <p:nvPr>
            <p:ph type="sldNum" sz="quarter" idx="12"/>
          </p:nvPr>
        </p:nvSpPr>
        <p:spPr/>
        <p:txBody>
          <a:bodyPr/>
          <a:lstStyle/>
          <a:p>
            <a:fld id="{9F270AAE-46E4-FD44-AE44-9A18EA0BCF5B}" type="slidenum">
              <a:rPr lang="en-US" smtClean="0"/>
              <a:t>23</a:t>
            </a:fld>
            <a:endParaRPr lang="en-US"/>
          </a:p>
        </p:txBody>
      </p:sp>
      <p:sp>
        <p:nvSpPr>
          <p:cNvPr id="5" name="Footer Placeholder 4">
            <a:extLst>
              <a:ext uri="{FF2B5EF4-FFF2-40B4-BE49-F238E27FC236}">
                <a16:creationId xmlns:a16="http://schemas.microsoft.com/office/drawing/2014/main" id="{378E4F00-A21B-404F-A7A2-3CC8077CE9FE}"/>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371176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21B7BB-1F2A-674E-8C86-A66345F8C7BF}"/>
              </a:ext>
            </a:extLst>
          </p:cNvPr>
          <p:cNvSpPr/>
          <p:nvPr/>
        </p:nvSpPr>
        <p:spPr>
          <a:xfrm>
            <a:off x="838200" y="1692798"/>
            <a:ext cx="10659532" cy="812163"/>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itchFamily="2" charset="2"/>
              <a:buChar char="ü"/>
            </a:pPr>
            <a:r>
              <a:rPr lang="en-US" sz="2800" dirty="0">
                <a:solidFill>
                  <a:schemeClr val="tx1"/>
                </a:solidFill>
              </a:rPr>
              <a:t>SuDocu is a personalized document summarization tool.</a:t>
            </a:r>
          </a:p>
        </p:txBody>
      </p:sp>
      <p:sp>
        <p:nvSpPr>
          <p:cNvPr id="7" name="Title 1">
            <a:extLst>
              <a:ext uri="{FF2B5EF4-FFF2-40B4-BE49-F238E27FC236}">
                <a16:creationId xmlns:a16="http://schemas.microsoft.com/office/drawing/2014/main" id="{53231C6E-A67D-E745-912C-481958C30E4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Takeaway</a:t>
            </a:r>
          </a:p>
        </p:txBody>
      </p:sp>
      <p:sp>
        <p:nvSpPr>
          <p:cNvPr id="9" name="Rectangle 8">
            <a:extLst>
              <a:ext uri="{FF2B5EF4-FFF2-40B4-BE49-F238E27FC236}">
                <a16:creationId xmlns:a16="http://schemas.microsoft.com/office/drawing/2014/main" id="{FFBEC4FD-41E5-8543-BC94-2604ED04FBEC}"/>
              </a:ext>
            </a:extLst>
          </p:cNvPr>
          <p:cNvSpPr/>
          <p:nvPr/>
        </p:nvSpPr>
        <p:spPr>
          <a:xfrm>
            <a:off x="838199" y="2728451"/>
            <a:ext cx="10659533" cy="812163"/>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itchFamily="2" charset="2"/>
              <a:buChar char="ü"/>
            </a:pPr>
            <a:r>
              <a:rPr lang="en-US" sz="2800">
                <a:solidFill>
                  <a:schemeClr val="tx1"/>
                </a:solidFill>
              </a:rPr>
              <a:t>It learns user’s summarization intent from a few example summaries.</a:t>
            </a:r>
          </a:p>
        </p:txBody>
      </p:sp>
      <p:sp>
        <p:nvSpPr>
          <p:cNvPr id="10" name="Rectangle 9">
            <a:extLst>
              <a:ext uri="{FF2B5EF4-FFF2-40B4-BE49-F238E27FC236}">
                <a16:creationId xmlns:a16="http://schemas.microsoft.com/office/drawing/2014/main" id="{ACEA7A16-D149-4947-9BC2-228BD9B014AF}"/>
              </a:ext>
            </a:extLst>
          </p:cNvPr>
          <p:cNvSpPr/>
          <p:nvPr/>
        </p:nvSpPr>
        <p:spPr>
          <a:xfrm>
            <a:off x="838200" y="3779288"/>
            <a:ext cx="10659532" cy="1020469"/>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itchFamily="2" charset="2"/>
              <a:buChar char="ü"/>
            </a:pPr>
            <a:r>
              <a:rPr lang="en-US" sz="2800">
                <a:solidFill>
                  <a:schemeClr val="tx1"/>
                </a:solidFill>
              </a:rPr>
              <a:t>It uses topic modeling, semantic similarity discovery, and package queries for personalized document summarization.</a:t>
            </a:r>
          </a:p>
        </p:txBody>
      </p:sp>
      <p:sp>
        <p:nvSpPr>
          <p:cNvPr id="11" name="Rectangle 10">
            <a:extLst>
              <a:ext uri="{FF2B5EF4-FFF2-40B4-BE49-F238E27FC236}">
                <a16:creationId xmlns:a16="http://schemas.microsoft.com/office/drawing/2014/main" id="{B939E76E-844A-4C4C-9275-479E2330CC6A}"/>
              </a:ext>
            </a:extLst>
          </p:cNvPr>
          <p:cNvSpPr/>
          <p:nvPr/>
        </p:nvSpPr>
        <p:spPr>
          <a:xfrm>
            <a:off x="838199" y="5006305"/>
            <a:ext cx="10659532" cy="812163"/>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itchFamily="2" charset="2"/>
              <a:buChar char="ü"/>
            </a:pPr>
            <a:r>
              <a:rPr lang="en-US" sz="2800" dirty="0">
                <a:solidFill>
                  <a:schemeClr val="tx1"/>
                </a:solidFill>
              </a:rPr>
              <a:t>SuDocu is highly scalable and efficient at generating new summaries.</a:t>
            </a:r>
          </a:p>
        </p:txBody>
      </p:sp>
      <p:sp>
        <p:nvSpPr>
          <p:cNvPr id="3" name="Slide Number Placeholder 2">
            <a:extLst>
              <a:ext uri="{FF2B5EF4-FFF2-40B4-BE49-F238E27FC236}">
                <a16:creationId xmlns:a16="http://schemas.microsoft.com/office/drawing/2014/main" id="{96C6E1C6-7574-794D-BB2F-60F622AC47D1}"/>
              </a:ext>
            </a:extLst>
          </p:cNvPr>
          <p:cNvSpPr>
            <a:spLocks noGrp="1"/>
          </p:cNvSpPr>
          <p:nvPr>
            <p:ph type="sldNum" sz="quarter" idx="12"/>
          </p:nvPr>
        </p:nvSpPr>
        <p:spPr/>
        <p:txBody>
          <a:bodyPr/>
          <a:lstStyle/>
          <a:p>
            <a:fld id="{9F270AAE-46E4-FD44-AE44-9A18EA0BCF5B}" type="slidenum">
              <a:rPr lang="en-US" smtClean="0"/>
              <a:t>24</a:t>
            </a:fld>
            <a:endParaRPr lang="en-US"/>
          </a:p>
        </p:txBody>
      </p:sp>
      <p:sp>
        <p:nvSpPr>
          <p:cNvPr id="4" name="Footer Placeholder 3">
            <a:extLst>
              <a:ext uri="{FF2B5EF4-FFF2-40B4-BE49-F238E27FC236}">
                <a16:creationId xmlns:a16="http://schemas.microsoft.com/office/drawing/2014/main" id="{D72A0D0D-0D11-1A41-8499-6BBA90608EAB}"/>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3526877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C4E62-C33E-354B-ABAC-EA623F73C69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Try SuDocu</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5030CB2C-7C2A-A84B-BD1E-19BBA17ACA1B}"/>
              </a:ext>
            </a:extLst>
          </p:cNvPr>
          <p:cNvSpPr txBox="1">
            <a:spLocks/>
          </p:cNvSpPr>
          <p:nvPr/>
        </p:nvSpPr>
        <p:spPr>
          <a:xfrm>
            <a:off x="477981" y="2226987"/>
            <a:ext cx="10061682"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hlinkClick r:id="rId3"/>
              </a:rPr>
              <a:t>sudocu.cs.umass.edu</a:t>
            </a:r>
            <a:endParaRPr lang="en-US" sz="4800" dirty="0"/>
          </a:p>
        </p:txBody>
      </p:sp>
      <p:sp>
        <p:nvSpPr>
          <p:cNvPr id="4" name="Footer Placeholder 3">
            <a:extLst>
              <a:ext uri="{FF2B5EF4-FFF2-40B4-BE49-F238E27FC236}">
                <a16:creationId xmlns:a16="http://schemas.microsoft.com/office/drawing/2014/main" id="{802C5A69-60DB-DB46-ACC8-999711498BEE}"/>
              </a:ext>
            </a:extLst>
          </p:cNvPr>
          <p:cNvSpPr>
            <a:spLocks noGrp="1"/>
          </p:cNvSpPr>
          <p:nvPr>
            <p:ph type="ftr" sz="quarter" idx="11"/>
          </p:nvPr>
        </p:nvSpPr>
        <p:spPr>
          <a:xfrm>
            <a:off x="1185117" y="1178511"/>
            <a:ext cx="10528902" cy="1497312"/>
          </a:xfrm>
        </p:spPr>
        <p:txBody>
          <a:bodyPr/>
          <a:lstStyle/>
          <a:p>
            <a:r>
              <a:rPr lang="en-US" sz="3600" dirty="0"/>
              <a:t>SuDocu: Summarizing Documents by Example</a:t>
            </a:r>
          </a:p>
        </p:txBody>
      </p:sp>
    </p:spTree>
    <p:extLst>
      <p:ext uri="{BB962C8B-B14F-4D97-AF65-F5344CB8AC3E}">
        <p14:creationId xmlns:p14="http://schemas.microsoft.com/office/powerpoint/2010/main" val="289055855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F2359-302B-5447-A97C-D88CE7D5C4FF}"/>
              </a:ext>
            </a:extLst>
          </p:cNvPr>
          <p:cNvSpPr>
            <a:spLocks noGrp="1"/>
          </p:cNvSpPr>
          <p:nvPr>
            <p:ph type="title"/>
          </p:nvPr>
        </p:nvSpPr>
        <p:spPr/>
        <p:txBody>
          <a:bodyPr/>
          <a:lstStyle/>
          <a:p>
            <a:r>
              <a:rPr lang="en-US"/>
              <a:t>Summarizing Documents</a:t>
            </a:r>
          </a:p>
        </p:txBody>
      </p:sp>
      <p:sp>
        <p:nvSpPr>
          <p:cNvPr id="7" name="Right Arrow 6">
            <a:extLst>
              <a:ext uri="{FF2B5EF4-FFF2-40B4-BE49-F238E27FC236}">
                <a16:creationId xmlns:a16="http://schemas.microsoft.com/office/drawing/2014/main" id="{7094F737-7D38-E647-9DA2-58EEC9ABBC31}"/>
              </a:ext>
            </a:extLst>
          </p:cNvPr>
          <p:cNvSpPr/>
          <p:nvPr/>
        </p:nvSpPr>
        <p:spPr>
          <a:xfrm>
            <a:off x="5464629" y="3429000"/>
            <a:ext cx="2090057"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ocument">
            <a:extLst>
              <a:ext uri="{FF2B5EF4-FFF2-40B4-BE49-F238E27FC236}">
                <a16:creationId xmlns:a16="http://schemas.microsoft.com/office/drawing/2014/main" id="{15AB4070-3624-214B-8037-D5D5DCC335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17104" y="2803072"/>
            <a:ext cx="2090056" cy="2090056"/>
          </a:xfrm>
          <a:prstGeom prst="rect">
            <a:avLst/>
          </a:prstGeom>
        </p:spPr>
      </p:pic>
      <p:sp>
        <p:nvSpPr>
          <p:cNvPr id="12" name="Rounded Rectangular Callout 11">
            <a:extLst>
              <a:ext uri="{FF2B5EF4-FFF2-40B4-BE49-F238E27FC236}">
                <a16:creationId xmlns:a16="http://schemas.microsoft.com/office/drawing/2014/main" id="{28940240-BCB2-D049-A9B5-D50B84C63FCE}"/>
              </a:ext>
            </a:extLst>
          </p:cNvPr>
          <p:cNvSpPr/>
          <p:nvPr/>
        </p:nvSpPr>
        <p:spPr>
          <a:xfrm>
            <a:off x="8316688" y="1666196"/>
            <a:ext cx="2090056" cy="590776"/>
          </a:xfrm>
          <a:prstGeom prst="wedgeRoundRectCallout">
            <a:avLst>
              <a:gd name="adj1" fmla="val 5995"/>
              <a:gd name="adj2" fmla="val 18308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t>Summary</a:t>
            </a:r>
          </a:p>
        </p:txBody>
      </p:sp>
      <p:sp>
        <p:nvSpPr>
          <p:cNvPr id="13" name="Rounded Rectangular Callout 12">
            <a:extLst>
              <a:ext uri="{FF2B5EF4-FFF2-40B4-BE49-F238E27FC236}">
                <a16:creationId xmlns:a16="http://schemas.microsoft.com/office/drawing/2014/main" id="{ECF064C7-7BA5-C447-87DF-053E252E2F9B}"/>
              </a:ext>
            </a:extLst>
          </p:cNvPr>
          <p:cNvSpPr/>
          <p:nvPr/>
        </p:nvSpPr>
        <p:spPr>
          <a:xfrm>
            <a:off x="838200" y="1666195"/>
            <a:ext cx="2090056" cy="590777"/>
          </a:xfrm>
          <a:prstGeom prst="wedgeRoundRectCallout">
            <a:avLst>
              <a:gd name="adj1" fmla="val 74615"/>
              <a:gd name="adj2" fmla="val 8726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t>Document</a:t>
            </a:r>
          </a:p>
        </p:txBody>
      </p:sp>
      <p:pic>
        <p:nvPicPr>
          <p:cNvPr id="9" name="Graphic 8" descr="Open book">
            <a:extLst>
              <a:ext uri="{FF2B5EF4-FFF2-40B4-BE49-F238E27FC236}">
                <a16:creationId xmlns:a16="http://schemas.microsoft.com/office/drawing/2014/main" id="{CEC2DB40-E182-064E-9464-6F665B1D0F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7313" y="1983356"/>
            <a:ext cx="3810000" cy="3810000"/>
          </a:xfrm>
          <a:prstGeom prst="rect">
            <a:avLst/>
          </a:prstGeom>
        </p:spPr>
      </p:pic>
      <p:sp>
        <p:nvSpPr>
          <p:cNvPr id="3" name="Slide Number Placeholder 2">
            <a:extLst>
              <a:ext uri="{FF2B5EF4-FFF2-40B4-BE49-F238E27FC236}">
                <a16:creationId xmlns:a16="http://schemas.microsoft.com/office/drawing/2014/main" id="{E6A4FEF7-66D4-5647-88F8-3B129DE85AD8}"/>
              </a:ext>
            </a:extLst>
          </p:cNvPr>
          <p:cNvSpPr>
            <a:spLocks noGrp="1"/>
          </p:cNvSpPr>
          <p:nvPr>
            <p:ph type="sldNum" sz="quarter" idx="12"/>
          </p:nvPr>
        </p:nvSpPr>
        <p:spPr/>
        <p:txBody>
          <a:bodyPr/>
          <a:lstStyle/>
          <a:p>
            <a:fld id="{9F270AAE-46E4-FD44-AE44-9A18EA0BCF5B}" type="slidenum">
              <a:rPr lang="en-US" smtClean="0"/>
              <a:t>3</a:t>
            </a:fld>
            <a:endParaRPr lang="en-US"/>
          </a:p>
        </p:txBody>
      </p:sp>
      <p:sp>
        <p:nvSpPr>
          <p:cNvPr id="5" name="Footer Placeholder 4">
            <a:extLst>
              <a:ext uri="{FF2B5EF4-FFF2-40B4-BE49-F238E27FC236}">
                <a16:creationId xmlns:a16="http://schemas.microsoft.com/office/drawing/2014/main" id="{77F24FB8-163A-234E-896D-C4B9FAB33308}"/>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2425721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8E4BF-4267-4A42-AFFF-17ECA217D463}"/>
              </a:ext>
            </a:extLst>
          </p:cNvPr>
          <p:cNvSpPr>
            <a:spLocks noGrp="1"/>
          </p:cNvSpPr>
          <p:nvPr>
            <p:ph type="title"/>
          </p:nvPr>
        </p:nvSpPr>
        <p:spPr/>
        <p:txBody>
          <a:bodyPr/>
          <a:lstStyle/>
          <a:p>
            <a:r>
              <a:rPr lang="en-US"/>
              <a:t>Extractive Summarization</a:t>
            </a:r>
          </a:p>
        </p:txBody>
      </p:sp>
      <p:pic>
        <p:nvPicPr>
          <p:cNvPr id="5" name="Picture 4">
            <a:extLst>
              <a:ext uri="{FF2B5EF4-FFF2-40B4-BE49-F238E27FC236}">
                <a16:creationId xmlns:a16="http://schemas.microsoft.com/office/drawing/2014/main" id="{B8A25D5C-6C9B-AD4F-969E-976567993DD7}"/>
              </a:ext>
            </a:extLst>
          </p:cNvPr>
          <p:cNvPicPr>
            <a:picLocks noChangeAspect="1"/>
          </p:cNvPicPr>
          <p:nvPr/>
        </p:nvPicPr>
        <p:blipFill>
          <a:blip r:embed="rId3"/>
          <a:stretch>
            <a:fillRect/>
          </a:stretch>
        </p:blipFill>
        <p:spPr>
          <a:xfrm>
            <a:off x="1420247" y="1467293"/>
            <a:ext cx="9351506" cy="4359349"/>
          </a:xfrm>
          <a:prstGeom prst="rect">
            <a:avLst/>
          </a:prstGeom>
        </p:spPr>
      </p:pic>
      <p:sp>
        <p:nvSpPr>
          <p:cNvPr id="3" name="Slide Number Placeholder 2">
            <a:extLst>
              <a:ext uri="{FF2B5EF4-FFF2-40B4-BE49-F238E27FC236}">
                <a16:creationId xmlns:a16="http://schemas.microsoft.com/office/drawing/2014/main" id="{ED49E5E5-BED0-E84C-85F2-17343444F3E5}"/>
              </a:ext>
            </a:extLst>
          </p:cNvPr>
          <p:cNvSpPr>
            <a:spLocks noGrp="1"/>
          </p:cNvSpPr>
          <p:nvPr>
            <p:ph type="sldNum" sz="quarter" idx="12"/>
          </p:nvPr>
        </p:nvSpPr>
        <p:spPr/>
        <p:txBody>
          <a:bodyPr/>
          <a:lstStyle/>
          <a:p>
            <a:fld id="{9F270AAE-46E4-FD44-AE44-9A18EA0BCF5B}" type="slidenum">
              <a:rPr lang="en-US" smtClean="0"/>
              <a:t>4</a:t>
            </a:fld>
            <a:endParaRPr lang="en-US"/>
          </a:p>
        </p:txBody>
      </p:sp>
      <p:sp>
        <p:nvSpPr>
          <p:cNvPr id="6" name="Footer Placeholder 5">
            <a:extLst>
              <a:ext uri="{FF2B5EF4-FFF2-40B4-BE49-F238E27FC236}">
                <a16:creationId xmlns:a16="http://schemas.microsoft.com/office/drawing/2014/main" id="{6849D38D-1BB8-DE4F-8CE0-CAE0EEBFB4A8}"/>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1697463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76D0-686F-4D9C-9D90-847CAC047A87}"/>
              </a:ext>
            </a:extLst>
          </p:cNvPr>
          <p:cNvSpPr>
            <a:spLocks noGrp="1"/>
          </p:cNvSpPr>
          <p:nvPr>
            <p:ph type="title"/>
          </p:nvPr>
        </p:nvSpPr>
        <p:spPr>
          <a:xfrm>
            <a:off x="502532" y="482404"/>
            <a:ext cx="7897762" cy="1325563"/>
          </a:xfrm>
        </p:spPr>
        <p:txBody>
          <a:bodyPr>
            <a:normAutofit/>
          </a:bodyPr>
          <a:lstStyle/>
          <a:p>
            <a:r>
              <a:rPr lang="en-US" sz="4000">
                <a:cs typeface="Calibri Light"/>
              </a:rPr>
              <a:t>Generic Summarization vs Personalized Summarization</a:t>
            </a:r>
            <a:endParaRPr lang="en-US" sz="4000"/>
          </a:p>
        </p:txBody>
      </p:sp>
      <p:pic>
        <p:nvPicPr>
          <p:cNvPr id="7" name="Picture 7" descr="A close up of a logo&#10;&#10;Description automatically generated">
            <a:extLst>
              <a:ext uri="{FF2B5EF4-FFF2-40B4-BE49-F238E27FC236}">
                <a16:creationId xmlns:a16="http://schemas.microsoft.com/office/drawing/2014/main" id="{9FF8FAAD-A1CC-4364-94B5-5E39B07B63E4}"/>
              </a:ext>
            </a:extLst>
          </p:cNvPr>
          <p:cNvPicPr>
            <a:picLocks noChangeAspect="1"/>
          </p:cNvPicPr>
          <p:nvPr/>
        </p:nvPicPr>
        <p:blipFill>
          <a:blip r:embed="rId3"/>
          <a:stretch>
            <a:fillRect/>
          </a:stretch>
        </p:blipFill>
        <p:spPr>
          <a:xfrm>
            <a:off x="130590" y="4186238"/>
            <a:ext cx="1905000" cy="1905000"/>
          </a:xfrm>
          <a:prstGeom prst="rect">
            <a:avLst/>
          </a:prstGeom>
        </p:spPr>
      </p:pic>
      <p:pic>
        <p:nvPicPr>
          <p:cNvPr id="8" name="Graphic 8" descr="Thought bubble">
            <a:extLst>
              <a:ext uri="{FF2B5EF4-FFF2-40B4-BE49-F238E27FC236}">
                <a16:creationId xmlns:a16="http://schemas.microsoft.com/office/drawing/2014/main" id="{D44F9EEE-85A0-4E1E-A928-D66F7188A9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531" y="1695450"/>
            <a:ext cx="2845593" cy="2845593"/>
          </a:xfrm>
          <a:prstGeom prst="rect">
            <a:avLst/>
          </a:prstGeom>
        </p:spPr>
      </p:pic>
      <p:pic>
        <p:nvPicPr>
          <p:cNvPr id="9" name="Graphic 9" descr="Mountains">
            <a:extLst>
              <a:ext uri="{FF2B5EF4-FFF2-40B4-BE49-F238E27FC236}">
                <a16:creationId xmlns:a16="http://schemas.microsoft.com/office/drawing/2014/main" id="{0FF73C09-7D05-4E77-A6C8-C20F631501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3927" y="2203846"/>
            <a:ext cx="914400" cy="914400"/>
          </a:xfrm>
          <a:prstGeom prst="rect">
            <a:avLst/>
          </a:prstGeom>
        </p:spPr>
      </p:pic>
      <p:pic>
        <p:nvPicPr>
          <p:cNvPr id="10" name="Graphic 10" descr="Cloud With Lightning And Rain">
            <a:extLst>
              <a:ext uri="{FF2B5EF4-FFF2-40B4-BE49-F238E27FC236}">
                <a16:creationId xmlns:a16="http://schemas.microsoft.com/office/drawing/2014/main" id="{5E66CAEC-A67C-4BB8-AFC4-9CD43E9BB6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19127" y="2318141"/>
            <a:ext cx="914400" cy="914400"/>
          </a:xfrm>
          <a:prstGeom prst="rect">
            <a:avLst/>
          </a:prstGeom>
        </p:spPr>
      </p:pic>
      <p:pic>
        <p:nvPicPr>
          <p:cNvPr id="11" name="Picture 11" descr="A screenshot of a social media post&#10;&#10;Description automatically generated">
            <a:extLst>
              <a:ext uri="{FF2B5EF4-FFF2-40B4-BE49-F238E27FC236}">
                <a16:creationId xmlns:a16="http://schemas.microsoft.com/office/drawing/2014/main" id="{C6C67CE6-9930-4FAA-856C-0E6F1EB6A4F2}"/>
              </a:ext>
            </a:extLst>
          </p:cNvPr>
          <p:cNvPicPr>
            <a:picLocks noChangeAspect="1"/>
          </p:cNvPicPr>
          <p:nvPr/>
        </p:nvPicPr>
        <p:blipFill>
          <a:blip r:embed="rId10"/>
          <a:stretch>
            <a:fillRect/>
          </a:stretch>
        </p:blipFill>
        <p:spPr>
          <a:xfrm>
            <a:off x="2513844" y="3536029"/>
            <a:ext cx="5019675" cy="2605341"/>
          </a:xfrm>
          <a:prstGeom prst="rect">
            <a:avLst/>
          </a:prstGeom>
        </p:spPr>
      </p:pic>
      <p:sp>
        <p:nvSpPr>
          <p:cNvPr id="12" name="Arrow: Down 11">
            <a:extLst>
              <a:ext uri="{FF2B5EF4-FFF2-40B4-BE49-F238E27FC236}">
                <a16:creationId xmlns:a16="http://schemas.microsoft.com/office/drawing/2014/main" id="{8D7ACF08-5649-42AF-A968-272F698E5268}"/>
              </a:ext>
            </a:extLst>
          </p:cNvPr>
          <p:cNvSpPr/>
          <p:nvPr/>
        </p:nvSpPr>
        <p:spPr>
          <a:xfrm rot="16200000">
            <a:off x="7629340" y="4497133"/>
            <a:ext cx="466725" cy="676275"/>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8" descr="Paper">
            <a:extLst>
              <a:ext uri="{FF2B5EF4-FFF2-40B4-BE49-F238E27FC236}">
                <a16:creationId xmlns:a16="http://schemas.microsoft.com/office/drawing/2014/main" id="{550270A7-73A5-4356-83BF-03DFA439C7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57344" y="2905125"/>
            <a:ext cx="3838575" cy="3867150"/>
          </a:xfrm>
          <a:prstGeom prst="rect">
            <a:avLst/>
          </a:prstGeom>
        </p:spPr>
      </p:pic>
      <p:sp>
        <p:nvSpPr>
          <p:cNvPr id="19" name="TextBox 18">
            <a:extLst>
              <a:ext uri="{FF2B5EF4-FFF2-40B4-BE49-F238E27FC236}">
                <a16:creationId xmlns:a16="http://schemas.microsoft.com/office/drawing/2014/main" id="{91DCC8C2-A573-4E91-B846-6C1CA51F3A3A}"/>
              </a:ext>
            </a:extLst>
          </p:cNvPr>
          <p:cNvSpPr txBox="1"/>
          <p:nvPr/>
        </p:nvSpPr>
        <p:spPr>
          <a:xfrm>
            <a:off x="7714494" y="2105025"/>
            <a:ext cx="36385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t>Generic Summary</a:t>
            </a:r>
            <a:endParaRPr lang="en-US" sz="2800" b="1">
              <a:cs typeface="Calibri" panose="020F0502020204030204"/>
            </a:endParaRPr>
          </a:p>
        </p:txBody>
      </p:sp>
      <p:sp>
        <p:nvSpPr>
          <p:cNvPr id="20" name="TextBox 19">
            <a:extLst>
              <a:ext uri="{FF2B5EF4-FFF2-40B4-BE49-F238E27FC236}">
                <a16:creationId xmlns:a16="http://schemas.microsoft.com/office/drawing/2014/main" id="{355DAAAA-D16F-4CE8-95EE-1A8152E94458}"/>
              </a:ext>
            </a:extLst>
          </p:cNvPr>
          <p:cNvSpPr txBox="1"/>
          <p:nvPr/>
        </p:nvSpPr>
        <p:spPr>
          <a:xfrm>
            <a:off x="8638419" y="3371850"/>
            <a:ext cx="1971675" cy="30264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800"/>
              </a:spcAft>
            </a:pPr>
            <a:r>
              <a:rPr lang="en-US"/>
              <a:t>Economy</a:t>
            </a:r>
            <a:endParaRPr lang="en-US">
              <a:cs typeface="Calibri" panose="020F0502020204030204"/>
            </a:endParaRPr>
          </a:p>
          <a:p>
            <a:pPr>
              <a:spcAft>
                <a:spcPts val="800"/>
              </a:spcAft>
            </a:pPr>
            <a:r>
              <a:rPr lang="en-US"/>
              <a:t>Politics</a:t>
            </a:r>
            <a:endParaRPr lang="en-US">
              <a:cs typeface="Calibri" panose="020F0502020204030204"/>
            </a:endParaRPr>
          </a:p>
          <a:p>
            <a:pPr>
              <a:spcAft>
                <a:spcPts val="800"/>
              </a:spcAft>
            </a:pPr>
            <a:r>
              <a:rPr lang="en-US"/>
              <a:t>Taxes</a:t>
            </a:r>
            <a:endParaRPr lang="en-US">
              <a:cs typeface="Calibri" panose="020F0502020204030204"/>
            </a:endParaRPr>
          </a:p>
          <a:p>
            <a:pPr>
              <a:spcAft>
                <a:spcPts val="800"/>
              </a:spcAft>
            </a:pPr>
            <a:r>
              <a:rPr lang="en-US"/>
              <a:t>Education</a:t>
            </a:r>
            <a:endParaRPr lang="en-US">
              <a:cs typeface="Calibri" panose="020F0502020204030204"/>
            </a:endParaRPr>
          </a:p>
          <a:p>
            <a:pPr>
              <a:spcAft>
                <a:spcPts val="800"/>
              </a:spcAft>
            </a:pPr>
            <a:r>
              <a:rPr lang="en-US"/>
              <a:t>Climate</a:t>
            </a:r>
            <a:endParaRPr lang="en-US">
              <a:cs typeface="Calibri" panose="020F0502020204030204"/>
            </a:endParaRPr>
          </a:p>
          <a:p>
            <a:pPr>
              <a:spcAft>
                <a:spcPts val="800"/>
              </a:spcAft>
            </a:pPr>
            <a:r>
              <a:rPr lang="en-US"/>
              <a:t>Legislature</a:t>
            </a:r>
            <a:endParaRPr lang="en-US">
              <a:cs typeface="Calibri" panose="020F0502020204030204"/>
            </a:endParaRPr>
          </a:p>
          <a:p>
            <a:pPr>
              <a:spcAft>
                <a:spcPts val="800"/>
              </a:spcAft>
            </a:pPr>
            <a:r>
              <a:rPr lang="en-US"/>
              <a:t>Location</a:t>
            </a:r>
          </a:p>
          <a:p>
            <a:pPr>
              <a:spcAft>
                <a:spcPts val="800"/>
              </a:spcAft>
            </a:pPr>
            <a:r>
              <a:rPr lang="en-US">
                <a:cs typeface="Calibri" panose="020F0502020204030204"/>
              </a:rPr>
              <a:t>Demography</a:t>
            </a:r>
          </a:p>
        </p:txBody>
      </p:sp>
      <p:sp>
        <p:nvSpPr>
          <p:cNvPr id="22" name="Rectangle: Rounded Corners 21">
            <a:extLst>
              <a:ext uri="{FF2B5EF4-FFF2-40B4-BE49-F238E27FC236}">
                <a16:creationId xmlns:a16="http://schemas.microsoft.com/office/drawing/2014/main" id="{04E48E29-5EE6-4CC2-8B22-9E932109B2C1}"/>
              </a:ext>
            </a:extLst>
          </p:cNvPr>
          <p:cNvSpPr/>
          <p:nvPr/>
        </p:nvSpPr>
        <p:spPr>
          <a:xfrm>
            <a:off x="9771894" y="4371975"/>
            <a:ext cx="2028825" cy="1019175"/>
          </a:xfrm>
          <a:prstGeom prst="round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cs typeface="Calibri"/>
              </a:rPr>
              <a:t>But most covered </a:t>
            </a:r>
          </a:p>
          <a:p>
            <a:pPr algn="ctr"/>
            <a:r>
              <a:rPr lang="en-US">
                <a:cs typeface="Calibri"/>
              </a:rPr>
              <a:t>topics are</a:t>
            </a:r>
            <a:r>
              <a:rPr lang="en-US" b="1">
                <a:cs typeface="Calibri"/>
              </a:rPr>
              <a:t> </a:t>
            </a:r>
          </a:p>
          <a:p>
            <a:pPr algn="ctr"/>
            <a:r>
              <a:rPr lang="en-US" sz="2400" b="1">
                <a:cs typeface="Calibri"/>
              </a:rPr>
              <a:t>not relevant</a:t>
            </a:r>
            <a:endParaRPr lang="en-US" sz="2400">
              <a:cs typeface="Calibri"/>
            </a:endParaRPr>
          </a:p>
        </p:txBody>
      </p:sp>
      <p:sp>
        <p:nvSpPr>
          <p:cNvPr id="23" name="Rectangle: Rounded Corners 22">
            <a:extLst>
              <a:ext uri="{FF2B5EF4-FFF2-40B4-BE49-F238E27FC236}">
                <a16:creationId xmlns:a16="http://schemas.microsoft.com/office/drawing/2014/main" id="{3C304573-B075-4D75-8181-095ED9F7110E}"/>
              </a:ext>
            </a:extLst>
          </p:cNvPr>
          <p:cNvSpPr/>
          <p:nvPr/>
        </p:nvSpPr>
        <p:spPr>
          <a:xfrm>
            <a:off x="8400294" y="2762249"/>
            <a:ext cx="2209800" cy="37147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a:cs typeface="Calibri"/>
              </a:rPr>
              <a:t>Covers all topics well</a:t>
            </a:r>
            <a:endParaRPr lang="en-US" sz="1600"/>
          </a:p>
        </p:txBody>
      </p:sp>
      <p:pic>
        <p:nvPicPr>
          <p:cNvPr id="24" name="Graphic 24" descr="Close">
            <a:extLst>
              <a:ext uri="{FF2B5EF4-FFF2-40B4-BE49-F238E27FC236}">
                <a16:creationId xmlns:a16="http://schemas.microsoft.com/office/drawing/2014/main" id="{E0402620-BB16-41A9-9499-2E72FB4487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15338" y="3400425"/>
            <a:ext cx="314325" cy="314325"/>
          </a:xfrm>
          <a:prstGeom prst="rect">
            <a:avLst/>
          </a:prstGeom>
        </p:spPr>
      </p:pic>
      <p:pic>
        <p:nvPicPr>
          <p:cNvPr id="25" name="Graphic 24" descr="Close">
            <a:extLst>
              <a:ext uri="{FF2B5EF4-FFF2-40B4-BE49-F238E27FC236}">
                <a16:creationId xmlns:a16="http://schemas.microsoft.com/office/drawing/2014/main" id="{512AEAF8-F3CB-4540-B875-B797FD8E98E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15338" y="3762375"/>
            <a:ext cx="314325" cy="314325"/>
          </a:xfrm>
          <a:prstGeom prst="rect">
            <a:avLst/>
          </a:prstGeom>
        </p:spPr>
      </p:pic>
      <p:pic>
        <p:nvPicPr>
          <p:cNvPr id="26" name="Graphic 25" descr="Close">
            <a:extLst>
              <a:ext uri="{FF2B5EF4-FFF2-40B4-BE49-F238E27FC236}">
                <a16:creationId xmlns:a16="http://schemas.microsoft.com/office/drawing/2014/main" id="{AA4F80E0-4D29-4223-9EFE-BFCF1EE8EE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15338" y="4162941"/>
            <a:ext cx="314325" cy="314325"/>
          </a:xfrm>
          <a:prstGeom prst="rect">
            <a:avLst/>
          </a:prstGeom>
        </p:spPr>
      </p:pic>
      <p:pic>
        <p:nvPicPr>
          <p:cNvPr id="28" name="Graphic 27" descr="Close">
            <a:extLst>
              <a:ext uri="{FF2B5EF4-FFF2-40B4-BE49-F238E27FC236}">
                <a16:creationId xmlns:a16="http://schemas.microsoft.com/office/drawing/2014/main" id="{3FF4D4D6-D074-45C1-93A0-706978979C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15338" y="4553466"/>
            <a:ext cx="314325" cy="314325"/>
          </a:xfrm>
          <a:prstGeom prst="rect">
            <a:avLst/>
          </a:prstGeom>
        </p:spPr>
      </p:pic>
      <p:pic>
        <p:nvPicPr>
          <p:cNvPr id="29" name="Graphic 28" descr="Close">
            <a:extLst>
              <a:ext uri="{FF2B5EF4-FFF2-40B4-BE49-F238E27FC236}">
                <a16:creationId xmlns:a16="http://schemas.microsoft.com/office/drawing/2014/main" id="{B2354A8A-73F8-4744-82B7-BCE1C3B2F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15338" y="5296416"/>
            <a:ext cx="314325" cy="314325"/>
          </a:xfrm>
          <a:prstGeom prst="rect">
            <a:avLst/>
          </a:prstGeom>
        </p:spPr>
      </p:pic>
      <p:pic>
        <p:nvPicPr>
          <p:cNvPr id="31" name="Graphic 30" descr="Close">
            <a:extLst>
              <a:ext uri="{FF2B5EF4-FFF2-40B4-BE49-F238E27FC236}">
                <a16:creationId xmlns:a16="http://schemas.microsoft.com/office/drawing/2014/main" id="{BFD6A3A7-0A79-4D9B-88F0-F12F888D9EE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15338" y="6031128"/>
            <a:ext cx="314325" cy="314325"/>
          </a:xfrm>
          <a:prstGeom prst="rect">
            <a:avLst/>
          </a:prstGeom>
        </p:spPr>
      </p:pic>
      <p:pic>
        <p:nvPicPr>
          <p:cNvPr id="32" name="Graphic 32" descr="Thumbs up sign">
            <a:extLst>
              <a:ext uri="{FF2B5EF4-FFF2-40B4-BE49-F238E27FC236}">
                <a16:creationId xmlns:a16="http://schemas.microsoft.com/office/drawing/2014/main" id="{18FC1DEC-F103-468E-A0D8-214FDC2BCEE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610850" y="2600325"/>
            <a:ext cx="552450" cy="533400"/>
          </a:xfrm>
          <a:prstGeom prst="rect">
            <a:avLst/>
          </a:prstGeom>
        </p:spPr>
      </p:pic>
      <p:pic>
        <p:nvPicPr>
          <p:cNvPr id="33" name="Graphic 32" descr="Thumbs up sign">
            <a:extLst>
              <a:ext uri="{FF2B5EF4-FFF2-40B4-BE49-F238E27FC236}">
                <a16:creationId xmlns:a16="http://schemas.microsoft.com/office/drawing/2014/main" id="{82A5B056-FD81-46AF-BEF1-6E150F48B61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680000">
            <a:off x="10742020" y="5297650"/>
            <a:ext cx="990600" cy="981075"/>
          </a:xfrm>
          <a:prstGeom prst="rect">
            <a:avLst/>
          </a:prstGeom>
        </p:spPr>
      </p:pic>
      <p:sp>
        <p:nvSpPr>
          <p:cNvPr id="34" name="TextBox 33">
            <a:extLst>
              <a:ext uri="{FF2B5EF4-FFF2-40B4-BE49-F238E27FC236}">
                <a16:creationId xmlns:a16="http://schemas.microsoft.com/office/drawing/2014/main" id="{0F5D19E3-9334-4FDA-969C-CF056EDCB802}"/>
              </a:ext>
            </a:extLst>
          </p:cNvPr>
          <p:cNvSpPr txBox="1"/>
          <p:nvPr/>
        </p:nvSpPr>
        <p:spPr>
          <a:xfrm>
            <a:off x="3204406" y="2461347"/>
            <a:ext cx="36385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t>= Specific Needs</a:t>
            </a:r>
            <a:endParaRPr lang="en-US"/>
          </a:p>
        </p:txBody>
      </p:sp>
      <p:sp>
        <p:nvSpPr>
          <p:cNvPr id="35" name="Arrow: Down 34">
            <a:extLst>
              <a:ext uri="{FF2B5EF4-FFF2-40B4-BE49-F238E27FC236}">
                <a16:creationId xmlns:a16="http://schemas.microsoft.com/office/drawing/2014/main" id="{677A46CD-4C33-493B-AE34-01E1531F0745}"/>
              </a:ext>
            </a:extLst>
          </p:cNvPr>
          <p:cNvSpPr/>
          <p:nvPr/>
        </p:nvSpPr>
        <p:spPr>
          <a:xfrm rot="16200000">
            <a:off x="1885765" y="4497133"/>
            <a:ext cx="466725" cy="676275"/>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heckmark">
            <a:extLst>
              <a:ext uri="{FF2B5EF4-FFF2-40B4-BE49-F238E27FC236}">
                <a16:creationId xmlns:a16="http://schemas.microsoft.com/office/drawing/2014/main" id="{03D63FCD-90B0-5142-9061-2DF408AEB90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452681" y="4912231"/>
            <a:ext cx="275455" cy="314325"/>
          </a:xfrm>
          <a:prstGeom prst="rect">
            <a:avLst/>
          </a:prstGeom>
        </p:spPr>
      </p:pic>
      <p:pic>
        <p:nvPicPr>
          <p:cNvPr id="30" name="Graphic 29" descr="Checkmark">
            <a:extLst>
              <a:ext uri="{FF2B5EF4-FFF2-40B4-BE49-F238E27FC236}">
                <a16:creationId xmlns:a16="http://schemas.microsoft.com/office/drawing/2014/main" id="{7556D22F-6DBC-F946-AF8B-ED8722BD021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454210" y="5645656"/>
            <a:ext cx="275454" cy="314325"/>
          </a:xfrm>
          <a:prstGeom prst="rect">
            <a:avLst/>
          </a:prstGeom>
        </p:spPr>
      </p:pic>
      <p:sp>
        <p:nvSpPr>
          <p:cNvPr id="3" name="Slide Number Placeholder 2">
            <a:extLst>
              <a:ext uri="{FF2B5EF4-FFF2-40B4-BE49-F238E27FC236}">
                <a16:creationId xmlns:a16="http://schemas.microsoft.com/office/drawing/2014/main" id="{BB5E8F0F-DE53-B945-A732-3E06148ADF0E}"/>
              </a:ext>
            </a:extLst>
          </p:cNvPr>
          <p:cNvSpPr>
            <a:spLocks noGrp="1"/>
          </p:cNvSpPr>
          <p:nvPr>
            <p:ph type="sldNum" sz="quarter" idx="12"/>
          </p:nvPr>
        </p:nvSpPr>
        <p:spPr/>
        <p:txBody>
          <a:bodyPr/>
          <a:lstStyle/>
          <a:p>
            <a:fld id="{9F270AAE-46E4-FD44-AE44-9A18EA0BCF5B}" type="slidenum">
              <a:rPr lang="en-US" smtClean="0"/>
              <a:t>5</a:t>
            </a:fld>
            <a:endParaRPr lang="en-US"/>
          </a:p>
        </p:txBody>
      </p:sp>
      <p:sp>
        <p:nvSpPr>
          <p:cNvPr id="5" name="Footer Placeholder 4">
            <a:extLst>
              <a:ext uri="{FF2B5EF4-FFF2-40B4-BE49-F238E27FC236}">
                <a16:creationId xmlns:a16="http://schemas.microsoft.com/office/drawing/2014/main" id="{73DED383-73F4-654C-8AD8-C5505F1191D1}"/>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228889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024B5-2B3C-3A45-AAF6-B094126C8046}"/>
              </a:ext>
            </a:extLst>
          </p:cNvPr>
          <p:cNvSpPr>
            <a:spLocks noGrp="1"/>
          </p:cNvSpPr>
          <p:nvPr>
            <p:ph type="title"/>
          </p:nvPr>
        </p:nvSpPr>
        <p:spPr/>
        <p:txBody>
          <a:bodyPr/>
          <a:lstStyle/>
          <a:p>
            <a:r>
              <a:rPr lang="en-US"/>
              <a:t>Expressing Preferences Hard!</a:t>
            </a:r>
          </a:p>
        </p:txBody>
      </p:sp>
      <p:pic>
        <p:nvPicPr>
          <p:cNvPr id="5" name="Picture 4">
            <a:extLst>
              <a:ext uri="{FF2B5EF4-FFF2-40B4-BE49-F238E27FC236}">
                <a16:creationId xmlns:a16="http://schemas.microsoft.com/office/drawing/2014/main" id="{2B7FC95D-5FFD-E44D-9758-40578DECD0D9}"/>
              </a:ext>
            </a:extLst>
          </p:cNvPr>
          <p:cNvPicPr>
            <a:picLocks noChangeAspect="1"/>
          </p:cNvPicPr>
          <p:nvPr/>
        </p:nvPicPr>
        <p:blipFill>
          <a:blip r:embed="rId3"/>
          <a:stretch>
            <a:fillRect/>
          </a:stretch>
        </p:blipFill>
        <p:spPr>
          <a:xfrm>
            <a:off x="2694109" y="1396999"/>
            <a:ext cx="6803781" cy="4535854"/>
          </a:xfrm>
          <a:prstGeom prst="rect">
            <a:avLst/>
          </a:prstGeom>
        </p:spPr>
      </p:pic>
      <p:sp>
        <p:nvSpPr>
          <p:cNvPr id="3" name="Slide Number Placeholder 2">
            <a:extLst>
              <a:ext uri="{FF2B5EF4-FFF2-40B4-BE49-F238E27FC236}">
                <a16:creationId xmlns:a16="http://schemas.microsoft.com/office/drawing/2014/main" id="{E16C1E54-9150-4E48-925B-F5D3D4725B2C}"/>
              </a:ext>
            </a:extLst>
          </p:cNvPr>
          <p:cNvSpPr>
            <a:spLocks noGrp="1"/>
          </p:cNvSpPr>
          <p:nvPr>
            <p:ph type="sldNum" sz="quarter" idx="12"/>
          </p:nvPr>
        </p:nvSpPr>
        <p:spPr/>
        <p:txBody>
          <a:bodyPr/>
          <a:lstStyle/>
          <a:p>
            <a:fld id="{9F270AAE-46E4-FD44-AE44-9A18EA0BCF5B}" type="slidenum">
              <a:rPr lang="en-US" smtClean="0"/>
              <a:t>6</a:t>
            </a:fld>
            <a:endParaRPr lang="en-US"/>
          </a:p>
        </p:txBody>
      </p:sp>
      <p:sp>
        <p:nvSpPr>
          <p:cNvPr id="6" name="Footer Placeholder 5">
            <a:extLst>
              <a:ext uri="{FF2B5EF4-FFF2-40B4-BE49-F238E27FC236}">
                <a16:creationId xmlns:a16="http://schemas.microsoft.com/office/drawing/2014/main" id="{BCD99BA2-0913-FB4F-9F44-E7C667563D18}"/>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2031175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close up of a logo&#10;&#10;Description automatically generated">
            <a:extLst>
              <a:ext uri="{FF2B5EF4-FFF2-40B4-BE49-F238E27FC236}">
                <a16:creationId xmlns:a16="http://schemas.microsoft.com/office/drawing/2014/main" id="{9FF8FAAD-A1CC-4364-94B5-5E39B07B63E4}"/>
              </a:ext>
            </a:extLst>
          </p:cNvPr>
          <p:cNvPicPr>
            <a:picLocks noChangeAspect="1"/>
          </p:cNvPicPr>
          <p:nvPr/>
        </p:nvPicPr>
        <p:blipFill>
          <a:blip r:embed="rId3"/>
          <a:stretch>
            <a:fillRect/>
          </a:stretch>
        </p:blipFill>
        <p:spPr>
          <a:xfrm>
            <a:off x="582155" y="4181476"/>
            <a:ext cx="1905000" cy="1905000"/>
          </a:xfrm>
          <a:prstGeom prst="rect">
            <a:avLst/>
          </a:prstGeom>
        </p:spPr>
      </p:pic>
      <p:pic>
        <p:nvPicPr>
          <p:cNvPr id="8" name="Graphic 8" descr="Thought bubble">
            <a:extLst>
              <a:ext uri="{FF2B5EF4-FFF2-40B4-BE49-F238E27FC236}">
                <a16:creationId xmlns:a16="http://schemas.microsoft.com/office/drawing/2014/main" id="{D44F9EEE-85A0-4E1E-A928-D66F7188A9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7096" y="1690688"/>
            <a:ext cx="2845593" cy="2845593"/>
          </a:xfrm>
          <a:prstGeom prst="rect">
            <a:avLst/>
          </a:prstGeom>
        </p:spPr>
      </p:pic>
      <p:pic>
        <p:nvPicPr>
          <p:cNvPr id="9" name="Graphic 9" descr="Mountains">
            <a:extLst>
              <a:ext uri="{FF2B5EF4-FFF2-40B4-BE49-F238E27FC236}">
                <a16:creationId xmlns:a16="http://schemas.microsoft.com/office/drawing/2014/main" id="{0FF73C09-7D05-4E77-A6C8-C20F631501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35492" y="2199084"/>
            <a:ext cx="914400" cy="914400"/>
          </a:xfrm>
          <a:prstGeom prst="rect">
            <a:avLst/>
          </a:prstGeom>
        </p:spPr>
      </p:pic>
      <p:pic>
        <p:nvPicPr>
          <p:cNvPr id="10" name="Graphic 10" descr="Cloud With Lightning And Rain">
            <a:extLst>
              <a:ext uri="{FF2B5EF4-FFF2-40B4-BE49-F238E27FC236}">
                <a16:creationId xmlns:a16="http://schemas.microsoft.com/office/drawing/2014/main" id="{5E66CAEC-A67C-4BB8-AFC4-9CD43E9BB6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70692" y="2313379"/>
            <a:ext cx="914400" cy="914400"/>
          </a:xfrm>
          <a:prstGeom prst="rect">
            <a:avLst/>
          </a:prstGeom>
        </p:spPr>
      </p:pic>
      <p:sp>
        <p:nvSpPr>
          <p:cNvPr id="36" name="Title 1">
            <a:extLst>
              <a:ext uri="{FF2B5EF4-FFF2-40B4-BE49-F238E27FC236}">
                <a16:creationId xmlns:a16="http://schemas.microsoft.com/office/drawing/2014/main" id="{7D475769-F57D-EE43-A97E-2F06D1B84C50}"/>
              </a:ext>
            </a:extLst>
          </p:cNvPr>
          <p:cNvSpPr>
            <a:spLocks noGrp="1"/>
          </p:cNvSpPr>
          <p:nvPr>
            <p:ph type="title"/>
          </p:nvPr>
        </p:nvSpPr>
        <p:spPr>
          <a:xfrm>
            <a:off x="838200" y="365125"/>
            <a:ext cx="10515600" cy="1325563"/>
          </a:xfrm>
        </p:spPr>
        <p:txBody>
          <a:bodyPr/>
          <a:lstStyle/>
          <a:p>
            <a:r>
              <a:rPr lang="en-US"/>
              <a:t>Expressing Preferences Hard!</a:t>
            </a:r>
          </a:p>
        </p:txBody>
      </p:sp>
      <p:graphicFrame>
        <p:nvGraphicFramePr>
          <p:cNvPr id="13" name="Chart 12">
            <a:extLst>
              <a:ext uri="{FF2B5EF4-FFF2-40B4-BE49-F238E27FC236}">
                <a16:creationId xmlns:a16="http://schemas.microsoft.com/office/drawing/2014/main" id="{2C3F9435-B478-C942-B5B2-7D91D9A73E73}"/>
              </a:ext>
            </a:extLst>
          </p:cNvPr>
          <p:cNvGraphicFramePr/>
          <p:nvPr>
            <p:extLst>
              <p:ext uri="{D42A27DB-BD31-4B8C-83A1-F6EECF244321}">
                <p14:modId xmlns:p14="http://schemas.microsoft.com/office/powerpoint/2010/main" val="406759402"/>
              </p:ext>
            </p:extLst>
          </p:nvPr>
        </p:nvGraphicFramePr>
        <p:xfrm>
          <a:off x="4224455" y="1970540"/>
          <a:ext cx="4976147" cy="4115936"/>
        </p:xfrm>
        <a:graphic>
          <a:graphicData uri="http://schemas.openxmlformats.org/drawingml/2006/chart">
            <c:chart xmlns:c="http://schemas.openxmlformats.org/drawingml/2006/chart" xmlns:r="http://schemas.openxmlformats.org/officeDocument/2006/relationships" r:id="rId10"/>
          </a:graphicData>
        </a:graphic>
      </p:graphicFrame>
      <p:sp>
        <p:nvSpPr>
          <p:cNvPr id="14" name="Rectangle 13">
            <a:extLst>
              <a:ext uri="{FF2B5EF4-FFF2-40B4-BE49-F238E27FC236}">
                <a16:creationId xmlns:a16="http://schemas.microsoft.com/office/drawing/2014/main" id="{CCD4F126-A797-8A4D-BDED-694AE0340BE0}"/>
              </a:ext>
            </a:extLst>
          </p:cNvPr>
          <p:cNvSpPr/>
          <p:nvPr/>
        </p:nvSpPr>
        <p:spPr>
          <a:xfrm>
            <a:off x="8694580" y="1970540"/>
            <a:ext cx="1816768" cy="4385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ular Callout 37">
            <a:extLst>
              <a:ext uri="{FF2B5EF4-FFF2-40B4-BE49-F238E27FC236}">
                <a16:creationId xmlns:a16="http://schemas.microsoft.com/office/drawing/2014/main" id="{8026BACD-1115-E049-98F1-BF91306DEEBA}"/>
              </a:ext>
            </a:extLst>
          </p:cNvPr>
          <p:cNvSpPr/>
          <p:nvPr/>
        </p:nvSpPr>
        <p:spPr>
          <a:xfrm>
            <a:off x="8449519" y="5133976"/>
            <a:ext cx="3449257" cy="965565"/>
          </a:xfrm>
          <a:prstGeom prst="wedgeRoundRectCallout">
            <a:avLst>
              <a:gd name="adj1" fmla="val -63027"/>
              <a:gd name="adj2" fmla="val -9862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solidFill>
                  <a:schemeClr val="tx1"/>
                </a:solidFill>
              </a:rPr>
              <a:t>User preferences may span over multiple topics</a:t>
            </a:r>
          </a:p>
        </p:txBody>
      </p:sp>
      <p:sp>
        <p:nvSpPr>
          <p:cNvPr id="2" name="Slide Number Placeholder 1">
            <a:extLst>
              <a:ext uri="{FF2B5EF4-FFF2-40B4-BE49-F238E27FC236}">
                <a16:creationId xmlns:a16="http://schemas.microsoft.com/office/drawing/2014/main" id="{DAC79650-71DA-6245-A840-EED6C8527C95}"/>
              </a:ext>
            </a:extLst>
          </p:cNvPr>
          <p:cNvSpPr>
            <a:spLocks noGrp="1"/>
          </p:cNvSpPr>
          <p:nvPr>
            <p:ph type="sldNum" sz="quarter" idx="12"/>
          </p:nvPr>
        </p:nvSpPr>
        <p:spPr/>
        <p:txBody>
          <a:bodyPr/>
          <a:lstStyle/>
          <a:p>
            <a:fld id="{9F270AAE-46E4-FD44-AE44-9A18EA0BCF5B}" type="slidenum">
              <a:rPr lang="en-US" smtClean="0"/>
              <a:t>7</a:t>
            </a:fld>
            <a:endParaRPr lang="en-US"/>
          </a:p>
        </p:txBody>
      </p:sp>
      <p:sp>
        <p:nvSpPr>
          <p:cNvPr id="3" name="Footer Placeholder 2">
            <a:extLst>
              <a:ext uri="{FF2B5EF4-FFF2-40B4-BE49-F238E27FC236}">
                <a16:creationId xmlns:a16="http://schemas.microsoft.com/office/drawing/2014/main" id="{F8707207-35F2-B943-84DD-5CF469B7B6ED}"/>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2903049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2AC2-8E83-D24C-B61E-96D9334E7069}"/>
              </a:ext>
            </a:extLst>
          </p:cNvPr>
          <p:cNvSpPr>
            <a:spLocks noGrp="1"/>
          </p:cNvSpPr>
          <p:nvPr>
            <p:ph type="title"/>
          </p:nvPr>
        </p:nvSpPr>
        <p:spPr/>
        <p:txBody>
          <a:bodyPr/>
          <a:lstStyle/>
          <a:p>
            <a:r>
              <a:rPr lang="en-US"/>
              <a:t>Personalized Summarization</a:t>
            </a:r>
          </a:p>
        </p:txBody>
      </p:sp>
      <p:sp>
        <p:nvSpPr>
          <p:cNvPr id="6" name="Right Arrow 5">
            <a:extLst>
              <a:ext uri="{FF2B5EF4-FFF2-40B4-BE49-F238E27FC236}">
                <a16:creationId xmlns:a16="http://schemas.microsoft.com/office/drawing/2014/main" id="{1593D196-93F2-C144-8FC4-D65F13C9FDA1}"/>
              </a:ext>
            </a:extLst>
          </p:cNvPr>
          <p:cNvSpPr/>
          <p:nvPr/>
        </p:nvSpPr>
        <p:spPr>
          <a:xfrm>
            <a:off x="5529830" y="1964872"/>
            <a:ext cx="1429091" cy="538842"/>
          </a:xfrm>
          <a:prstGeom prst="rightArrow">
            <a:avLst/>
          </a:prstGeom>
          <a:solidFill>
            <a:srgbClr val="AF4A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015A91D2-5E72-5142-ABE7-4AFD5F42D426}"/>
              </a:ext>
            </a:extLst>
          </p:cNvPr>
          <p:cNvSpPr/>
          <p:nvPr/>
        </p:nvSpPr>
        <p:spPr>
          <a:xfrm>
            <a:off x="5542019" y="5291651"/>
            <a:ext cx="1429091" cy="53884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7DE03550-0AD8-1140-B422-3E9EB00F27AC}"/>
              </a:ext>
            </a:extLst>
          </p:cNvPr>
          <p:cNvSpPr/>
          <p:nvPr/>
        </p:nvSpPr>
        <p:spPr>
          <a:xfrm>
            <a:off x="5529828" y="4226952"/>
            <a:ext cx="1429091" cy="5388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5B2E47BE-E7FA-2449-8489-1A2A99C1F6A3}"/>
              </a:ext>
            </a:extLst>
          </p:cNvPr>
          <p:cNvSpPr/>
          <p:nvPr/>
        </p:nvSpPr>
        <p:spPr>
          <a:xfrm>
            <a:off x="5529828" y="3096195"/>
            <a:ext cx="1429091" cy="53884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ocument">
            <a:extLst>
              <a:ext uri="{FF2B5EF4-FFF2-40B4-BE49-F238E27FC236}">
                <a16:creationId xmlns:a16="http://schemas.microsoft.com/office/drawing/2014/main" id="{475D38E8-6ED3-EB4B-B101-211669633C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9544" y="2871758"/>
            <a:ext cx="987716" cy="987716"/>
          </a:xfrm>
          <a:prstGeom prst="rect">
            <a:avLst/>
          </a:prstGeom>
        </p:spPr>
      </p:pic>
      <p:pic>
        <p:nvPicPr>
          <p:cNvPr id="13" name="Graphic 12" descr="Document">
            <a:extLst>
              <a:ext uri="{FF2B5EF4-FFF2-40B4-BE49-F238E27FC236}">
                <a16:creationId xmlns:a16="http://schemas.microsoft.com/office/drawing/2014/main" id="{BB765140-481B-0740-898D-56E7776040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19544" y="4002515"/>
            <a:ext cx="987716" cy="987716"/>
          </a:xfrm>
          <a:prstGeom prst="rect">
            <a:avLst/>
          </a:prstGeom>
        </p:spPr>
      </p:pic>
      <p:pic>
        <p:nvPicPr>
          <p:cNvPr id="15" name="Graphic 14" descr="Document">
            <a:extLst>
              <a:ext uri="{FF2B5EF4-FFF2-40B4-BE49-F238E27FC236}">
                <a16:creationId xmlns:a16="http://schemas.microsoft.com/office/drawing/2014/main" id="{8DD4D19C-7834-7F45-8460-99B385503E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19544" y="5067214"/>
            <a:ext cx="987716" cy="987716"/>
          </a:xfrm>
          <a:prstGeom prst="rect">
            <a:avLst/>
          </a:prstGeom>
        </p:spPr>
      </p:pic>
      <p:pic>
        <p:nvPicPr>
          <p:cNvPr id="16" name="Graphic 15" descr="Document">
            <a:extLst>
              <a:ext uri="{FF2B5EF4-FFF2-40B4-BE49-F238E27FC236}">
                <a16:creationId xmlns:a16="http://schemas.microsoft.com/office/drawing/2014/main" id="{DF7187EB-5849-5346-ADC5-D0522CBDB8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19544" y="1735301"/>
            <a:ext cx="987716" cy="987716"/>
          </a:xfrm>
          <a:prstGeom prst="rect">
            <a:avLst/>
          </a:prstGeom>
        </p:spPr>
      </p:pic>
      <p:sp>
        <p:nvSpPr>
          <p:cNvPr id="18" name="Rounded Rectangular Callout 17">
            <a:extLst>
              <a:ext uri="{FF2B5EF4-FFF2-40B4-BE49-F238E27FC236}">
                <a16:creationId xmlns:a16="http://schemas.microsoft.com/office/drawing/2014/main" id="{CC5F82E2-189B-5541-9666-D9572D932E15}"/>
              </a:ext>
            </a:extLst>
          </p:cNvPr>
          <p:cNvSpPr/>
          <p:nvPr/>
        </p:nvSpPr>
        <p:spPr>
          <a:xfrm>
            <a:off x="838200" y="1851949"/>
            <a:ext cx="2090056" cy="405023"/>
          </a:xfrm>
          <a:prstGeom prst="wedgeRoundRectCallout">
            <a:avLst>
              <a:gd name="adj1" fmla="val 74615"/>
              <a:gd name="adj2" fmla="val 8726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t>Document</a:t>
            </a:r>
          </a:p>
        </p:txBody>
      </p:sp>
      <p:pic>
        <p:nvPicPr>
          <p:cNvPr id="20" name="Graphic 19" descr="Woman">
            <a:extLst>
              <a:ext uri="{FF2B5EF4-FFF2-40B4-BE49-F238E27FC236}">
                <a16:creationId xmlns:a16="http://schemas.microsoft.com/office/drawing/2014/main" id="{3417FF2E-8E37-CE44-B066-7C8B4ABC44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55694" y="5103872"/>
            <a:ext cx="914400" cy="914400"/>
          </a:xfrm>
          <a:prstGeom prst="rect">
            <a:avLst/>
          </a:prstGeom>
        </p:spPr>
      </p:pic>
      <p:pic>
        <p:nvPicPr>
          <p:cNvPr id="22" name="Graphic 21" descr="Man">
            <a:extLst>
              <a:ext uri="{FF2B5EF4-FFF2-40B4-BE49-F238E27FC236}">
                <a16:creationId xmlns:a16="http://schemas.microsoft.com/office/drawing/2014/main" id="{138BF723-F329-8E4C-B1D9-D992FB5F1D1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74010" y="4058914"/>
            <a:ext cx="914400" cy="914400"/>
          </a:xfrm>
          <a:prstGeom prst="rect">
            <a:avLst/>
          </a:prstGeom>
        </p:spPr>
      </p:pic>
      <p:pic>
        <p:nvPicPr>
          <p:cNvPr id="24" name="Graphic 23" descr="Person in wheelchair">
            <a:extLst>
              <a:ext uri="{FF2B5EF4-FFF2-40B4-BE49-F238E27FC236}">
                <a16:creationId xmlns:a16="http://schemas.microsoft.com/office/drawing/2014/main" id="{F481B49B-DDEF-2E41-B2DA-FBD5DCCAEE3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07394" y="2908416"/>
            <a:ext cx="914400" cy="914400"/>
          </a:xfrm>
          <a:prstGeom prst="rect">
            <a:avLst/>
          </a:prstGeom>
        </p:spPr>
      </p:pic>
      <p:pic>
        <p:nvPicPr>
          <p:cNvPr id="26" name="Graphic 25" descr="Woman with cane">
            <a:extLst>
              <a:ext uri="{FF2B5EF4-FFF2-40B4-BE49-F238E27FC236}">
                <a16:creationId xmlns:a16="http://schemas.microsoft.com/office/drawing/2014/main" id="{454DD9F0-AF5F-7E4C-A4C5-28F1B9124A1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74010" y="1757918"/>
            <a:ext cx="914400" cy="914400"/>
          </a:xfrm>
          <a:prstGeom prst="rect">
            <a:avLst/>
          </a:prstGeom>
        </p:spPr>
      </p:pic>
      <p:sp>
        <p:nvSpPr>
          <p:cNvPr id="27" name="Rounded Rectangular Callout 26">
            <a:extLst>
              <a:ext uri="{FF2B5EF4-FFF2-40B4-BE49-F238E27FC236}">
                <a16:creationId xmlns:a16="http://schemas.microsoft.com/office/drawing/2014/main" id="{97281ED1-BA2D-B34E-B98F-F0FDB7092551}"/>
              </a:ext>
            </a:extLst>
          </p:cNvPr>
          <p:cNvSpPr/>
          <p:nvPr/>
        </p:nvSpPr>
        <p:spPr>
          <a:xfrm>
            <a:off x="8382795" y="6126313"/>
            <a:ext cx="3099291" cy="430447"/>
          </a:xfrm>
          <a:prstGeom prst="wedgeRoundRectCallout">
            <a:avLst>
              <a:gd name="adj1" fmla="val -46824"/>
              <a:gd name="adj2" fmla="val -1686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t>Personalized summary</a:t>
            </a:r>
          </a:p>
        </p:txBody>
      </p:sp>
      <p:pic>
        <p:nvPicPr>
          <p:cNvPr id="21" name="Graphic 20" descr="Open book">
            <a:extLst>
              <a:ext uri="{FF2B5EF4-FFF2-40B4-BE49-F238E27FC236}">
                <a16:creationId xmlns:a16="http://schemas.microsoft.com/office/drawing/2014/main" id="{C995EBB0-2381-0243-AABC-4B73B114EF1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27313" y="1983356"/>
            <a:ext cx="3810000" cy="3810000"/>
          </a:xfrm>
          <a:prstGeom prst="rect">
            <a:avLst/>
          </a:prstGeom>
        </p:spPr>
      </p:pic>
      <p:sp>
        <p:nvSpPr>
          <p:cNvPr id="3" name="Slide Number Placeholder 2">
            <a:extLst>
              <a:ext uri="{FF2B5EF4-FFF2-40B4-BE49-F238E27FC236}">
                <a16:creationId xmlns:a16="http://schemas.microsoft.com/office/drawing/2014/main" id="{BB009CF7-4B00-6E45-B082-BCA967A7907F}"/>
              </a:ext>
            </a:extLst>
          </p:cNvPr>
          <p:cNvSpPr>
            <a:spLocks noGrp="1"/>
          </p:cNvSpPr>
          <p:nvPr>
            <p:ph type="sldNum" sz="quarter" idx="12"/>
          </p:nvPr>
        </p:nvSpPr>
        <p:spPr/>
        <p:txBody>
          <a:bodyPr/>
          <a:lstStyle/>
          <a:p>
            <a:fld id="{9F270AAE-46E4-FD44-AE44-9A18EA0BCF5B}" type="slidenum">
              <a:rPr lang="en-US" smtClean="0"/>
              <a:t>8</a:t>
            </a:fld>
            <a:endParaRPr lang="en-US"/>
          </a:p>
        </p:txBody>
      </p:sp>
      <p:sp>
        <p:nvSpPr>
          <p:cNvPr id="5" name="Footer Placeholder 4">
            <a:extLst>
              <a:ext uri="{FF2B5EF4-FFF2-40B4-BE49-F238E27FC236}">
                <a16:creationId xmlns:a16="http://schemas.microsoft.com/office/drawing/2014/main" id="{E113A0C1-8BFB-5740-AB5B-225E45205F37}"/>
              </a:ext>
            </a:extLst>
          </p:cNvPr>
          <p:cNvSpPr>
            <a:spLocks noGrp="1"/>
          </p:cNvSpPr>
          <p:nvPr>
            <p:ph type="ftr" sz="quarter" idx="11"/>
          </p:nvPr>
        </p:nvSpPr>
        <p:spPr/>
        <p:txBody>
          <a:bodyPr/>
          <a:lstStyle/>
          <a:p>
            <a:r>
              <a:rPr lang="en-US"/>
              <a:t>SuDocu: Summarizing Documents by Example</a:t>
            </a:r>
          </a:p>
        </p:txBody>
      </p:sp>
    </p:spTree>
    <p:extLst>
      <p:ext uri="{BB962C8B-B14F-4D97-AF65-F5344CB8AC3E}">
        <p14:creationId xmlns:p14="http://schemas.microsoft.com/office/powerpoint/2010/main" val="2446455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646F-C85D-574F-A175-2AFFC3391F1A}"/>
              </a:ext>
            </a:extLst>
          </p:cNvPr>
          <p:cNvSpPr>
            <a:spLocks noGrp="1"/>
          </p:cNvSpPr>
          <p:nvPr>
            <p:ph type="title"/>
          </p:nvPr>
        </p:nvSpPr>
        <p:spPr>
          <a:xfrm>
            <a:off x="6202973" y="5009139"/>
            <a:ext cx="5823123" cy="1605782"/>
          </a:xfrm>
        </p:spPr>
        <p:txBody>
          <a:bodyPr vert="horz" lIns="91440" tIns="45720" rIns="91440" bIns="45720" rtlCol="0" anchor="b">
            <a:normAutofit/>
          </a:bodyPr>
          <a:lstStyle/>
          <a:p>
            <a:r>
              <a:rPr lang="en-US" sz="4000"/>
              <a:t>Summarization  by </a:t>
            </a:r>
            <a:r>
              <a:rPr lang="en-US" sz="4000" b="1"/>
              <a:t>Example</a:t>
            </a:r>
          </a:p>
        </p:txBody>
      </p:sp>
      <p:sp>
        <p:nvSpPr>
          <p:cNvPr id="23" name="Freeform: Shape 2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id="{A2D1C0AA-F3E8-A648-ABB6-2A1356DCF864}"/>
              </a:ext>
            </a:extLst>
          </p:cNvPr>
          <p:cNvPicPr>
            <a:picLocks noChangeAspect="1"/>
          </p:cNvPicPr>
          <p:nvPr/>
        </p:nvPicPr>
        <p:blipFill rotWithShape="1">
          <a:blip r:embed="rId3"/>
          <a:srcRect r="-1" b="242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1482473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1283</Words>
  <Application>Microsoft Macintosh PowerPoint</Application>
  <PresentationFormat>Widescreen</PresentationFormat>
  <Paragraphs>212</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vt:lpstr>
      <vt:lpstr>Office Theme</vt:lpstr>
      <vt:lpstr>SuDocu:  Summarizing Documents by Example</vt:lpstr>
      <vt:lpstr>Summarization</vt:lpstr>
      <vt:lpstr>Summarizing Documents</vt:lpstr>
      <vt:lpstr>Extractive Summarization</vt:lpstr>
      <vt:lpstr>Generic Summarization vs Personalized Summarization</vt:lpstr>
      <vt:lpstr>Expressing Preferences Hard!</vt:lpstr>
      <vt:lpstr>Expressing Preferences Hard!</vt:lpstr>
      <vt:lpstr>Personalized Summarization</vt:lpstr>
      <vt:lpstr>Summarization  by Example</vt:lpstr>
      <vt:lpstr>Summarization by Example</vt:lpstr>
      <vt:lpstr>Summarization by Example</vt:lpstr>
      <vt:lpstr>Demo</vt:lpstr>
      <vt:lpstr>SuDocu: Summarizing Documents by Example</vt:lpstr>
      <vt:lpstr>Topic Modeling</vt:lpstr>
      <vt:lpstr>Encoding Sentences using Topic Model</vt:lpstr>
      <vt:lpstr>SuDocu: Summarizing Documents by Example</vt:lpstr>
      <vt:lpstr>Encoding Example Summaries</vt:lpstr>
      <vt:lpstr>SuDocu: Summarizing Documents by Example</vt:lpstr>
      <vt:lpstr>Summarization Intent Discovery</vt:lpstr>
      <vt:lpstr>Summarization Intent Discovery</vt:lpstr>
      <vt:lpstr>SuDocu: Summarizing Documents by Example</vt:lpstr>
      <vt:lpstr>Synthesizing Package Query (PaQL)</vt:lpstr>
      <vt:lpstr>Summary Generation: Package Query</vt:lpstr>
      <vt:lpstr>PowerPoint Presentation</vt:lpstr>
      <vt:lpstr>Try SuDocu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SuDocu:  Summarizing Documents by Example</dc:title>
  <dc:creator>Anna Fariha</dc:creator>
  <cp:lastModifiedBy>Anna Fariha</cp:lastModifiedBy>
  <cp:revision>2</cp:revision>
  <dcterms:created xsi:type="dcterms:W3CDTF">2020-08-11T06:38:34Z</dcterms:created>
  <dcterms:modified xsi:type="dcterms:W3CDTF">2020-08-18T06:38:51Z</dcterms:modified>
</cp:coreProperties>
</file>