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6B_FFF88B26.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70_CFF854D.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76_C8783D3.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78_F2BECCBA.xml" ContentType="application/vnd.ms-powerpoint.comments+xml"/>
  <Override PartName="/ppt/notesSlides/notesSlide13.xml" ContentType="application/vnd.openxmlformats-officedocument.presentationml.notesSlide+xml"/>
  <Override PartName="/ppt/comments/modernComment_179_D83011CC.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1AD_21685FE.xml" ContentType="application/vnd.ms-powerpoint.comments+xml"/>
  <Override PartName="/ppt/notesSlides/notesSlide26.xml" ContentType="application/vnd.openxmlformats-officedocument.presentationml.notesSlide+xml"/>
  <Override PartName="/ppt/comments/modernComment_182_60B48AFB.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comments/modernComment_1A9_F6029AD.xml" ContentType="application/vnd.ms-powerpoint.comments+xml"/>
  <Override PartName="/ppt/notesSlides/notesSlide32.xml" ContentType="application/vnd.openxmlformats-officedocument.presentationml.notesSlide+xml"/>
  <Override PartName="/ppt/comments/modernComment_18C_C072462.xml" ContentType="application/vnd.ms-powerpoint.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modernComment_1AA_6CAFBE88.xml" ContentType="application/vnd.ms-powerpoint.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modernComment_19C_EC59BAD9.xml" ContentType="application/vnd.ms-powerpoint.comment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3.xml" ContentType="application/vnd.openxmlformats-officedocument.presentationml.notesSlide+xml"/>
  <Override PartName="/ppt/comments/modernComment_1A2_372FB37C.xml" ContentType="application/vnd.ms-powerpoint.comments+xml"/>
  <Override PartName="/ppt/notesSlides/notesSlide44.xml" ContentType="application/vnd.openxmlformats-officedocument.presentationml.notesSlide+xml"/>
  <Override PartName="/ppt/comments/modernComment_1A0_2D803275.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6"/>
  </p:notesMasterIdLst>
  <p:sldIdLst>
    <p:sldId id="363" r:id="rId2"/>
    <p:sldId id="365" r:id="rId3"/>
    <p:sldId id="366" r:id="rId4"/>
    <p:sldId id="367" r:id="rId5"/>
    <p:sldId id="459" r:id="rId6"/>
    <p:sldId id="368" r:id="rId7"/>
    <p:sldId id="370" r:id="rId8"/>
    <p:sldId id="372" r:id="rId9"/>
    <p:sldId id="373" r:id="rId10"/>
    <p:sldId id="374" r:id="rId11"/>
    <p:sldId id="474" r:id="rId12"/>
    <p:sldId id="376" r:id="rId13"/>
    <p:sldId id="377" r:id="rId14"/>
    <p:sldId id="482" r:id="rId15"/>
    <p:sldId id="420" r:id="rId16"/>
    <p:sldId id="465" r:id="rId17"/>
    <p:sldId id="453" r:id="rId18"/>
    <p:sldId id="380" r:id="rId19"/>
    <p:sldId id="381" r:id="rId20"/>
    <p:sldId id="421" r:id="rId21"/>
    <p:sldId id="382" r:id="rId22"/>
    <p:sldId id="383" r:id="rId23"/>
    <p:sldId id="384" r:id="rId24"/>
    <p:sldId id="434" r:id="rId25"/>
    <p:sldId id="429" r:id="rId26"/>
    <p:sldId id="386" r:id="rId27"/>
    <p:sldId id="477" r:id="rId28"/>
    <p:sldId id="478" r:id="rId29"/>
    <p:sldId id="475" r:id="rId30"/>
    <p:sldId id="476" r:id="rId31"/>
    <p:sldId id="425" r:id="rId32"/>
    <p:sldId id="396" r:id="rId33"/>
    <p:sldId id="467" r:id="rId34"/>
    <p:sldId id="426" r:id="rId35"/>
    <p:sldId id="468" r:id="rId36"/>
    <p:sldId id="433" r:id="rId37"/>
    <p:sldId id="479" r:id="rId38"/>
    <p:sldId id="437" r:id="rId39"/>
    <p:sldId id="461" r:id="rId40"/>
    <p:sldId id="460" r:id="rId41"/>
    <p:sldId id="462" r:id="rId42"/>
    <p:sldId id="412" r:id="rId43"/>
    <p:sldId id="418" r:id="rId44"/>
    <p:sldId id="416" r:id="rId45"/>
  </p:sldIdLst>
  <p:sldSz cx="18288000" cy="10287000"/>
  <p:notesSz cx="6858000" cy="9144000"/>
  <p:embeddedFontLst>
    <p:embeddedFont>
      <p:font typeface="Cambria Math" panose="02040503050406030204" pitchFamily="18" charset="0"/>
      <p:regular r:id="rId47"/>
    </p:embeddedFont>
    <p:embeddedFont>
      <p:font typeface="Consolas" panose="020B0609020204030204" pitchFamily="49" charset="0"/>
      <p:regular r:id="rId48"/>
      <p:bold r:id="rId49"/>
      <p:italic r:id="rId50"/>
      <p:boldItalic r:id="rId51"/>
    </p:embeddedFont>
    <p:embeddedFont>
      <p:font typeface="MS Reference Sans Serif" panose="020B0604030504040204" pitchFamily="34" charset="0"/>
      <p:regular r:id="rId52"/>
    </p:embeddedFont>
    <p:embeddedFont>
      <p:font typeface="TT Interphases" panose="020B0103050000020004"/>
      <p:regular r:id="rId53"/>
      <p:bold r:id="rId54"/>
    </p:embeddedFont>
    <p:embeddedFont>
      <p:font typeface="TT Interphases Bold Italics" panose="020F0502020204030204" pitchFamily="34" charset="0"/>
      <p:regular r:id="rId55"/>
      <p:bold r:id="rId56"/>
      <p:italic r:id="rId57"/>
      <p:boldItalic r:id="rId58"/>
    </p:embeddedFont>
    <p:embeddedFont>
      <p:font typeface="TT INTERPHASES PRO TRL BD" panose="020B0103050000020004" pitchFamily="34" charset="0"/>
      <p:bold r:id="rId59"/>
    </p:embeddedFont>
    <p:embeddedFont>
      <p:font typeface="TT INTERPHASES PRO TRL BD" panose="020B0103050000020004" pitchFamily="34" charset="0"/>
      <p:bold r:id="rId59"/>
    </p:embeddedFont>
    <p:embeddedFont>
      <p:font typeface="TT INTERPHASES PRO TRL BLC" panose="020B0103050000020004" pitchFamily="34" charset="0"/>
      <p:bold r:id="rId60"/>
    </p:embeddedFont>
    <p:embeddedFont>
      <p:font typeface="TT INTERPHASES PRO TRL MD" panose="020B0103050000020004" pitchFamily="34" charset="0"/>
      <p:regular r:id="rId61"/>
    </p:embeddedFont>
    <p:embeddedFont>
      <p:font typeface="TT INTERPHASES PRO TRL RG" panose="020B0103050000020004"/>
      <p:regular r:id="rId62"/>
    </p:embeddedFont>
    <p:embeddedFont>
      <p:font typeface="TT INTERPHASES PRO TRL RG" panose="020B0103050000020004"/>
      <p:regular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46CE45-BFD7-7B33-F827-FA3A750EFB94}" name="Anna Fariha" initials="AF" userId="S::u6052939@umail.utah.edu::6b790e87-65af-4ff7-a558-9d9770708bbf" providerId="AD"/>
  <p188:author id="{E676AFA8-DDD3-F06C-86E2-05ED8759EE9A}" name="Whanhee Cho" initials="WC" userId="S::u1472329@umail.utah.edu::28423690-1af2-4690-ac09-0e0eed204eb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2FFC3"/>
    <a:srgbClr val="C7E8B9"/>
    <a:srgbClr val="62AE58"/>
    <a:srgbClr val="5A9F51"/>
    <a:srgbClr val="839F7A"/>
    <a:srgbClr val="D2FFC4"/>
    <a:srgbClr val="BDE4B0"/>
    <a:srgbClr val="DDE7F2"/>
    <a:srgbClr val="439863"/>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4D46C5-2A6E-9449-A256-3F2A528447F7}" v="348" dt="2026-05-27T19:15:03.215"/>
    <p1510:client id="{25DACD36-7657-5541-8266-4B302DB66FAD}" v="10389" dt="2026-05-27T16:19:13.484"/>
  </p1510:revLst>
</p1510:revInfo>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96"/>
    <p:restoredTop sz="94658"/>
  </p:normalViewPr>
  <p:slideViewPr>
    <p:cSldViewPr snapToGrid="0">
      <p:cViewPr varScale="1">
        <p:scale>
          <a:sx n="80" d="100"/>
          <a:sy n="80" d="100"/>
        </p:scale>
        <p:origin x="1136" y="200"/>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presProps" Target="presProps.xml"/><Relationship Id="rId68"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r>
              <a:rPr lang="en-US" sz="2500" b="0" i="0">
                <a:latin typeface="TT Interphases Pro Trl Rg" panose="020B0103050000020004" pitchFamily="34" charset="0"/>
              </a:rPr>
              <a:t>Size of </a:t>
            </a:r>
            <a:r>
              <a:rPr lang="en-US" sz="2500" b="0" i="0" u="none" strike="noStrike" kern="1200" spc="0" baseline="0">
                <a:solidFill>
                  <a:prstClr val="black">
                    <a:lumMod val="65000"/>
                    <a:lumOff val="35000"/>
                  </a:prstClr>
                </a:solidFill>
                <a:latin typeface="TT Interphases Pro Trl Rg" panose="020B0103050000020004" pitchFamily="34" charset="0"/>
              </a:rPr>
              <a:t>Microsoft </a:t>
            </a:r>
            <a:r>
              <a:rPr lang="en-US" sz="2500" b="0" i="0">
                <a:latin typeface="TT Interphases Pro Trl Rg" panose="020B0103050000020004" pitchFamily="34" charset="0"/>
              </a:rPr>
              <a:t>Excel [1]</a:t>
            </a:r>
          </a:p>
        </c:rich>
      </c:tx>
      <c:overlay val="0"/>
      <c:spPr>
        <a:noFill/>
        <a:ln>
          <a:noFill/>
        </a:ln>
        <a:effectLst/>
      </c:spPr>
      <c:txPr>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Rows</c:v>
                </c:pt>
              </c:strCache>
            </c:strRef>
          </c:tx>
          <c:spPr>
            <a:ln w="127000" cap="rnd">
              <a:solidFill>
                <a:schemeClr val="accent1"/>
              </a:solidFill>
              <a:round/>
            </a:ln>
            <a:effectLst/>
          </c:spPr>
          <c:marker>
            <c:symbol val="none"/>
          </c:marker>
          <c:cat>
            <c:strRef>
              <c:f>Sheet1!$A$2:$A$4</c:f>
              <c:strCache>
                <c:ptCount val="3"/>
                <c:pt idx="0">
                  <c:v>1985-1995</c:v>
                </c:pt>
                <c:pt idx="1">
                  <c:v>1997-2003</c:v>
                </c:pt>
                <c:pt idx="2">
                  <c:v>2007-Present</c:v>
                </c:pt>
              </c:strCache>
            </c:strRef>
          </c:cat>
          <c:val>
            <c:numRef>
              <c:f>Sheet1!$B$2:$B$4</c:f>
              <c:numCache>
                <c:formatCode>General</c:formatCode>
                <c:ptCount val="3"/>
                <c:pt idx="0">
                  <c:v>16384</c:v>
                </c:pt>
                <c:pt idx="1">
                  <c:v>65536</c:v>
                </c:pt>
                <c:pt idx="2">
                  <c:v>1048576</c:v>
                </c:pt>
              </c:numCache>
            </c:numRef>
          </c:val>
          <c:smooth val="0"/>
          <c:extLst>
            <c:ext xmlns:c16="http://schemas.microsoft.com/office/drawing/2014/chart" uri="{C3380CC4-5D6E-409C-BE32-E72D297353CC}">
              <c16:uniqueId val="{00000000-E918-904C-B92A-C1F7FB26C940}"/>
            </c:ext>
          </c:extLst>
        </c:ser>
        <c:ser>
          <c:idx val="1"/>
          <c:order val="1"/>
          <c:tx>
            <c:strRef>
              <c:f>Sheet1!$C$1</c:f>
              <c:strCache>
                <c:ptCount val="1"/>
                <c:pt idx="0">
                  <c:v>Columns</c:v>
                </c:pt>
              </c:strCache>
            </c:strRef>
          </c:tx>
          <c:spPr>
            <a:ln w="127000" cap="rnd">
              <a:solidFill>
                <a:schemeClr val="accent2"/>
              </a:solidFill>
              <a:round/>
            </a:ln>
            <a:effectLst/>
          </c:spPr>
          <c:marker>
            <c:symbol val="none"/>
          </c:marker>
          <c:cat>
            <c:strRef>
              <c:f>Sheet1!$A$2:$A$4</c:f>
              <c:strCache>
                <c:ptCount val="3"/>
                <c:pt idx="0">
                  <c:v>1985-1995</c:v>
                </c:pt>
                <c:pt idx="1">
                  <c:v>1997-2003</c:v>
                </c:pt>
                <c:pt idx="2">
                  <c:v>2007-Present</c:v>
                </c:pt>
              </c:strCache>
            </c:strRef>
          </c:cat>
          <c:val>
            <c:numRef>
              <c:f>Sheet1!$C$2:$C$4</c:f>
              <c:numCache>
                <c:formatCode>General</c:formatCode>
                <c:ptCount val="3"/>
                <c:pt idx="0">
                  <c:v>256</c:v>
                </c:pt>
                <c:pt idx="1">
                  <c:v>256</c:v>
                </c:pt>
                <c:pt idx="2">
                  <c:v>16384</c:v>
                </c:pt>
              </c:numCache>
            </c:numRef>
          </c:val>
          <c:smooth val="0"/>
          <c:extLst>
            <c:ext xmlns:c16="http://schemas.microsoft.com/office/drawing/2014/chart" uri="{C3380CC4-5D6E-409C-BE32-E72D297353CC}">
              <c16:uniqueId val="{00000001-E918-904C-B92A-C1F7FB26C940}"/>
            </c:ext>
          </c:extLst>
        </c:ser>
        <c:dLbls>
          <c:showLegendKey val="0"/>
          <c:showVal val="0"/>
          <c:showCatName val="0"/>
          <c:showSerName val="0"/>
          <c:showPercent val="0"/>
          <c:showBubbleSize val="0"/>
        </c:dLbls>
        <c:smooth val="0"/>
        <c:axId val="1975912192"/>
        <c:axId val="1894241536"/>
      </c:lineChart>
      <c:catAx>
        <c:axId val="1975912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T Interphases Pro Trl Rg" panose="020B0103050000020004" pitchFamily="34" charset="0"/>
                <a:ea typeface="+mn-ea"/>
                <a:cs typeface="+mn-cs"/>
              </a:defRPr>
            </a:pPr>
            <a:endParaRPr lang="en-US"/>
          </a:p>
        </c:txPr>
        <c:crossAx val="1894241536"/>
        <c:crossesAt val="0"/>
        <c:auto val="1"/>
        <c:lblAlgn val="ctr"/>
        <c:lblOffset val="100"/>
        <c:noMultiLvlLbl val="0"/>
      </c:catAx>
      <c:valAx>
        <c:axId val="1894241536"/>
        <c:scaling>
          <c:orientation val="minMax"/>
        </c:scaling>
        <c:delete val="0"/>
        <c:axPos val="l"/>
        <c:majorGridlines>
          <c:spPr>
            <a:ln w="9525" cap="flat" cmpd="sng" algn="ctr">
              <a:solidFill>
                <a:schemeClr val="tx1">
                  <a:lumMod val="15000"/>
                  <a:lumOff val="85000"/>
                </a:schemeClr>
              </a:solidFill>
              <a:round/>
            </a:ln>
            <a:effectLst/>
          </c:spPr>
        </c:majorGridlines>
        <c:numFmt formatCode="##,##0\K"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T Interphases Pro Trl Rg" panose="020B0103050000020004" pitchFamily="34" charset="0"/>
                <a:ea typeface="+mn-ea"/>
                <a:cs typeface="+mn-cs"/>
              </a:defRPr>
            </a:pPr>
            <a:endParaRPr lang="en-US"/>
          </a:p>
        </c:txPr>
        <c:crossAx val="1975912192"/>
        <c:crosses val="autoZero"/>
        <c:crossBetween val="between"/>
        <c:dispUnits>
          <c:builtInUnit val="thousan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T Interphases Pro Trl Rg" panose="020B01030500000200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Correlation</c:v>
                </c:pt>
              </c:strCache>
            </c:strRef>
          </c:tx>
          <c:explosion val="2"/>
          <c:dPt>
            <c:idx val="0"/>
            <c:bubble3D val="0"/>
            <c:explosion val="0"/>
            <c:spPr>
              <a:solidFill>
                <a:srgbClr val="439863"/>
              </a:solidFill>
              <a:ln w="19050">
                <a:solidFill>
                  <a:schemeClr val="lt1"/>
                </a:solidFill>
              </a:ln>
              <a:effectLst/>
            </c:spPr>
            <c:extLst>
              <c:ext xmlns:c16="http://schemas.microsoft.com/office/drawing/2014/chart" uri="{C3380CC4-5D6E-409C-BE32-E72D297353CC}">
                <c16:uniqueId val="{00000001-356F-FD4D-9D6F-56C824FD2186}"/>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356F-FD4D-9D6F-56C824FD2186}"/>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356F-FD4D-9D6F-56C824FD218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56F-FD4D-9D6F-56C824FD2186}"/>
              </c:ext>
            </c:extLst>
          </c:dPt>
          <c:dLbls>
            <c:dLbl>
              <c:idx val="0"/>
              <c:layout>
                <c:manualLayout>
                  <c:x val="-0.14779376262154578"/>
                  <c:y val="-0.49493525051455217"/>
                </c:manualLayout>
              </c:layout>
              <c:tx>
                <c:rich>
                  <a:bodyPr/>
                  <a:lstStyle/>
                  <a:p>
                    <a:fld id="{EF960C83-47F3-2543-B94C-9721E899AEFC}" type="VALUE">
                      <a:rPr lang="en-US"/>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32535410814792365"/>
                      <c:h val="0.22649174371125128"/>
                    </c:manualLayout>
                  </c15:layout>
                  <c15:dlblFieldTable/>
                  <c15:showDataLabelsRange val="0"/>
                </c:ext>
                <c:ext xmlns:c16="http://schemas.microsoft.com/office/drawing/2014/chart" uri="{C3380CC4-5D6E-409C-BE32-E72D297353CC}">
                  <c16:uniqueId val="{00000001-356F-FD4D-9D6F-56C824FD2186}"/>
                </c:ext>
              </c:extLst>
            </c:dLbl>
            <c:dLbl>
              <c:idx val="1"/>
              <c:delete val="1"/>
              <c:extLst>
                <c:ext xmlns:c15="http://schemas.microsoft.com/office/drawing/2012/chart" uri="{CE6537A1-D6FC-4f65-9D91-7224C49458BB}"/>
                <c:ext xmlns:c16="http://schemas.microsoft.com/office/drawing/2014/chart" uri="{C3380CC4-5D6E-409C-BE32-E72D297353CC}">
                  <c16:uniqueId val="{00000003-356F-FD4D-9D6F-56C824FD2186}"/>
                </c:ext>
              </c:extLst>
            </c:dLbl>
            <c:dLbl>
              <c:idx val="2"/>
              <c:delete val="1"/>
              <c:extLst>
                <c:ext xmlns:c15="http://schemas.microsoft.com/office/drawing/2012/chart" uri="{CE6537A1-D6FC-4f65-9D91-7224C49458BB}"/>
                <c:ext xmlns:c16="http://schemas.microsoft.com/office/drawing/2014/chart" uri="{C3380CC4-5D6E-409C-BE32-E72D297353CC}">
                  <c16:uniqueId val="{00000005-356F-FD4D-9D6F-56C824FD2186}"/>
                </c:ext>
              </c:extLst>
            </c:dLbl>
            <c:spPr>
              <a:noFill/>
              <a:ln>
                <a:noFill/>
              </a:ln>
              <a:effectLst/>
            </c:spPr>
            <c:txPr>
              <a:bodyPr rot="0" spcFirstLastPara="1" vertOverflow="ellipsis" vert="horz" wrap="square" anchor="ctr" anchorCtr="1"/>
              <a:lstStyle/>
              <a:p>
                <a:pPr>
                  <a:defRPr sz="3200" b="1" i="0" u="none" strike="noStrike" kern="1200" baseline="0">
                    <a:solidFill>
                      <a:schemeClr val="bg1"/>
                    </a:solidFill>
                    <a:latin typeface="Consolas" panose="020B0609020204030204" pitchFamily="49" charset="0"/>
                    <a:ea typeface="+mn-ea"/>
                    <a:cs typeface="Consolas" panose="020B0609020204030204" pitchFamily="49" charset="0"/>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High Insightfulness</c:v>
                </c:pt>
                <c:pt idx="1">
                  <c:v>Low Insightfulness</c:v>
                </c:pt>
                <c:pt idx="2">
                  <c:v>Same</c:v>
                </c:pt>
              </c:strCache>
            </c:strRef>
          </c:cat>
          <c:val>
            <c:numRef>
              <c:f>Sheet1!$B$2:$B$4</c:f>
              <c:numCache>
                <c:formatCode>General</c:formatCode>
                <c:ptCount val="3"/>
                <c:pt idx="0">
                  <c:v>86.1</c:v>
                </c:pt>
                <c:pt idx="1">
                  <c:v>8.3000000000000007</c:v>
                </c:pt>
                <c:pt idx="2">
                  <c:v>5.6</c:v>
                </c:pt>
              </c:numCache>
            </c:numRef>
          </c:val>
          <c:extLst>
            <c:ext xmlns:c16="http://schemas.microsoft.com/office/drawing/2014/chart" uri="{C3380CC4-5D6E-409C-BE32-E72D297353CC}">
              <c16:uniqueId val="{00000008-356F-FD4D-9D6F-56C824FD2186}"/>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Correlation</c:v>
                </c:pt>
              </c:strCache>
            </c:strRef>
          </c:tx>
          <c:dPt>
            <c:idx val="0"/>
            <c:bubble3D val="0"/>
            <c:spPr>
              <a:solidFill>
                <a:srgbClr val="439863"/>
              </a:solidFill>
              <a:ln w="19050">
                <a:solidFill>
                  <a:schemeClr val="lt1"/>
                </a:solidFill>
              </a:ln>
              <a:effectLst/>
            </c:spPr>
            <c:extLst>
              <c:ext xmlns:c16="http://schemas.microsoft.com/office/drawing/2014/chart" uri="{C3380CC4-5D6E-409C-BE32-E72D297353CC}">
                <c16:uniqueId val="{00000001-D145-0A4B-B7F2-013E602477C9}"/>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D145-0A4B-B7F2-013E602477C9}"/>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D145-0A4B-B7F2-013E602477C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145-0A4B-B7F2-013E602477C9}"/>
              </c:ext>
            </c:extLst>
          </c:dPt>
          <c:dLbls>
            <c:dLbl>
              <c:idx val="0"/>
              <c:layout>
                <c:manualLayout>
                  <c:x val="-0.19349471194877901"/>
                  <c:y val="-0.39438904021322085"/>
                </c:manualLayout>
              </c:layout>
              <c:tx>
                <c:rich>
                  <a:bodyPr/>
                  <a:lstStyle/>
                  <a:p>
                    <a:fld id="{F295BD7A-0FC5-3C47-AD63-931D2B9A83A2}" type="VALUE">
                      <a:rPr lang="en-US"/>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24303353317186249"/>
                      <c:h val="0.22649179553642035"/>
                    </c:manualLayout>
                  </c15:layout>
                  <c15:dlblFieldTable/>
                  <c15:showDataLabelsRange val="0"/>
                </c:ext>
                <c:ext xmlns:c16="http://schemas.microsoft.com/office/drawing/2014/chart" uri="{C3380CC4-5D6E-409C-BE32-E72D297353CC}">
                  <c16:uniqueId val="{00000001-D145-0A4B-B7F2-013E602477C9}"/>
                </c:ext>
              </c:extLst>
            </c:dLbl>
            <c:dLbl>
              <c:idx val="1"/>
              <c:delete val="1"/>
              <c:extLst>
                <c:ext xmlns:c15="http://schemas.microsoft.com/office/drawing/2012/chart" uri="{CE6537A1-D6FC-4f65-9D91-7224C49458BB}"/>
                <c:ext xmlns:c16="http://schemas.microsoft.com/office/drawing/2014/chart" uri="{C3380CC4-5D6E-409C-BE32-E72D297353CC}">
                  <c16:uniqueId val="{00000003-D145-0A4B-B7F2-013E602477C9}"/>
                </c:ext>
              </c:extLst>
            </c:dLbl>
            <c:dLbl>
              <c:idx val="2"/>
              <c:delete val="1"/>
              <c:extLst>
                <c:ext xmlns:c15="http://schemas.microsoft.com/office/drawing/2012/chart" uri="{CE6537A1-D6FC-4f65-9D91-7224C49458BB}"/>
                <c:ext xmlns:c16="http://schemas.microsoft.com/office/drawing/2014/chart" uri="{C3380CC4-5D6E-409C-BE32-E72D297353CC}">
                  <c16:uniqueId val="{00000005-D145-0A4B-B7F2-013E602477C9}"/>
                </c:ext>
              </c:extLst>
            </c:dLbl>
            <c:spPr>
              <a:noFill/>
              <a:ln>
                <a:noFill/>
              </a:ln>
              <a:effectLst/>
            </c:spPr>
            <c:txPr>
              <a:bodyPr rot="0" spcFirstLastPara="1" vertOverflow="ellipsis" vert="horz" wrap="square" anchor="ctr" anchorCtr="1"/>
              <a:lstStyle/>
              <a:p>
                <a:pPr>
                  <a:defRPr sz="3200" b="1" i="0" u="none" strike="noStrike" kern="1200" baseline="0">
                    <a:solidFill>
                      <a:schemeClr val="bg1"/>
                    </a:solidFill>
                    <a:latin typeface="Consolas" panose="020B0609020204030204" pitchFamily="49" charset="0"/>
                    <a:ea typeface="+mn-ea"/>
                    <a:cs typeface="Consolas" panose="020B0609020204030204" pitchFamily="49" charset="0"/>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High Insightfulness</c:v>
                </c:pt>
                <c:pt idx="1">
                  <c:v>Low Insightfulness</c:v>
                </c:pt>
                <c:pt idx="2">
                  <c:v>Same</c:v>
                </c:pt>
              </c:strCache>
            </c:strRef>
          </c:cat>
          <c:val>
            <c:numRef>
              <c:f>Sheet1!$B$2:$B$4</c:f>
              <c:numCache>
                <c:formatCode>General</c:formatCode>
                <c:ptCount val="3"/>
                <c:pt idx="0">
                  <c:v>69.400000000000006</c:v>
                </c:pt>
                <c:pt idx="1">
                  <c:v>16.7</c:v>
                </c:pt>
                <c:pt idx="2">
                  <c:v>13.9</c:v>
                </c:pt>
              </c:numCache>
            </c:numRef>
          </c:val>
          <c:extLst>
            <c:ext xmlns:c16="http://schemas.microsoft.com/office/drawing/2014/chart" uri="{C3380CC4-5D6E-409C-BE32-E72D297353CC}">
              <c16:uniqueId val="{00000008-D145-0A4B-B7F2-013E602477C9}"/>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Correlation</c:v>
                </c:pt>
              </c:strCache>
            </c:strRef>
          </c:tx>
          <c:explosion val="2"/>
          <c:dPt>
            <c:idx val="0"/>
            <c:bubble3D val="0"/>
            <c:spPr>
              <a:solidFill>
                <a:srgbClr val="439863"/>
              </a:solidFill>
              <a:ln w="19050">
                <a:solidFill>
                  <a:schemeClr val="lt1"/>
                </a:solidFill>
              </a:ln>
              <a:effectLst/>
            </c:spPr>
            <c:extLst>
              <c:ext xmlns:c16="http://schemas.microsoft.com/office/drawing/2014/chart" uri="{C3380CC4-5D6E-409C-BE32-E72D297353CC}">
                <c16:uniqueId val="{00000001-94B5-1B4C-B271-79DAA3CF6B24}"/>
              </c:ext>
            </c:extLst>
          </c:dPt>
          <c:dPt>
            <c:idx val="1"/>
            <c:bubble3D val="0"/>
            <c:spPr>
              <a:solidFill>
                <a:srgbClr val="4E81BD"/>
              </a:solidFill>
              <a:ln w="19050">
                <a:solidFill>
                  <a:schemeClr val="lt1"/>
                </a:solidFill>
              </a:ln>
              <a:effectLst/>
            </c:spPr>
            <c:extLst>
              <c:ext xmlns:c16="http://schemas.microsoft.com/office/drawing/2014/chart" uri="{C3380CC4-5D6E-409C-BE32-E72D297353CC}">
                <c16:uniqueId val="{00000002-94B5-1B4C-B271-79DAA3CF6B24}"/>
              </c:ext>
            </c:extLst>
          </c:dPt>
          <c:dPt>
            <c:idx val="2"/>
            <c:bubble3D val="0"/>
            <c:spPr>
              <a:solidFill>
                <a:srgbClr val="C0504D"/>
              </a:solidFill>
              <a:ln w="19050">
                <a:solidFill>
                  <a:schemeClr val="lt1"/>
                </a:solidFill>
              </a:ln>
              <a:effectLst/>
            </c:spPr>
            <c:extLst>
              <c:ext xmlns:c16="http://schemas.microsoft.com/office/drawing/2014/chart" uri="{C3380CC4-5D6E-409C-BE32-E72D297353CC}">
                <c16:uniqueId val="{00000005-5D02-DC49-B8E7-9016534F8E8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E75F-E245-B2CC-362930C9528D}"/>
              </c:ext>
            </c:extLst>
          </c:dPt>
          <c:dLbls>
            <c:dLbl>
              <c:idx val="3"/>
              <c:layout>
                <c:manualLayout>
                  <c:x val="0.11105416171645262"/>
                  <c:y val="0.14507448524403846"/>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8.9655546763625818E-2"/>
                      <c:h val="7.5721024551798646E-2"/>
                    </c:manualLayout>
                  </c15:layout>
                </c:ext>
                <c:ext xmlns:c16="http://schemas.microsoft.com/office/drawing/2014/chart" uri="{C3380CC4-5D6E-409C-BE32-E72D297353CC}">
                  <c16:uniqueId val="{00000006-E75F-E245-B2CC-362930C9528D}"/>
                </c:ext>
              </c:extLst>
            </c:dLbl>
            <c:spPr>
              <a:solidFill>
                <a:schemeClr val="bg1">
                  <a:alpha val="43212"/>
                </a:schemeClr>
              </a:solidFill>
              <a:ln>
                <a:noFill/>
              </a:ln>
              <a:effectLst/>
            </c:spPr>
            <c:txPr>
              <a:bodyPr rot="0" spcFirstLastPara="1" vertOverflow="ellipsis" vert="horz" wrap="square" anchor="ctr" anchorCtr="1"/>
              <a:lstStyle/>
              <a:p>
                <a:pPr>
                  <a:defRPr sz="3200" b="1" i="0" u="none" strike="noStrike" kern="1200" baseline="0">
                    <a:solidFill>
                      <a:schemeClr val="bg1"/>
                    </a:solidFill>
                    <a:latin typeface="Consolas" panose="020B0609020204030204" pitchFamily="49" charset="0"/>
                    <a:ea typeface="+mn-ea"/>
                    <a:cs typeface="Consolas" panose="020B0609020204030204" pitchFamily="49" charset="0"/>
                  </a:defRPr>
                </a:pPr>
                <a:endParaRPr lang="en-US"/>
              </a:p>
            </c:txPr>
            <c:dLblPos val="ctr"/>
            <c:showLegendKey val="0"/>
            <c:showVal val="1"/>
            <c:showCatName val="0"/>
            <c:showSerName val="0"/>
            <c:showPercent val="0"/>
            <c:showBubbleSize val="0"/>
            <c:showLeaderLines val="1"/>
            <c:leaderLines>
              <c:spPr>
                <a:ln w="76200" cap="flat" cmpd="sng" algn="ctr">
                  <a:solidFill>
                    <a:srgbClr val="7030A0"/>
                  </a:solidFill>
                  <a:round/>
                </a:ln>
                <a:effectLst/>
              </c:spPr>
            </c:leaderLines>
            <c:extLst>
              <c:ext xmlns:c15="http://schemas.microsoft.com/office/drawing/2012/chart" uri="{CE6537A1-D6FC-4f65-9D91-7224C49458BB}"/>
            </c:extLst>
          </c:dLbls>
          <c:cat>
            <c:strRef>
              <c:f>Sheet1!$A$2:$A$5</c:f>
              <c:strCache>
                <c:ptCount val="4"/>
                <c:pt idx="0">
                  <c:v>Ours &gt; Excel, LLM</c:v>
                </c:pt>
                <c:pt idx="1">
                  <c:v>LLM &gt; Ours, Excel</c:v>
                </c:pt>
                <c:pt idx="2">
                  <c:v>Excel &gt; Ours, LLM</c:v>
                </c:pt>
                <c:pt idx="3">
                  <c:v>Same</c:v>
                </c:pt>
              </c:strCache>
            </c:strRef>
          </c:cat>
          <c:val>
            <c:numRef>
              <c:f>Sheet1!$B$2:$B$5</c:f>
              <c:numCache>
                <c:formatCode>0%</c:formatCode>
                <c:ptCount val="4"/>
                <c:pt idx="0">
                  <c:v>0.52800000000000002</c:v>
                </c:pt>
                <c:pt idx="1">
                  <c:v>0.30599999999999999</c:v>
                </c:pt>
                <c:pt idx="2">
                  <c:v>0.13900000000000001</c:v>
                </c:pt>
                <c:pt idx="3">
                  <c:v>2.8000000000000001E-2</c:v>
                </c:pt>
              </c:numCache>
            </c:numRef>
          </c:val>
          <c:extLst>
            <c:ext xmlns:c16="http://schemas.microsoft.com/office/drawing/2014/chart" uri="{C3380CC4-5D6E-409C-BE32-E72D297353CC}">
              <c16:uniqueId val="{00000000-94B5-1B4C-B271-79DAA3CF6B24}"/>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6B_FFF88B26.xml><?xml version="1.0" encoding="utf-8"?>
<p188:cmLst xmlns:a="http://schemas.openxmlformats.org/drawingml/2006/main" xmlns:r="http://schemas.openxmlformats.org/officeDocument/2006/relationships" xmlns:p188="http://schemas.microsoft.com/office/powerpoint/2018/8/main">
  <p188:cm id="{05B62C33-6B64-524F-B8D1-032CE6181AF3}" authorId="{DF46CE45-BFD7-7B33-F827-FA3A750EFB94}" status="resolved" created="2026-02-25T06:07:50.180">
    <ac:txMkLst xmlns:ac="http://schemas.microsoft.com/office/drawing/2013/main/command">
      <pc:docMk xmlns:pc="http://schemas.microsoft.com/office/powerpoint/2013/main/command"/>
      <pc:sldMk xmlns:pc="http://schemas.microsoft.com/office/powerpoint/2013/main/command" cId="4294478630" sldId="363"/>
      <ac:spMk id="5" creationId="{0B5FFA8B-EA38-AC4C-3C3F-BBD9086E2E89}"/>
      <ac:txMk cp="25" len="18">
        <ac:context len="44" hash="3440035698"/>
      </ac:txMk>
    </ac:txMkLst>
    <p188:pos x="3167742" y="824592"/>
    <p188:txBody>
      <a:bodyPr/>
      <a:lstStyle/>
      <a:p>
        <a:r>
          <a:rPr lang="en-US"/>
          <a:t>Put a logo</a:t>
        </a:r>
      </a:p>
    </p188:txBody>
  </p188:cm>
</p188:cmLst>
</file>

<file path=ppt/comments/modernComment_170_CFF854D.xml><?xml version="1.0" encoding="utf-8"?>
<p188:cmLst xmlns:a="http://schemas.openxmlformats.org/drawingml/2006/main" xmlns:r="http://schemas.openxmlformats.org/officeDocument/2006/relationships" xmlns:p188="http://schemas.microsoft.com/office/powerpoint/2018/8/main">
  <p188:cm id="{D7A994ED-34D4-4C4F-8086-7E6AF472072D}" authorId="{DF46CE45-BFD7-7B33-F827-FA3A750EFB94}" status="resolved" created="2026-02-25T06:10:27.476">
    <ac:deMkLst xmlns:ac="http://schemas.microsoft.com/office/drawing/2013/main/command">
      <pc:docMk xmlns:pc="http://schemas.microsoft.com/office/powerpoint/2013/main/command"/>
      <pc:sldMk xmlns:pc="http://schemas.microsoft.com/office/powerpoint/2013/main/command" cId="0" sldId="258"/>
      <ac:picMk id="1030" creationId="{A8F37A53-3D42-6389-6E07-7DE0AAA8CF72}"/>
    </ac:deMkLst>
    <p188:txBody>
      <a:bodyPr/>
      <a:lstStyle/>
      <a:p>
        <a:r>
          <a:rPr lang="en-US"/>
          <a:t>I would simply show three diff screenshots than a repeating loop gif here. You will have more control that way.</a:t>
        </a:r>
      </a:p>
    </p188:txBody>
  </p188:cm>
</p188:cmLst>
</file>

<file path=ppt/comments/modernComment_176_C8783D3.xml><?xml version="1.0" encoding="utf-8"?>
<p188:cmLst xmlns:a="http://schemas.openxmlformats.org/drawingml/2006/main" xmlns:r="http://schemas.openxmlformats.org/officeDocument/2006/relationships" xmlns:p188="http://schemas.microsoft.com/office/powerpoint/2018/8/main">
  <p188:cm id="{80CCBD0F-DAFF-2F4C-BE0C-85D6308B44FD}" authorId="{DF46CE45-BFD7-7B33-F827-FA3A750EFB94}" status="resolved" created="2026-04-13T00:14:57.698" complete="100000">
    <pc:sldMkLst xmlns:pc="http://schemas.microsoft.com/office/powerpoint/2013/main/command">
      <pc:docMk/>
      <pc:sldMk cId="210207699" sldId="374"/>
    </pc:sldMkLst>
    <p188:txBody>
      <a:bodyPr/>
      <a:lstStyle/>
      <a:p>
        <a:r>
          <a:rPr lang="en-US"/>
          <a:t>Why the first one is still highlighted here? Fix it.</a:t>
        </a:r>
      </a:p>
    </p188:txBody>
  </p188:cm>
</p188:cmLst>
</file>

<file path=ppt/comments/modernComment_178_F2BECCBA.xml><?xml version="1.0" encoding="utf-8"?>
<p188:cmLst xmlns:a="http://schemas.openxmlformats.org/drawingml/2006/main" xmlns:r="http://schemas.openxmlformats.org/officeDocument/2006/relationships" xmlns:p188="http://schemas.microsoft.com/office/powerpoint/2018/8/main">
  <p188:cm id="{3F3D9DEA-630C-874F-A082-107995F93BF7}" authorId="{DF46CE45-BFD7-7B33-F827-FA3A750EFB94}" status="resolved" created="2026-02-25T06:15:04.680">
    <ac:deMkLst xmlns:ac="http://schemas.microsoft.com/office/drawing/2013/main/command">
      <pc:docMk xmlns:pc="http://schemas.microsoft.com/office/powerpoint/2013/main/command"/>
      <pc:sldMk xmlns:pc="http://schemas.microsoft.com/office/powerpoint/2013/main/command" cId="4072590522" sldId="376"/>
      <ac:spMk id="3" creationId="{9274A90C-DA6A-B351-3DC0-976802B8EE50}"/>
    </ac:deMkLst>
    <p188:txBody>
      <a:bodyPr/>
      <a:lstStyle/>
      <a:p>
        <a:r>
          <a:rPr lang="en-US"/>
          <a:t>You should have two slides here, One will talk about insightfulness, the other about interpretability.</a:t>
        </a:r>
      </a:p>
    </p188:txBody>
  </p188:cm>
</p188:cmLst>
</file>

<file path=ppt/comments/modernComment_179_D83011CC.xml><?xml version="1.0" encoding="utf-8"?>
<p188:cmLst xmlns:a="http://schemas.openxmlformats.org/drawingml/2006/main" xmlns:r="http://schemas.openxmlformats.org/officeDocument/2006/relationships" xmlns:p188="http://schemas.microsoft.com/office/powerpoint/2018/8/main">
  <p188:cm id="{D42CD535-D313-BF40-9685-A7BBFA6EA7CE}" authorId="{DF46CE45-BFD7-7B33-F827-FA3A750EFB94}" status="resolved" created="2026-02-25T06:15:04.680">
    <ac:deMkLst xmlns:ac="http://schemas.microsoft.com/office/drawing/2013/main/command">
      <pc:docMk xmlns:pc="http://schemas.microsoft.com/office/powerpoint/2013/main/command"/>
      <pc:sldMk xmlns:pc="http://schemas.microsoft.com/office/powerpoint/2013/main/command" cId="3627028940" sldId="377"/>
      <ac:spMk id="3" creationId="{43546C4B-61E3-4574-B9CF-40C08B9CFD50}"/>
    </ac:deMkLst>
    <p188:txBody>
      <a:bodyPr/>
      <a:lstStyle/>
      <a:p>
        <a:r>
          <a:rPr lang="en-US"/>
          <a:t>You should have two slides here, One will talk about insightfulness, the other about interpretability.</a:t>
        </a:r>
      </a:p>
    </p188:txBody>
  </p188:cm>
  <p188:cm id="{61CA50F3-3626-0040-8D20-9F9B707B8176}" authorId="{DF46CE45-BFD7-7B33-F827-FA3A750EFB94}" status="resolved" created="2026-05-22T20:57:44.711" complete="100000">
    <ac:deMkLst xmlns:ac="http://schemas.microsoft.com/office/drawing/2013/main/command">
      <pc:docMk xmlns:pc="http://schemas.microsoft.com/office/powerpoint/2013/main/command"/>
      <pc:sldMk xmlns:pc="http://schemas.microsoft.com/office/powerpoint/2013/main/command" cId="3627028940" sldId="377"/>
      <ac:picMk id="3" creationId="{2F1FD2ED-0BAD-C662-F37F-8E04322FF9B3}"/>
    </ac:deMkLst>
    <p188:txBody>
      <a:bodyPr/>
      <a:lstStyle/>
      <a:p>
        <a:r>
          <a:rPr lang="en-US"/>
          <a:t>Just use something like this. A =n empty table doesn't help.</a:t>
        </a:r>
      </a:p>
    </p188:txBody>
  </p188:cm>
</p188:cmLst>
</file>

<file path=ppt/comments/modernComment_182_60B48AFB.xml><?xml version="1.0" encoding="utf-8"?>
<p188:cmLst xmlns:a="http://schemas.openxmlformats.org/drawingml/2006/main" xmlns:r="http://schemas.openxmlformats.org/officeDocument/2006/relationships" xmlns:p188="http://schemas.microsoft.com/office/powerpoint/2018/8/main">
  <p188:cm id="{CBF5DAF0-5288-EE4F-B8CF-9AD25E8FF428}" authorId="{DF46CE45-BFD7-7B33-F827-FA3A750EFB94}" status="resolved" created="2026-04-13T01:15:47.416" complete="100000">
    <pc:sldMkLst xmlns:pc="http://schemas.microsoft.com/office/powerpoint/2013/main/command">
      <pc:docMk/>
      <pc:sldMk cId="1622444795" sldId="386"/>
    </pc:sldMkLst>
    <p188:replyLst>
      <p188:reply id="{4BCDD8FB-E96D-E149-B823-38AA023823B2}" authorId="{DF46CE45-BFD7-7B33-F827-FA3A750EFB94}" created="2026-04-13T18:17:06.610">
        <p188:txBody>
          <a:bodyPr/>
          <a:lstStyle/>
          <a:p>
            <a:r>
              <a:rPr lang="en-US"/>
              <a:t>Use animation to show layer by layer. Show all the components at first, then highlight the ones you will talk about in this talk.</a:t>
            </a:r>
          </a:p>
        </p188:txBody>
      </p188:reply>
      <p188:reply id="{266B9CD9-270F-3646-985E-368AFE066370}" authorId="{DF46CE45-BFD7-7B33-F827-FA3A750EFB94}" created="2026-04-13T18:17:49.359">
        <p188:txBody>
          <a:bodyPr/>
          <a:lstStyle/>
          <a:p>
            <a:r>
              <a:rPr lang="en-US"/>
              <a:t>Tell that UTILITY is a measure of "Goodness" to connect it to previous slide.
</a:t>
            </a:r>
          </a:p>
        </p188:txBody>
      </p188:reply>
    </p188:replyLst>
    <p188:txBody>
      <a:bodyPr/>
      <a:lstStyle/>
      <a:p>
        <a:r>
          <a:rPr lang="en-US"/>
          <a:t>I think you should show the FULL tree here, but highlight the part you are going to talk about.</a:t>
        </a:r>
      </a:p>
    </p188:txBody>
  </p188:cm>
  <p188:cm id="{F6381368-AE4F-814E-ACBB-6EDAC9A05C7E}" authorId="{E676AFA8-DDD3-F06C-86E2-05ED8759EE9A}" status="resolved" created="2026-04-13T21:52:20.409" complete="100000">
    <pc:sldMkLst xmlns:pc="http://schemas.microsoft.com/office/powerpoint/2013/main/command">
      <pc:docMk/>
      <pc:sldMk cId="1622444795" sldId="386"/>
    </pc:sldMkLst>
    <p188:txBody>
      <a:bodyPr/>
      <a:lstStyle/>
      <a:p>
        <a:r>
          <a:rPr lang="en-US"/>
          <a:t>Keep the bubble for goodness and link to the utility.</a:t>
        </a:r>
      </a:p>
    </p188:txBody>
  </p188:cm>
  <p188:cm id="{E3B48AE2-7720-A241-9D05-45005E729EA8}" authorId="{E676AFA8-DDD3-F06C-86E2-05ED8759EE9A}" status="resolved" created="2026-04-13T21:52:55.854" complete="100000">
    <pc:sldMkLst xmlns:pc="http://schemas.microsoft.com/office/powerpoint/2013/main/command">
      <pc:docMk/>
      <pc:sldMk cId="1622444795" sldId="386"/>
    </pc:sldMkLst>
    <p188:txBody>
      <a:bodyPr/>
      <a:lstStyle/>
      <a:p>
        <a:r>
          <a:rPr lang="en-US"/>
          <a:t>Just mention very briefly for each metric</a:t>
        </a:r>
      </a:p>
    </p188:txBody>
  </p188:cm>
</p188:cmLst>
</file>

<file path=ppt/comments/modernComment_18C_C072462.xml><?xml version="1.0" encoding="utf-8"?>
<p188:cmLst xmlns:a="http://schemas.openxmlformats.org/drawingml/2006/main" xmlns:r="http://schemas.openxmlformats.org/officeDocument/2006/relationships" xmlns:p188="http://schemas.microsoft.com/office/powerpoint/2018/8/main">
  <p188:cm id="{4C9CAE8C-04B2-7144-8BD7-7C6D5143E359}" authorId="{DF46CE45-BFD7-7B33-F827-FA3A750EFB94}" status="resolved" created="2026-04-13T18:32:17.877" complete="100000">
    <pc:sldMkLst xmlns:pc="http://schemas.microsoft.com/office/powerpoint/2013/main/command">
      <pc:docMk/>
      <pc:sldMk cId="201794658" sldId="396"/>
    </pc:sldMkLst>
    <p188:txBody>
      <a:bodyPr/>
      <a:lstStyle/>
      <a:p>
        <a:r>
          <a:rPr lang="en-US"/>
          <a:t>Bad title.
Queries should be different for WHAT?
This kind of unfinished titles hurt more than help
You would want to write something like 
"Diverse set of queries require queries to be different from each other", something like that, which communicates the POINT.
</a:t>
        </a:r>
      </a:p>
    </p188:txBody>
  </p188:cm>
  <p188:cm id="{C06B97BB-E9D6-9F42-8A1C-BE5ECA8DE742}" authorId="{DF46CE45-BFD7-7B33-F827-FA3A750EFB94}" status="resolved" created="2026-04-13T18:34:10.638" complete="100000">
    <pc:sldMkLst xmlns:pc="http://schemas.microsoft.com/office/powerpoint/2013/main/command">
      <pc:docMk/>
      <pc:sldMk cId="201794658" sldId="396"/>
    </pc:sldMkLst>
    <p188:txBody>
      <a:bodyPr/>
      <a:lstStyle/>
      <a:p>
        <a:r>
          <a:rPr lang="en-US"/>
          <a:t>This is not super useful visual.
I would simply show a 2D plot, X-axis should denote query structure and Y-axis query semantics.
Then plot a few points to show some queries are structurally similar but semantically different like (use animation to show examples).
While other queries are semantically similar despite being structurally diff (show examples again).
Then say in this work we consider BOTH structure and semantics of a query to measure distance between a pair of queries and use it to model diversity. Say how you model it min pairwise query distance.</a:t>
        </a:r>
      </a:p>
    </p188:txBody>
  </p188:cm>
</p188:cmLst>
</file>

<file path=ppt/comments/modernComment_19C_EC59BAD9.xml><?xml version="1.0" encoding="utf-8"?>
<p188:cmLst xmlns:a="http://schemas.openxmlformats.org/drawingml/2006/main" xmlns:r="http://schemas.openxmlformats.org/officeDocument/2006/relationships" xmlns:p188="http://schemas.microsoft.com/office/powerpoint/2018/8/main">
  <p188:cm id="{A07EBE41-3E6E-E243-B6EE-A47E4D10FDD0}" authorId="{DF46CE45-BFD7-7B33-F827-FA3A750EFB94}" status="resolved" created="2026-04-13T18:41:26.827" complete="100000">
    <pc:sldMkLst xmlns:pc="http://schemas.microsoft.com/office/powerpoint/2013/main/command">
      <pc:docMk/>
      <pc:sldMk cId="3965303513" sldId="412"/>
    </pc:sldMkLst>
    <p188:replyLst>
      <p188:reply id="{3FD9E0AF-2854-F842-94C3-B30B7E7E0544}" authorId="{DF46CE45-BFD7-7B33-F827-FA3A750EFB94}" created="2026-04-13T18:41:37.930">
        <p188:txBody>
          <a:bodyPr/>
          <a:lstStyle/>
          <a:p>
            <a:r>
              <a:rPr lang="en-US"/>
              <a:t>Show legend of which color means what, or directly put on the pies.</a:t>
            </a:r>
          </a:p>
        </p188:txBody>
      </p188:reply>
    </p188:replyLst>
    <p188:txBody>
      <a:bodyPr/>
      <a:lstStyle/>
      <a:p>
        <a:r>
          <a:rPr lang="en-US"/>
          <a:t>Why are you highlighting LLM?</a:t>
        </a:r>
      </a:p>
    </p188:txBody>
  </p188:cm>
  <p188:cm id="{DFC16EC4-6359-9C46-A8A8-357D289B55BA}" authorId="{DF46CE45-BFD7-7B33-F827-FA3A750EFB94}" status="resolved" created="2026-04-13T18:43:51.582" complete="100000">
    <pc:sldMkLst xmlns:pc="http://schemas.microsoft.com/office/powerpoint/2013/main/command">
      <pc:docMk/>
      <pc:sldMk cId="3965303513" sldId="412"/>
    </pc:sldMkLst>
    <p188:txBody>
      <a:bodyPr/>
      <a:lstStyle/>
      <a:p>
        <a:r>
          <a:rPr lang="en-US"/>
          <a:t>You can put a quote like 
“Tool A (SAGE) is [. . . ] the best option, because
each table provides useful insights. Tool B has the odd sum of birth year attribute, while Tool C
essentially has the same table twice [. . . ].” 
</a:t>
        </a:r>
      </a:p>
    </p188:txBody>
  </p188:cm>
  <p188:cm id="{BFC5F2F2-2FD0-1742-8160-DE369B213306}" authorId="{DF46CE45-BFD7-7B33-F827-FA3A750EFB94}" status="resolved" created="2026-04-13T18:44:44.734" complete="100000">
    <pc:sldMkLst xmlns:pc="http://schemas.microsoft.com/office/powerpoint/2013/main/command">
      <pc:docMk/>
      <pc:sldMk cId="3965303513" sldId="412"/>
    </pc:sldMkLst>
    <p188:txBody>
      <a:bodyPr/>
      <a:lstStyle/>
      <a:p>
        <a:r>
          <a:rPr lang="en-US"/>
          <a:t>Can you try to add another slide for Table 9 of the paper? Showing that our diff components are useful and how much?</a:t>
        </a:r>
      </a:p>
    </p188:txBody>
  </p188:cm>
  <p188:cm id="{A44CC0F8-2C2A-E64D-AB19-11F0F9EADB8A}" authorId="{DF46CE45-BFD7-7B33-F827-FA3A750EFB94}" status="resolved" created="2026-04-13T18:45:24.642" complete="100000">
    <ac:deMkLst xmlns:ac="http://schemas.microsoft.com/office/drawing/2013/main/command">
      <pc:docMk xmlns:pc="http://schemas.microsoft.com/office/powerpoint/2013/main/command"/>
      <pc:sldMk xmlns:pc="http://schemas.microsoft.com/office/powerpoint/2013/main/command" cId="3965303513" sldId="412"/>
      <ac:graphicFrameMk id="11" creationId="{D419749C-C1A7-D0A1-3D4A-067A35122748}"/>
    </ac:deMkLst>
    <p188:txBody>
      <a:bodyPr/>
      <a:lstStyle/>
      <a:p>
        <a:r>
          <a:rPr lang="en-US"/>
          <a:t>Don't say "Ours", you have a name for the tool, why not use it?</a:t>
        </a:r>
      </a:p>
    </p188:txBody>
  </p188:cm>
  <p188:cm id="{875D7B9C-A244-814C-884E-CB9E87F05A3D}" authorId="{DF46CE45-BFD7-7B33-F827-FA3A750EFB94}" status="resolved" created="2026-04-13T18:46:19.778" complete="100000">
    <ac:deMkLst xmlns:ac="http://schemas.microsoft.com/office/drawing/2013/main/command">
      <pc:docMk xmlns:pc="http://schemas.microsoft.com/office/powerpoint/2013/main/command"/>
      <pc:sldMk xmlns:pc="http://schemas.microsoft.com/office/powerpoint/2013/main/command" cId="3965303513" sldId="412"/>
      <ac:graphicFrameMk id="11" creationId="{D419749C-C1A7-D0A1-3D4A-067A35122748}"/>
    </ac:deMkLst>
    <p188:txBody>
      <a:bodyPr/>
      <a:lstStyle/>
      <a:p>
        <a:r>
          <a:rPr lang="en-US"/>
          <a:t>I don't understand what these two pies denote? Both are talking about Usefulness, then why do we have two?</a:t>
        </a:r>
      </a:p>
    </p188:txBody>
  </p188:cm>
</p188:cmLst>
</file>

<file path=ppt/comments/modernComment_1A0_2D803275.xml><?xml version="1.0" encoding="utf-8"?>
<p188:cmLst xmlns:a="http://schemas.openxmlformats.org/drawingml/2006/main" xmlns:r="http://schemas.openxmlformats.org/officeDocument/2006/relationships" xmlns:p188="http://schemas.microsoft.com/office/powerpoint/2018/8/main">
  <p188:cm id="{08BAB866-EF47-DC4D-8975-25B9735A17D4}" authorId="{DF46CE45-BFD7-7B33-F827-FA3A750EFB94}" status="resolved" created="2026-04-13T01:24:55.319" complete="100000">
    <pc:sldMkLst xmlns:pc="http://schemas.microsoft.com/office/powerpoint/2013/main/command">
      <pc:docMk/>
      <pc:sldMk cId="763376245" sldId="416"/>
    </pc:sldMkLst>
    <p188:txBody>
      <a:bodyPr/>
      <a:lstStyle/>
      <a:p>
        <a:r>
          <a:rPr lang="en-US"/>
          <a:t>Give a QR code here to find you or the paper
Say questions are welcome
Also 
Show the full paper name + institution here</a:t>
        </a:r>
      </a:p>
    </p188:txBody>
  </p188:cm>
</p188:cmLst>
</file>

<file path=ppt/comments/modernComment_1A2_372FB37C.xml><?xml version="1.0" encoding="utf-8"?>
<p188:cmLst xmlns:a="http://schemas.openxmlformats.org/drawingml/2006/main" xmlns:r="http://schemas.openxmlformats.org/officeDocument/2006/relationships" xmlns:p188="http://schemas.microsoft.com/office/powerpoint/2018/8/main">
  <p188:cm id="{180719F9-095A-B34B-9908-3D0D5447C631}" authorId="{DF46CE45-BFD7-7B33-F827-FA3A750EFB94}" created="2026-04-13T18:42:16.510">
    <pc:sldMkLst xmlns:pc="http://schemas.microsoft.com/office/powerpoint/2013/main/command">
      <pc:docMk/>
      <pc:sldMk cId="925873020" sldId="418"/>
    </pc:sldMkLst>
    <p188:txBody>
      <a:bodyPr/>
      <a:lstStyle/>
      <a:p>
        <a:r>
          <a:rPr lang="en-US"/>
          <a:t>Highlight your contributions here.
We developed a model to ...
We empirically found that our approach is better in terms of ...</a:t>
        </a:r>
      </a:p>
    </p188:txBody>
  </p188:cm>
</p188:cmLst>
</file>

<file path=ppt/comments/modernComment_1A9_F6029AD.xml><?xml version="1.0" encoding="utf-8"?>
<p188:cmLst xmlns:a="http://schemas.openxmlformats.org/drawingml/2006/main" xmlns:r="http://schemas.openxmlformats.org/officeDocument/2006/relationships" xmlns:p188="http://schemas.microsoft.com/office/powerpoint/2018/8/main">
  <p188:cm id="{3613A60B-03ED-F14C-B758-EAB6E5155C9C}" authorId="{DF46CE45-BFD7-7B33-F827-FA3A750EFB94}" status="resolved" created="2026-04-13T18:30:51.602" complete="100000">
    <pc:sldMkLst xmlns:pc="http://schemas.microsoft.com/office/powerpoint/2013/main/command">
      <pc:docMk/>
      <pc:sldMk cId="257960365" sldId="425"/>
    </pc:sldMkLst>
    <p188:txBody>
      <a:bodyPr/>
      <a:lstStyle/>
      <a:p>
        <a:r>
          <a:rPr lang="en-US"/>
          <a:t>You are not using this slide well. You need to highlight which parts you have covered so far and what's the next part, use opacity/blur or some other way to highlight parts you have discussed already (maybe with a tick mark) and which part is coming next.</a:t>
        </a:r>
      </a:p>
    </p188:txBody>
  </p188:cm>
</p188:cmLst>
</file>

<file path=ppt/comments/modernComment_1AA_6CAFBE88.xml><?xml version="1.0" encoding="utf-8"?>
<p188:cmLst xmlns:a="http://schemas.openxmlformats.org/drawingml/2006/main" xmlns:r="http://schemas.openxmlformats.org/officeDocument/2006/relationships" xmlns:p188="http://schemas.microsoft.com/office/powerpoint/2018/8/main">
  <p188:cm id="{E5D1CF5A-DABF-7542-9A30-CA97748AA5D4}" authorId="{DF46CE45-BFD7-7B33-F827-FA3A750EFB94}" status="resolved" created="2026-04-13T18:35:05.863" complete="100000">
    <pc:sldMkLst xmlns:pc="http://schemas.microsoft.com/office/powerpoint/2013/main/command">
      <pc:docMk/>
      <pc:sldMk cId="1823456904" sldId="426"/>
    </pc:sldMkLst>
    <p188:txBody>
      <a:bodyPr/>
      <a:lstStyle/>
      <a:p>
        <a:r>
          <a:rPr lang="en-US"/>
          <a:t>Highlight WHAT is said so far and what's you are gonna talk about next. This slide is useless if you don't highlight progress.</a:t>
        </a:r>
      </a:p>
    </p188:txBody>
  </p188:cm>
</p188:cmLst>
</file>

<file path=ppt/comments/modernComment_1AD_21685FE.xml><?xml version="1.0" encoding="utf-8"?>
<p188:cmLst xmlns:a="http://schemas.openxmlformats.org/drawingml/2006/main" xmlns:r="http://schemas.openxmlformats.org/officeDocument/2006/relationships" xmlns:p188="http://schemas.microsoft.com/office/powerpoint/2018/8/main">
  <p188:cm id="{2C9AD05C-9FEA-DD49-AB80-4EA685FFA9CD}" authorId="{E676AFA8-DDD3-F06C-86E2-05ED8759EE9A}" status="resolved" created="2026-04-13T21:51:42.374" complete="100000">
    <pc:sldMkLst xmlns:pc="http://schemas.microsoft.com/office/powerpoint/2013/main/command">
      <pc:docMk/>
      <pc:sldMk cId="1141321107" sldId="385"/>
    </pc:sldMkLst>
    <p188:txBody>
      <a:bodyPr/>
      <a:lstStyle/>
      <a:p>
        <a:r>
          <a:rPr lang="en-US"/>
          <a:t>Add one more animation stuff for mentioning what we’re going to address first — for here it’s utility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E7E684-AC99-7046-BB2C-79C53A1FF9F5}" type="doc">
      <dgm:prSet loTypeId="urn:microsoft.com/office/officeart/2008/layout/HorizontalMultiLevelHierarchy" loCatId="" qsTypeId="urn:microsoft.com/office/officeart/2005/8/quickstyle/simple1" qsCatId="simple" csTypeId="urn:microsoft.com/office/officeart/2005/8/colors/accent1_2" csCatId="accent1" phldr="1"/>
      <dgm:spPr/>
      <dgm:t>
        <a:bodyPr/>
        <a:lstStyle/>
        <a:p>
          <a:endParaRPr lang="en-US"/>
        </a:p>
      </dgm:t>
    </dgm:pt>
    <dgm:pt modelId="{8B81514B-73DE-5E44-B81F-366D5495B0C0}">
      <dgm:prSet phldrT="[Text]" custT="1"/>
      <dgm:spPr>
        <a:solidFill>
          <a:srgbClr val="439863"/>
        </a:solidFill>
      </dgm:spPr>
      <dgm:t>
        <a:bodyPr/>
        <a:lstStyle/>
        <a:p>
          <a:pPr>
            <a:lnSpc>
              <a:spcPct val="100000"/>
            </a:lnSpc>
            <a:spcAft>
              <a:spcPts val="0"/>
            </a:spcAft>
          </a:pPr>
          <a:r>
            <a:rPr lang="en-US" sz="3200">
              <a:solidFill>
                <a:schemeClr val="bg1"/>
              </a:solidFill>
              <a:latin typeface="TT Interphases Pro Trl Rg" panose="020B0103050000020004" pitchFamily="34" charset="0"/>
            </a:rPr>
            <a:t>Utility</a:t>
          </a:r>
        </a:p>
      </dgm:t>
    </dgm:pt>
    <dgm:pt modelId="{EEF4178F-BC52-D440-9E74-A4C0951B99F1}" type="parTrans" cxnId="{475BE8D2-4855-D143-892D-1149FF22EA78}">
      <dgm:prSet/>
      <dgm:spPr/>
      <dgm:t>
        <a:bodyPr/>
        <a:lstStyle/>
        <a:p>
          <a:endParaRPr lang="en-US"/>
        </a:p>
      </dgm:t>
    </dgm:pt>
    <dgm:pt modelId="{4385AC31-0E09-7444-93BD-B1950DC949FF}" type="sibTrans" cxnId="{475BE8D2-4855-D143-892D-1149FF22EA78}">
      <dgm:prSet/>
      <dgm:spPr/>
      <dgm:t>
        <a:bodyPr/>
        <a:lstStyle/>
        <a:p>
          <a:endParaRPr lang="en-US"/>
        </a:p>
      </dgm:t>
    </dgm:pt>
    <dgm:pt modelId="{99179112-48BD-224F-9015-D256DD2623F8}" type="asst">
      <dgm:prSet phldrT="[Text]"/>
      <dgm:spPr>
        <a:solidFill>
          <a:srgbClr val="439863"/>
        </a:solidFill>
      </dgm:spPr>
      <dgm:t>
        <a:bodyPr/>
        <a:lstStyle/>
        <a:p>
          <a:r>
            <a:rPr lang="en-US">
              <a:solidFill>
                <a:schemeClr val="bg1"/>
              </a:solidFill>
              <a:latin typeface="TT Interphases Pro Trl Rg" panose="020B0103050000020004" pitchFamily="34" charset="0"/>
            </a:rPr>
            <a:t>Interpretability</a:t>
          </a:r>
        </a:p>
      </dgm:t>
    </dgm:pt>
    <dgm:pt modelId="{FA90FF10-420B-9C41-BEF1-75526744EE3C}" type="parTrans" cxnId="{0325FDDE-1D4C-174A-85B7-9C779C9C7DD4}">
      <dgm:prSet/>
      <dgm:spPr>
        <a:solidFill>
          <a:srgbClr val="7D7D7D"/>
        </a:solidFill>
        <a:ln>
          <a:solidFill>
            <a:schemeClr val="bg1">
              <a:lumMod val="65000"/>
            </a:schemeClr>
          </a:solidFill>
        </a:ln>
      </dgm:spPr>
      <dgm:t>
        <a:bodyPr/>
        <a:lstStyle/>
        <a:p>
          <a:endParaRPr lang="en-US">
            <a:latin typeface="TT Interphases Pro Trl Rg" panose="020B0103050000020004" pitchFamily="34" charset="0"/>
          </a:endParaRPr>
        </a:p>
      </dgm:t>
    </dgm:pt>
    <dgm:pt modelId="{75778CE1-A87A-054C-A9EF-D92E564053E1}" type="sibTrans" cxnId="{0325FDDE-1D4C-174A-85B7-9C779C9C7DD4}">
      <dgm:prSet/>
      <dgm:spPr/>
      <dgm:t>
        <a:bodyPr/>
        <a:lstStyle/>
        <a:p>
          <a:endParaRPr lang="en-US"/>
        </a:p>
      </dgm:t>
    </dgm:pt>
    <dgm:pt modelId="{A124BD94-38BE-FC4B-9CD8-213023D7D229}">
      <dgm:prSet phldrT="[Text]"/>
      <dgm:spPr>
        <a:solidFill>
          <a:schemeClr val="bg1">
            <a:lumMod val="65000"/>
          </a:schemeClr>
        </a:solidFill>
      </dgm:spPr>
      <dgm:t>
        <a:bodyPr/>
        <a:lstStyle/>
        <a:p>
          <a:endParaRPr lang="en-US">
            <a:latin typeface="TT Interphases Pro Trl Rg" panose="020B0103050000020004" pitchFamily="34" charset="0"/>
          </a:endParaRPr>
        </a:p>
      </dgm:t>
    </dgm:pt>
    <dgm:pt modelId="{163A0F9C-4BBB-A549-8C87-4E25BDFC5EF3}" type="parTrans" cxnId="{B681F553-E93B-9C47-AD4B-FF30C6D5259A}">
      <dgm:prSet/>
      <dgm:spPr>
        <a:solidFill>
          <a:srgbClr val="7D7D7D"/>
        </a:solidFill>
        <a:ln>
          <a:solidFill>
            <a:schemeClr val="bg1">
              <a:lumMod val="65000"/>
            </a:schemeClr>
          </a:solidFill>
        </a:ln>
      </dgm:spPr>
      <dgm:t>
        <a:bodyPr/>
        <a:lstStyle/>
        <a:p>
          <a:endParaRPr lang="en-US">
            <a:latin typeface="TT Interphases Pro Trl Rg" panose="020B0103050000020004" pitchFamily="34" charset="0"/>
          </a:endParaRPr>
        </a:p>
      </dgm:t>
    </dgm:pt>
    <dgm:pt modelId="{99C84DDA-B3D3-D14A-9E35-50178E95DCCD}" type="sibTrans" cxnId="{B681F553-E93B-9C47-AD4B-FF30C6D5259A}">
      <dgm:prSet/>
      <dgm:spPr/>
      <dgm:t>
        <a:bodyPr/>
        <a:lstStyle/>
        <a:p>
          <a:endParaRPr lang="en-US"/>
        </a:p>
      </dgm:t>
    </dgm:pt>
    <dgm:pt modelId="{C4B9AE97-6882-ED49-BDC5-9458C0E5A36E}">
      <dgm:prSet phldrT="[Text]"/>
      <dgm:spPr>
        <a:solidFill>
          <a:schemeClr val="bg1">
            <a:lumMod val="65000"/>
          </a:schemeClr>
        </a:solidFill>
      </dgm:spPr>
      <dgm:t>
        <a:bodyPr/>
        <a:lstStyle/>
        <a:p>
          <a:endParaRPr lang="en-US">
            <a:latin typeface="TT Interphases Pro Trl Rg" panose="020B0103050000020004" pitchFamily="34" charset="0"/>
          </a:endParaRPr>
        </a:p>
      </dgm:t>
    </dgm:pt>
    <dgm:pt modelId="{242FBD5E-C1B1-704E-A330-BAF317BD616B}" type="parTrans" cxnId="{94E9EE0E-7338-754F-8F9A-024EABC608C8}">
      <dgm:prSet/>
      <dgm:spPr>
        <a:solidFill>
          <a:schemeClr val="bg1">
            <a:lumMod val="65000"/>
          </a:schemeClr>
        </a:solidFill>
        <a:ln>
          <a:solidFill>
            <a:schemeClr val="bg1">
              <a:lumMod val="65000"/>
            </a:schemeClr>
          </a:solidFill>
        </a:ln>
      </dgm:spPr>
      <dgm:t>
        <a:bodyPr/>
        <a:lstStyle/>
        <a:p>
          <a:endParaRPr lang="en-US">
            <a:latin typeface="TT Interphases Pro Trl Rg" panose="020B0103050000020004" pitchFamily="34" charset="0"/>
          </a:endParaRPr>
        </a:p>
      </dgm:t>
    </dgm:pt>
    <dgm:pt modelId="{A5A6C0C3-4C83-D844-85C9-36E7F85A53F0}" type="sibTrans" cxnId="{94E9EE0E-7338-754F-8F9A-024EABC608C8}">
      <dgm:prSet/>
      <dgm:spPr/>
      <dgm:t>
        <a:bodyPr/>
        <a:lstStyle/>
        <a:p>
          <a:endParaRPr lang="en-US"/>
        </a:p>
      </dgm:t>
    </dgm:pt>
    <dgm:pt modelId="{290C392D-D949-4745-8680-3D8E0C77F91B}" type="asst">
      <dgm:prSet phldrT="[Text]"/>
      <dgm:spPr>
        <a:solidFill>
          <a:srgbClr val="439863"/>
        </a:solidFill>
      </dgm:spPr>
      <dgm:t>
        <a:bodyPr/>
        <a:lstStyle/>
        <a:p>
          <a:r>
            <a:rPr lang="en-US">
              <a:latin typeface="TT Interphases Pro Trl Rg" panose="020B0103050000020004" pitchFamily="34" charset="0"/>
            </a:rPr>
            <a:t>Insightfulness</a:t>
          </a:r>
        </a:p>
      </dgm:t>
    </dgm:pt>
    <dgm:pt modelId="{8CDC9FB9-630E-7742-8DFB-2109D9AFAFBD}" type="parTrans" cxnId="{EA7FD515-DFEC-6749-8BA1-DD9BD9FAAF61}">
      <dgm:prSet/>
      <dgm:spPr>
        <a:solidFill>
          <a:schemeClr val="bg1">
            <a:lumMod val="65000"/>
          </a:schemeClr>
        </a:solidFill>
        <a:ln>
          <a:solidFill>
            <a:srgbClr val="439863"/>
          </a:solidFill>
        </a:ln>
      </dgm:spPr>
      <dgm:t>
        <a:bodyPr/>
        <a:lstStyle/>
        <a:p>
          <a:endParaRPr lang="en-US">
            <a:latin typeface="TT Interphases Pro Trl Rg" panose="020B0103050000020004" pitchFamily="34" charset="0"/>
          </a:endParaRPr>
        </a:p>
      </dgm:t>
    </dgm:pt>
    <dgm:pt modelId="{8AA06BBE-405C-4148-B41A-AC4DD8FA5BEB}" type="sibTrans" cxnId="{EA7FD515-DFEC-6749-8BA1-DD9BD9FAAF61}">
      <dgm:prSet/>
      <dgm:spPr/>
      <dgm:t>
        <a:bodyPr/>
        <a:lstStyle/>
        <a:p>
          <a:endParaRPr lang="en-US"/>
        </a:p>
      </dgm:t>
    </dgm:pt>
    <dgm:pt modelId="{35CD9A28-B562-0948-9174-591193C78E59}" type="asst">
      <dgm:prSet phldrT="[Text]"/>
      <dgm:spPr>
        <a:solidFill>
          <a:schemeClr val="bg1">
            <a:lumMod val="65000"/>
          </a:schemeClr>
        </a:solidFill>
        <a:effectLst>
          <a:softEdge rad="0"/>
        </a:effectLst>
      </dgm:spPr>
      <dgm:t>
        <a:bodyPr/>
        <a:lstStyle/>
        <a:p>
          <a:r>
            <a:rPr lang="en-US">
              <a:latin typeface="TT Interphases Pro Trl Rg" panose="020B0103050000020004" pitchFamily="34" charset="0"/>
            </a:rPr>
            <a:t>Attribute Significance</a:t>
          </a:r>
        </a:p>
      </dgm:t>
    </dgm:pt>
    <dgm:pt modelId="{B8185CE1-94CA-8646-84EB-0412435D1650}" type="parTrans" cxnId="{CE859259-576D-624E-BBEB-7577AF17C535}">
      <dgm:prSet/>
      <dgm:spPr>
        <a:solidFill>
          <a:srgbClr val="7D7D7D"/>
        </a:solidFill>
        <a:ln>
          <a:solidFill>
            <a:schemeClr val="bg1">
              <a:lumMod val="65000"/>
            </a:schemeClr>
          </a:solidFill>
        </a:ln>
      </dgm:spPr>
      <dgm:t>
        <a:bodyPr/>
        <a:lstStyle/>
        <a:p>
          <a:endParaRPr lang="en-US">
            <a:latin typeface="TT Interphases Pro Trl Rg" panose="020B0103050000020004" pitchFamily="34" charset="0"/>
          </a:endParaRPr>
        </a:p>
      </dgm:t>
    </dgm:pt>
    <dgm:pt modelId="{B9DBF4FE-2EBE-0140-B737-BFC3577A5CDC}" type="sibTrans" cxnId="{CE859259-576D-624E-BBEB-7577AF17C535}">
      <dgm:prSet/>
      <dgm:spPr/>
      <dgm:t>
        <a:bodyPr/>
        <a:lstStyle/>
        <a:p>
          <a:endParaRPr lang="en-US"/>
        </a:p>
      </dgm:t>
    </dgm:pt>
    <dgm:pt modelId="{70E8512E-854F-644A-BBA6-2691D22118D1}" type="asst">
      <dgm:prSet phldrT="[Text]"/>
      <dgm:spPr>
        <a:solidFill>
          <a:srgbClr val="A6A6A6"/>
        </a:solidFill>
      </dgm:spPr>
      <dgm:t>
        <a:bodyPr/>
        <a:lstStyle/>
        <a:p>
          <a:r>
            <a:rPr lang="en-US">
              <a:latin typeface="TT Interphases Pro Trl Rg" panose="020B0103050000020004" pitchFamily="34" charset="0"/>
            </a:rPr>
            <a:t>Trend</a:t>
          </a:r>
        </a:p>
      </dgm:t>
    </dgm:pt>
    <dgm:pt modelId="{7DA6626E-6F83-E743-9A6C-BF0FEC9BEBFA}" type="parTrans" cxnId="{9BFEC4C9-16F5-1241-B761-15396F00AFD1}">
      <dgm:prSet/>
      <dgm:spPr>
        <a:solidFill>
          <a:schemeClr val="bg1">
            <a:lumMod val="65000"/>
          </a:schemeClr>
        </a:solidFill>
        <a:ln>
          <a:solidFill>
            <a:srgbClr val="439863"/>
          </a:solidFill>
        </a:ln>
      </dgm:spPr>
      <dgm:t>
        <a:bodyPr/>
        <a:lstStyle/>
        <a:p>
          <a:endParaRPr lang="en-US">
            <a:latin typeface="TT Interphases Pro Trl Rg" panose="020B0103050000020004" pitchFamily="34" charset="0"/>
          </a:endParaRPr>
        </a:p>
      </dgm:t>
    </dgm:pt>
    <dgm:pt modelId="{5807A953-DD57-794C-8D4C-E11EE738FFFD}" type="sibTrans" cxnId="{9BFEC4C9-16F5-1241-B761-15396F00AFD1}">
      <dgm:prSet/>
      <dgm:spPr/>
      <dgm:t>
        <a:bodyPr/>
        <a:lstStyle/>
        <a:p>
          <a:endParaRPr lang="en-US"/>
        </a:p>
      </dgm:t>
    </dgm:pt>
    <dgm:pt modelId="{885E6513-64D0-4908-850B-7AF4203D1D78}">
      <dgm:prSet phldrT="[Text]"/>
      <dgm:spPr>
        <a:solidFill>
          <a:schemeClr val="bg1">
            <a:lumMod val="65000"/>
          </a:schemeClr>
        </a:solidFill>
      </dgm:spPr>
      <dgm:t>
        <a:bodyPr/>
        <a:lstStyle/>
        <a:p>
          <a:endParaRPr lang="en-US">
            <a:latin typeface="TT Interphases Pro Trl Rg" panose="020B0103050000020004" pitchFamily="34" charset="0"/>
          </a:endParaRPr>
        </a:p>
      </dgm:t>
    </dgm:pt>
    <dgm:pt modelId="{18EE64D8-6B16-40A2-853C-BB2263802070}" type="parTrans" cxnId="{0A1DDF65-419A-4E42-AB2C-4556360F1E21}">
      <dgm:prSet/>
      <dgm:spPr>
        <a:ln>
          <a:solidFill>
            <a:srgbClr val="A6A6A6"/>
          </a:solidFill>
        </a:ln>
      </dgm:spPr>
      <dgm:t>
        <a:bodyPr/>
        <a:lstStyle/>
        <a:p>
          <a:endParaRPr lang="en-US"/>
        </a:p>
      </dgm:t>
    </dgm:pt>
    <dgm:pt modelId="{CF74A4C5-BDF6-4BE5-A428-A0D5DB482CBC}" type="sibTrans" cxnId="{0A1DDF65-419A-4E42-AB2C-4556360F1E21}">
      <dgm:prSet/>
      <dgm:spPr/>
      <dgm:t>
        <a:bodyPr/>
        <a:lstStyle/>
        <a:p>
          <a:endParaRPr lang="en-US"/>
        </a:p>
      </dgm:t>
    </dgm:pt>
    <dgm:pt modelId="{A7565EE2-B58D-4918-81B6-2FCB9D9FB8C2}" type="asst">
      <dgm:prSet phldrT="[Text]"/>
      <dgm:spPr>
        <a:solidFill>
          <a:schemeClr val="bg1">
            <a:lumMod val="65000"/>
          </a:schemeClr>
        </a:solidFill>
        <a:effectLst>
          <a:softEdge rad="0"/>
        </a:effectLst>
      </dgm:spPr>
      <dgm:t>
        <a:bodyPr/>
        <a:lstStyle/>
        <a:p>
          <a:r>
            <a:rPr lang="en-US">
              <a:latin typeface="TT Interphases Pro Trl Rg" panose="020B0103050000020004" pitchFamily="34" charset="0"/>
            </a:rPr>
            <a:t>Informativeness</a:t>
          </a:r>
        </a:p>
      </dgm:t>
    </dgm:pt>
    <dgm:pt modelId="{55D722AA-7ECE-45B4-92B3-DB53D6CB4D84}" type="parTrans" cxnId="{819DEE04-F121-4208-8FAD-85061A11EACF}">
      <dgm:prSet/>
      <dgm:spPr>
        <a:ln>
          <a:solidFill>
            <a:srgbClr val="A6A6A6"/>
          </a:solidFill>
        </a:ln>
      </dgm:spPr>
      <dgm:t>
        <a:bodyPr/>
        <a:lstStyle/>
        <a:p>
          <a:endParaRPr lang="en-US"/>
        </a:p>
      </dgm:t>
    </dgm:pt>
    <dgm:pt modelId="{6E53A1AA-5B70-473D-8DD8-27DA06104A7E}" type="sibTrans" cxnId="{819DEE04-F121-4208-8FAD-85061A11EACF}">
      <dgm:prSet/>
      <dgm:spPr/>
      <dgm:t>
        <a:bodyPr/>
        <a:lstStyle/>
        <a:p>
          <a:endParaRPr lang="en-US"/>
        </a:p>
      </dgm:t>
    </dgm:pt>
    <dgm:pt modelId="{560D59DC-A72D-9543-91A6-331E8C47EEDE}" type="asst">
      <dgm:prSet phldrT="[Text]"/>
      <dgm:spPr>
        <a:solidFill>
          <a:schemeClr val="bg1">
            <a:lumMod val="65000"/>
          </a:schemeClr>
        </a:solidFill>
      </dgm:spPr>
      <dgm:t>
        <a:bodyPr/>
        <a:lstStyle/>
        <a:p>
          <a:r>
            <a:rPr lang="en-US">
              <a:latin typeface="TT Interphases Pro Trl Rg" panose="020B0103050000020004" pitchFamily="34" charset="0"/>
            </a:rPr>
            <a:t>Outlier</a:t>
          </a:r>
        </a:p>
      </dgm:t>
    </dgm:pt>
    <dgm:pt modelId="{B9FD576C-5C62-1A4D-ABE6-ADD5DA059773}" type="parTrans" cxnId="{B7867F93-33B6-B74D-BD05-280E92A7B289}">
      <dgm:prSet/>
      <dgm:spPr>
        <a:ln>
          <a:solidFill>
            <a:srgbClr val="A6A6A6"/>
          </a:solidFill>
        </a:ln>
      </dgm:spPr>
      <dgm:t>
        <a:bodyPr/>
        <a:lstStyle/>
        <a:p>
          <a:endParaRPr lang="en-US"/>
        </a:p>
      </dgm:t>
    </dgm:pt>
    <dgm:pt modelId="{93F6A08D-3609-0341-8837-83FC08543359}" type="sibTrans" cxnId="{B7867F93-33B6-B74D-BD05-280E92A7B289}">
      <dgm:prSet/>
      <dgm:spPr/>
      <dgm:t>
        <a:bodyPr/>
        <a:lstStyle/>
        <a:p>
          <a:endParaRPr lang="en-US"/>
        </a:p>
      </dgm:t>
    </dgm:pt>
    <dgm:pt modelId="{1CD3340A-450A-9A4D-8712-85261D76D461}" type="pres">
      <dgm:prSet presAssocID="{ABE7E684-AC99-7046-BB2C-79C53A1FF9F5}" presName="Name0" presStyleCnt="0">
        <dgm:presLayoutVars>
          <dgm:chPref val="1"/>
          <dgm:dir/>
          <dgm:animOne val="branch"/>
          <dgm:animLvl val="lvl"/>
          <dgm:resizeHandles val="exact"/>
        </dgm:presLayoutVars>
      </dgm:prSet>
      <dgm:spPr/>
    </dgm:pt>
    <dgm:pt modelId="{66234F36-D403-B242-8A11-C90BC3190AA1}" type="pres">
      <dgm:prSet presAssocID="{8B81514B-73DE-5E44-B81F-366D5495B0C0}" presName="root1" presStyleCnt="0"/>
      <dgm:spPr/>
    </dgm:pt>
    <dgm:pt modelId="{E2176B48-EB60-8B48-8F2C-0D340775EC4C}" type="pres">
      <dgm:prSet presAssocID="{8B81514B-73DE-5E44-B81F-366D5495B0C0}" presName="LevelOneTextNode" presStyleLbl="node0" presStyleIdx="0" presStyleCnt="1" custAng="5400000" custLinFactX="-100000" custLinFactNeighborX="-147544">
        <dgm:presLayoutVars>
          <dgm:chPref val="3"/>
        </dgm:presLayoutVars>
      </dgm:prSet>
      <dgm:spPr>
        <a:prstGeom prst="roundRect">
          <a:avLst/>
        </a:prstGeom>
      </dgm:spPr>
    </dgm:pt>
    <dgm:pt modelId="{E0D7C5AD-49F5-9445-87A7-EB740E6E518B}" type="pres">
      <dgm:prSet presAssocID="{8B81514B-73DE-5E44-B81F-366D5495B0C0}" presName="level2hierChild" presStyleCnt="0"/>
      <dgm:spPr/>
    </dgm:pt>
    <dgm:pt modelId="{48B610DE-4C8C-1E42-8ED0-8FD3C3972180}" type="pres">
      <dgm:prSet presAssocID="{8CDC9FB9-630E-7742-8DFB-2109D9AFAFBD}" presName="conn2-1" presStyleLbl="parChTrans1D2" presStyleIdx="0" presStyleCnt="2"/>
      <dgm:spPr/>
    </dgm:pt>
    <dgm:pt modelId="{5E607BB0-86E1-6442-A407-10EB0C8DE343}" type="pres">
      <dgm:prSet presAssocID="{8CDC9FB9-630E-7742-8DFB-2109D9AFAFBD}" presName="connTx" presStyleLbl="parChTrans1D2" presStyleIdx="0" presStyleCnt="2"/>
      <dgm:spPr/>
    </dgm:pt>
    <dgm:pt modelId="{D1DAEBDE-5288-AB4A-B20D-79CB5AFBEA39}" type="pres">
      <dgm:prSet presAssocID="{290C392D-D949-4745-8680-3D8E0C77F91B}" presName="root2" presStyleCnt="0"/>
      <dgm:spPr/>
    </dgm:pt>
    <dgm:pt modelId="{DC250585-A08F-8E45-A016-450EE4E6FE0B}" type="pres">
      <dgm:prSet presAssocID="{290C392D-D949-4745-8680-3D8E0C77F91B}" presName="LevelTwoTextNode" presStyleLbl="asst1" presStyleIdx="0" presStyleCnt="6">
        <dgm:presLayoutVars>
          <dgm:chPref val="3"/>
        </dgm:presLayoutVars>
      </dgm:prSet>
      <dgm:spPr>
        <a:prstGeom prst="roundRect">
          <a:avLst/>
        </a:prstGeom>
      </dgm:spPr>
    </dgm:pt>
    <dgm:pt modelId="{87BFB0BD-B3AC-D240-B54D-FB4992A8BF22}" type="pres">
      <dgm:prSet presAssocID="{290C392D-D949-4745-8680-3D8E0C77F91B}" presName="level3hierChild" presStyleCnt="0"/>
      <dgm:spPr/>
    </dgm:pt>
    <dgm:pt modelId="{FC92EDC8-5834-194B-9A8B-1C2240A26226}" type="pres">
      <dgm:prSet presAssocID="{B8185CE1-94CA-8646-84EB-0412435D1650}" presName="conn2-1" presStyleLbl="parChTrans1D3" presStyleIdx="0" presStyleCnt="7"/>
      <dgm:spPr/>
    </dgm:pt>
    <dgm:pt modelId="{7023C9AB-73F3-A94C-BAAA-89131C1E51EB}" type="pres">
      <dgm:prSet presAssocID="{B8185CE1-94CA-8646-84EB-0412435D1650}" presName="connTx" presStyleLbl="parChTrans1D3" presStyleIdx="0" presStyleCnt="7"/>
      <dgm:spPr/>
    </dgm:pt>
    <dgm:pt modelId="{767009DC-3C1E-A14E-A265-83CE8DA1E9B8}" type="pres">
      <dgm:prSet presAssocID="{35CD9A28-B562-0948-9174-591193C78E59}" presName="root2" presStyleCnt="0"/>
      <dgm:spPr/>
    </dgm:pt>
    <dgm:pt modelId="{74050061-C242-CE40-B52B-042C0AF93AD6}" type="pres">
      <dgm:prSet presAssocID="{35CD9A28-B562-0948-9174-591193C78E59}" presName="LevelTwoTextNode" presStyleLbl="asst1" presStyleIdx="1" presStyleCnt="6">
        <dgm:presLayoutVars>
          <dgm:chPref val="3"/>
        </dgm:presLayoutVars>
      </dgm:prSet>
      <dgm:spPr>
        <a:prstGeom prst="roundRect">
          <a:avLst/>
        </a:prstGeom>
      </dgm:spPr>
    </dgm:pt>
    <dgm:pt modelId="{FE4C0AEF-7695-8D4B-9B06-65B22578BE8E}" type="pres">
      <dgm:prSet presAssocID="{35CD9A28-B562-0948-9174-591193C78E59}" presName="level3hierChild" presStyleCnt="0"/>
      <dgm:spPr/>
    </dgm:pt>
    <dgm:pt modelId="{54246575-22A6-4628-8A90-E3DB8E095C4B}" type="pres">
      <dgm:prSet presAssocID="{55D722AA-7ECE-45B4-92B3-DB53D6CB4D84}" presName="conn2-1" presStyleLbl="parChTrans1D3" presStyleIdx="1" presStyleCnt="7"/>
      <dgm:spPr/>
    </dgm:pt>
    <dgm:pt modelId="{9E011A58-60A0-4B1B-B5AF-46EC1241FFAA}" type="pres">
      <dgm:prSet presAssocID="{55D722AA-7ECE-45B4-92B3-DB53D6CB4D84}" presName="connTx" presStyleLbl="parChTrans1D3" presStyleIdx="1" presStyleCnt="7"/>
      <dgm:spPr/>
    </dgm:pt>
    <dgm:pt modelId="{6398E542-12BC-4E3F-9D42-00F4A37135EB}" type="pres">
      <dgm:prSet presAssocID="{A7565EE2-B58D-4918-81B6-2FCB9D9FB8C2}" presName="root2" presStyleCnt="0"/>
      <dgm:spPr/>
    </dgm:pt>
    <dgm:pt modelId="{3508C5F2-AE4C-4B78-B148-FDA2E3733AA3}" type="pres">
      <dgm:prSet presAssocID="{A7565EE2-B58D-4918-81B6-2FCB9D9FB8C2}" presName="LevelTwoTextNode" presStyleLbl="asst1" presStyleIdx="2" presStyleCnt="6">
        <dgm:presLayoutVars>
          <dgm:chPref val="3"/>
        </dgm:presLayoutVars>
      </dgm:prSet>
      <dgm:spPr>
        <a:prstGeom prst="roundRect">
          <a:avLst/>
        </a:prstGeom>
      </dgm:spPr>
    </dgm:pt>
    <dgm:pt modelId="{9741B3BD-C89A-4F02-90A3-2DB8E5BB9253}" type="pres">
      <dgm:prSet presAssocID="{A7565EE2-B58D-4918-81B6-2FCB9D9FB8C2}" presName="level3hierChild" presStyleCnt="0"/>
      <dgm:spPr/>
    </dgm:pt>
    <dgm:pt modelId="{CA4CFDEC-A340-8B47-A0A7-58E7DB1FF1EA}" type="pres">
      <dgm:prSet presAssocID="{7DA6626E-6F83-E743-9A6C-BF0FEC9BEBFA}" presName="conn2-1" presStyleLbl="parChTrans1D3" presStyleIdx="2" presStyleCnt="7"/>
      <dgm:spPr/>
    </dgm:pt>
    <dgm:pt modelId="{F0A1D38B-0F07-1645-BDB4-FBACD7001873}" type="pres">
      <dgm:prSet presAssocID="{7DA6626E-6F83-E743-9A6C-BF0FEC9BEBFA}" presName="connTx" presStyleLbl="parChTrans1D3" presStyleIdx="2" presStyleCnt="7"/>
      <dgm:spPr/>
    </dgm:pt>
    <dgm:pt modelId="{86C27831-433E-3C46-A8E7-ECE283120809}" type="pres">
      <dgm:prSet presAssocID="{70E8512E-854F-644A-BBA6-2691D22118D1}" presName="root2" presStyleCnt="0"/>
      <dgm:spPr/>
    </dgm:pt>
    <dgm:pt modelId="{E2E8D560-4764-F543-9170-39686AF38227}" type="pres">
      <dgm:prSet presAssocID="{70E8512E-854F-644A-BBA6-2691D22118D1}" presName="LevelTwoTextNode" presStyleLbl="asst1" presStyleIdx="3" presStyleCnt="6">
        <dgm:presLayoutVars>
          <dgm:chPref val="3"/>
        </dgm:presLayoutVars>
      </dgm:prSet>
      <dgm:spPr>
        <a:prstGeom prst="roundRect">
          <a:avLst/>
        </a:prstGeom>
      </dgm:spPr>
    </dgm:pt>
    <dgm:pt modelId="{414B0777-882B-1847-A31B-9B86BF629B19}" type="pres">
      <dgm:prSet presAssocID="{70E8512E-854F-644A-BBA6-2691D22118D1}" presName="level3hierChild" presStyleCnt="0"/>
      <dgm:spPr/>
    </dgm:pt>
    <dgm:pt modelId="{398F0638-B8DD-9F41-AA3D-7C7366D79120}" type="pres">
      <dgm:prSet presAssocID="{B9FD576C-5C62-1A4D-ABE6-ADD5DA059773}" presName="conn2-1" presStyleLbl="parChTrans1D3" presStyleIdx="3" presStyleCnt="7"/>
      <dgm:spPr/>
    </dgm:pt>
    <dgm:pt modelId="{35E839E8-D2F3-224C-9F4E-4DE0D5BED118}" type="pres">
      <dgm:prSet presAssocID="{B9FD576C-5C62-1A4D-ABE6-ADD5DA059773}" presName="connTx" presStyleLbl="parChTrans1D3" presStyleIdx="3" presStyleCnt="7"/>
      <dgm:spPr/>
    </dgm:pt>
    <dgm:pt modelId="{BD7B5292-F19C-9640-BE5B-A654E2B995B0}" type="pres">
      <dgm:prSet presAssocID="{560D59DC-A72D-9543-91A6-331E8C47EEDE}" presName="root2" presStyleCnt="0"/>
      <dgm:spPr/>
    </dgm:pt>
    <dgm:pt modelId="{16F73519-B462-0241-8B78-2E3B1983E7AC}" type="pres">
      <dgm:prSet presAssocID="{560D59DC-A72D-9543-91A6-331E8C47EEDE}" presName="LevelTwoTextNode" presStyleLbl="asst1" presStyleIdx="4" presStyleCnt="6">
        <dgm:presLayoutVars>
          <dgm:chPref val="3"/>
        </dgm:presLayoutVars>
      </dgm:prSet>
      <dgm:spPr>
        <a:prstGeom prst="roundRect">
          <a:avLst/>
        </a:prstGeom>
      </dgm:spPr>
    </dgm:pt>
    <dgm:pt modelId="{07BFFD41-4E4A-AF44-BFCD-E6075FF3E640}" type="pres">
      <dgm:prSet presAssocID="{560D59DC-A72D-9543-91A6-331E8C47EEDE}" presName="level3hierChild" presStyleCnt="0"/>
      <dgm:spPr/>
    </dgm:pt>
    <dgm:pt modelId="{559C54D0-6412-6143-948F-CB3C134DC2F1}" type="pres">
      <dgm:prSet presAssocID="{FA90FF10-420B-9C41-BEF1-75526744EE3C}" presName="conn2-1" presStyleLbl="parChTrans1D2" presStyleIdx="1" presStyleCnt="2"/>
      <dgm:spPr/>
    </dgm:pt>
    <dgm:pt modelId="{46D2E95C-C10A-B64D-82CC-8655801CA550}" type="pres">
      <dgm:prSet presAssocID="{FA90FF10-420B-9C41-BEF1-75526744EE3C}" presName="connTx" presStyleLbl="parChTrans1D2" presStyleIdx="1" presStyleCnt="2"/>
      <dgm:spPr/>
    </dgm:pt>
    <dgm:pt modelId="{B1F0EAA1-3B71-FB49-8404-4255B4D5CA08}" type="pres">
      <dgm:prSet presAssocID="{99179112-48BD-224F-9015-D256DD2623F8}" presName="root2" presStyleCnt="0"/>
      <dgm:spPr/>
    </dgm:pt>
    <dgm:pt modelId="{D1B15D49-B232-2741-873F-59928436791C}" type="pres">
      <dgm:prSet presAssocID="{99179112-48BD-224F-9015-D256DD2623F8}" presName="LevelTwoTextNode" presStyleLbl="asst1" presStyleIdx="5" presStyleCnt="6">
        <dgm:presLayoutVars>
          <dgm:chPref val="3"/>
        </dgm:presLayoutVars>
      </dgm:prSet>
      <dgm:spPr>
        <a:prstGeom prst="roundRect">
          <a:avLst/>
        </a:prstGeom>
      </dgm:spPr>
    </dgm:pt>
    <dgm:pt modelId="{BE0BBF74-FD11-8D4D-8EEC-11D68DE9CCEC}" type="pres">
      <dgm:prSet presAssocID="{99179112-48BD-224F-9015-D256DD2623F8}" presName="level3hierChild" presStyleCnt="0"/>
      <dgm:spPr/>
    </dgm:pt>
    <dgm:pt modelId="{671A4326-9CF3-CF43-B95A-581D63153F7B}" type="pres">
      <dgm:prSet presAssocID="{163A0F9C-4BBB-A549-8C87-4E25BDFC5EF3}" presName="conn2-1" presStyleLbl="parChTrans1D3" presStyleIdx="4" presStyleCnt="7"/>
      <dgm:spPr/>
    </dgm:pt>
    <dgm:pt modelId="{A130F512-4C86-AF44-A19D-CCDF6EF43D80}" type="pres">
      <dgm:prSet presAssocID="{163A0F9C-4BBB-A549-8C87-4E25BDFC5EF3}" presName="connTx" presStyleLbl="parChTrans1D3" presStyleIdx="4" presStyleCnt="7"/>
      <dgm:spPr/>
    </dgm:pt>
    <dgm:pt modelId="{65234885-1285-374F-A541-A1716B6C5CA6}" type="pres">
      <dgm:prSet presAssocID="{A124BD94-38BE-FC4B-9CD8-213023D7D229}" presName="root2" presStyleCnt="0"/>
      <dgm:spPr/>
    </dgm:pt>
    <dgm:pt modelId="{EAE77323-06D9-4E44-B955-D872568B0A6C}" type="pres">
      <dgm:prSet presAssocID="{A124BD94-38BE-FC4B-9CD8-213023D7D229}" presName="LevelTwoTextNode" presStyleLbl="node3" presStyleIdx="0" presStyleCnt="3">
        <dgm:presLayoutVars>
          <dgm:chPref val="3"/>
        </dgm:presLayoutVars>
      </dgm:prSet>
      <dgm:spPr>
        <a:prstGeom prst="roundRect">
          <a:avLst/>
        </a:prstGeom>
      </dgm:spPr>
    </dgm:pt>
    <dgm:pt modelId="{585BA310-3A1D-0E48-99D8-11F47C590B7F}" type="pres">
      <dgm:prSet presAssocID="{A124BD94-38BE-FC4B-9CD8-213023D7D229}" presName="level3hierChild" presStyleCnt="0"/>
      <dgm:spPr/>
    </dgm:pt>
    <dgm:pt modelId="{BA84A3C5-E8D0-7846-8BC7-BF6586A25575}" type="pres">
      <dgm:prSet presAssocID="{242FBD5E-C1B1-704E-A330-BAF317BD616B}" presName="conn2-1" presStyleLbl="parChTrans1D3" presStyleIdx="5" presStyleCnt="7"/>
      <dgm:spPr/>
    </dgm:pt>
    <dgm:pt modelId="{E6400DB4-F790-D44F-B770-2514C1346B95}" type="pres">
      <dgm:prSet presAssocID="{242FBD5E-C1B1-704E-A330-BAF317BD616B}" presName="connTx" presStyleLbl="parChTrans1D3" presStyleIdx="5" presStyleCnt="7"/>
      <dgm:spPr/>
    </dgm:pt>
    <dgm:pt modelId="{9AFC1C4F-94AD-704B-AB09-9F2D5AC4D0D6}" type="pres">
      <dgm:prSet presAssocID="{C4B9AE97-6882-ED49-BDC5-9458C0E5A36E}" presName="root2" presStyleCnt="0"/>
      <dgm:spPr/>
    </dgm:pt>
    <dgm:pt modelId="{29749157-C0D4-414A-8CE7-DCB40976E151}" type="pres">
      <dgm:prSet presAssocID="{C4B9AE97-6882-ED49-BDC5-9458C0E5A36E}" presName="LevelTwoTextNode" presStyleLbl="node3" presStyleIdx="1" presStyleCnt="3">
        <dgm:presLayoutVars>
          <dgm:chPref val="3"/>
        </dgm:presLayoutVars>
      </dgm:prSet>
      <dgm:spPr>
        <a:prstGeom prst="roundRect">
          <a:avLst/>
        </a:prstGeom>
      </dgm:spPr>
    </dgm:pt>
    <dgm:pt modelId="{68D536BD-4CDE-FE41-BCA1-3E2E2D519B6A}" type="pres">
      <dgm:prSet presAssocID="{C4B9AE97-6882-ED49-BDC5-9458C0E5A36E}" presName="level3hierChild" presStyleCnt="0"/>
      <dgm:spPr/>
    </dgm:pt>
    <dgm:pt modelId="{999A5B53-58B6-4B49-B499-C98D4FEBEF8F}" type="pres">
      <dgm:prSet presAssocID="{18EE64D8-6B16-40A2-853C-BB2263802070}" presName="conn2-1" presStyleLbl="parChTrans1D3" presStyleIdx="6" presStyleCnt="7"/>
      <dgm:spPr/>
    </dgm:pt>
    <dgm:pt modelId="{D14613E6-C3BF-44F0-8209-42F45C3D0656}" type="pres">
      <dgm:prSet presAssocID="{18EE64D8-6B16-40A2-853C-BB2263802070}" presName="connTx" presStyleLbl="parChTrans1D3" presStyleIdx="6" presStyleCnt="7"/>
      <dgm:spPr/>
    </dgm:pt>
    <dgm:pt modelId="{064F67C1-80BA-4D81-84E4-3EBBFAC05335}" type="pres">
      <dgm:prSet presAssocID="{885E6513-64D0-4908-850B-7AF4203D1D78}" presName="root2" presStyleCnt="0"/>
      <dgm:spPr/>
    </dgm:pt>
    <dgm:pt modelId="{DDFD878A-DE04-4506-92BF-6345CBD58ED6}" type="pres">
      <dgm:prSet presAssocID="{885E6513-64D0-4908-850B-7AF4203D1D78}" presName="LevelTwoTextNode" presStyleLbl="node3" presStyleIdx="2" presStyleCnt="3">
        <dgm:presLayoutVars>
          <dgm:chPref val="3"/>
        </dgm:presLayoutVars>
      </dgm:prSet>
      <dgm:spPr>
        <a:prstGeom prst="roundRect">
          <a:avLst/>
        </a:prstGeom>
      </dgm:spPr>
    </dgm:pt>
    <dgm:pt modelId="{6B736E7B-68FE-4078-B3B5-D81E103CDE17}" type="pres">
      <dgm:prSet presAssocID="{885E6513-64D0-4908-850B-7AF4203D1D78}" presName="level3hierChild" presStyleCnt="0"/>
      <dgm:spPr/>
    </dgm:pt>
  </dgm:ptLst>
  <dgm:cxnLst>
    <dgm:cxn modelId="{819DEE04-F121-4208-8FAD-85061A11EACF}" srcId="{290C392D-D949-4745-8680-3D8E0C77F91B}" destId="{A7565EE2-B58D-4918-81B6-2FCB9D9FB8C2}" srcOrd="1" destOrd="0" parTransId="{55D722AA-7ECE-45B4-92B3-DB53D6CB4D84}" sibTransId="{6E53A1AA-5B70-473D-8DD8-27DA06104A7E}"/>
    <dgm:cxn modelId="{D89C250D-3922-47D6-82E3-59C9B33D3DD8}" type="presOf" srcId="{885E6513-64D0-4908-850B-7AF4203D1D78}" destId="{DDFD878A-DE04-4506-92BF-6345CBD58ED6}" srcOrd="0" destOrd="0" presId="urn:microsoft.com/office/officeart/2008/layout/HorizontalMultiLevelHierarchy"/>
    <dgm:cxn modelId="{94E9EE0E-7338-754F-8F9A-024EABC608C8}" srcId="{99179112-48BD-224F-9015-D256DD2623F8}" destId="{C4B9AE97-6882-ED49-BDC5-9458C0E5A36E}" srcOrd="1" destOrd="0" parTransId="{242FBD5E-C1B1-704E-A330-BAF317BD616B}" sibTransId="{A5A6C0C3-4C83-D844-85C9-36E7F85A53F0}"/>
    <dgm:cxn modelId="{EA7FD515-DFEC-6749-8BA1-DD9BD9FAAF61}" srcId="{8B81514B-73DE-5E44-B81F-366D5495B0C0}" destId="{290C392D-D949-4745-8680-3D8E0C77F91B}" srcOrd="0" destOrd="0" parTransId="{8CDC9FB9-630E-7742-8DFB-2109D9AFAFBD}" sibTransId="{8AA06BBE-405C-4148-B41A-AC4DD8FA5BEB}"/>
    <dgm:cxn modelId="{3BE99119-98A6-CF4D-9AD3-B0FA07183120}" type="presOf" srcId="{B8185CE1-94CA-8646-84EB-0412435D1650}" destId="{FC92EDC8-5834-194B-9A8B-1C2240A26226}" srcOrd="0" destOrd="0" presId="urn:microsoft.com/office/officeart/2008/layout/HorizontalMultiLevelHierarchy"/>
    <dgm:cxn modelId="{8E19691E-097C-439A-B76C-355CF6BEAFED}" type="presOf" srcId="{55D722AA-7ECE-45B4-92B3-DB53D6CB4D84}" destId="{54246575-22A6-4628-8A90-E3DB8E095C4B}" srcOrd="0" destOrd="0" presId="urn:microsoft.com/office/officeart/2008/layout/HorizontalMultiLevelHierarchy"/>
    <dgm:cxn modelId="{A569051F-7E21-4448-A929-99A0D8C12A25}" type="presOf" srcId="{B8185CE1-94CA-8646-84EB-0412435D1650}" destId="{7023C9AB-73F3-A94C-BAAA-89131C1E51EB}" srcOrd="1" destOrd="0" presId="urn:microsoft.com/office/officeart/2008/layout/HorizontalMultiLevelHierarchy"/>
    <dgm:cxn modelId="{4A546526-9BD4-5443-BBD3-37A780D33062}" type="presOf" srcId="{FA90FF10-420B-9C41-BEF1-75526744EE3C}" destId="{46D2E95C-C10A-B64D-82CC-8655801CA550}" srcOrd="1" destOrd="0" presId="urn:microsoft.com/office/officeart/2008/layout/HorizontalMultiLevelHierarchy"/>
    <dgm:cxn modelId="{72C1BA2E-2719-B24D-8BA1-E211368FC3FA}" type="presOf" srcId="{560D59DC-A72D-9543-91A6-331E8C47EEDE}" destId="{16F73519-B462-0241-8B78-2E3B1983E7AC}" srcOrd="0" destOrd="0" presId="urn:microsoft.com/office/officeart/2008/layout/HorizontalMultiLevelHierarchy"/>
    <dgm:cxn modelId="{C23D3035-6194-D04E-9411-D23E7783BED4}" type="presOf" srcId="{8B81514B-73DE-5E44-B81F-366D5495B0C0}" destId="{E2176B48-EB60-8B48-8F2C-0D340775EC4C}" srcOrd="0" destOrd="0" presId="urn:microsoft.com/office/officeart/2008/layout/HorizontalMultiLevelHierarchy"/>
    <dgm:cxn modelId="{823F7C3B-6892-0047-88CB-22B4DAE8BA0F}" type="presOf" srcId="{A124BD94-38BE-FC4B-9CD8-213023D7D229}" destId="{EAE77323-06D9-4E44-B955-D872568B0A6C}" srcOrd="0" destOrd="0" presId="urn:microsoft.com/office/officeart/2008/layout/HorizontalMultiLevelHierarchy"/>
    <dgm:cxn modelId="{CA9ADD50-4541-6B47-8819-1BB2011DF173}" type="presOf" srcId="{B9FD576C-5C62-1A4D-ABE6-ADD5DA059773}" destId="{398F0638-B8DD-9F41-AA3D-7C7366D79120}" srcOrd="0" destOrd="0" presId="urn:microsoft.com/office/officeart/2008/layout/HorizontalMultiLevelHierarchy"/>
    <dgm:cxn modelId="{B681F553-E93B-9C47-AD4B-FF30C6D5259A}" srcId="{99179112-48BD-224F-9015-D256DD2623F8}" destId="{A124BD94-38BE-FC4B-9CD8-213023D7D229}" srcOrd="0" destOrd="0" parTransId="{163A0F9C-4BBB-A549-8C87-4E25BDFC5EF3}" sibTransId="{99C84DDA-B3D3-D14A-9E35-50178E95DCCD}"/>
    <dgm:cxn modelId="{CE859259-576D-624E-BBEB-7577AF17C535}" srcId="{290C392D-D949-4745-8680-3D8E0C77F91B}" destId="{35CD9A28-B562-0948-9174-591193C78E59}" srcOrd="0" destOrd="0" parTransId="{B8185CE1-94CA-8646-84EB-0412435D1650}" sibTransId="{B9DBF4FE-2EBE-0140-B737-BFC3577A5CDC}"/>
    <dgm:cxn modelId="{CDB2DC59-3EF2-E14E-827A-490D79041B40}" type="presOf" srcId="{242FBD5E-C1B1-704E-A330-BAF317BD616B}" destId="{E6400DB4-F790-D44F-B770-2514C1346B95}" srcOrd="1" destOrd="0" presId="urn:microsoft.com/office/officeart/2008/layout/HorizontalMultiLevelHierarchy"/>
    <dgm:cxn modelId="{370E855D-6FE8-AC42-96DC-63B9836A9C7D}" type="presOf" srcId="{7DA6626E-6F83-E743-9A6C-BF0FEC9BEBFA}" destId="{CA4CFDEC-A340-8B47-A0A7-58E7DB1FF1EA}" srcOrd="0" destOrd="0" presId="urn:microsoft.com/office/officeart/2008/layout/HorizontalMultiLevelHierarchy"/>
    <dgm:cxn modelId="{0A1DDF65-419A-4E42-AB2C-4556360F1E21}" srcId="{99179112-48BD-224F-9015-D256DD2623F8}" destId="{885E6513-64D0-4908-850B-7AF4203D1D78}" srcOrd="2" destOrd="0" parTransId="{18EE64D8-6B16-40A2-853C-BB2263802070}" sibTransId="{CF74A4C5-BDF6-4BE5-A428-A0D5DB482CBC}"/>
    <dgm:cxn modelId="{6111F367-82FD-4D99-89B9-85C607522BDA}" type="presOf" srcId="{A7565EE2-B58D-4918-81B6-2FCB9D9FB8C2}" destId="{3508C5F2-AE4C-4B78-B148-FDA2E3733AA3}" srcOrd="0" destOrd="0" presId="urn:microsoft.com/office/officeart/2008/layout/HorizontalMultiLevelHierarchy"/>
    <dgm:cxn modelId="{E61A5170-5DD1-4845-8FEC-28A208C2C663}" type="presOf" srcId="{242FBD5E-C1B1-704E-A330-BAF317BD616B}" destId="{BA84A3C5-E8D0-7846-8BC7-BF6586A25575}" srcOrd="0" destOrd="0" presId="urn:microsoft.com/office/officeart/2008/layout/HorizontalMultiLevelHierarchy"/>
    <dgm:cxn modelId="{15BB6972-A897-D340-BC8E-528AAAFDA737}" type="presOf" srcId="{B9FD576C-5C62-1A4D-ABE6-ADD5DA059773}" destId="{35E839E8-D2F3-224C-9F4E-4DE0D5BED118}" srcOrd="1" destOrd="0" presId="urn:microsoft.com/office/officeart/2008/layout/HorizontalMultiLevelHierarchy"/>
    <dgm:cxn modelId="{7F3D2A81-2760-4AB2-9522-F0F77D724D4C}" type="presOf" srcId="{18EE64D8-6B16-40A2-853C-BB2263802070}" destId="{D14613E6-C3BF-44F0-8209-42F45C3D0656}" srcOrd="1" destOrd="0" presId="urn:microsoft.com/office/officeart/2008/layout/HorizontalMultiLevelHierarchy"/>
    <dgm:cxn modelId="{35A1368A-7A25-CC4C-B591-DE7BD59AEF45}" type="presOf" srcId="{8CDC9FB9-630E-7742-8DFB-2109D9AFAFBD}" destId="{48B610DE-4C8C-1E42-8ED0-8FD3C3972180}" srcOrd="0" destOrd="0" presId="urn:microsoft.com/office/officeart/2008/layout/HorizontalMultiLevelHierarchy"/>
    <dgm:cxn modelId="{B7867F93-33B6-B74D-BD05-280E92A7B289}" srcId="{290C392D-D949-4745-8680-3D8E0C77F91B}" destId="{560D59DC-A72D-9543-91A6-331E8C47EEDE}" srcOrd="3" destOrd="0" parTransId="{B9FD576C-5C62-1A4D-ABE6-ADD5DA059773}" sibTransId="{93F6A08D-3609-0341-8837-83FC08543359}"/>
    <dgm:cxn modelId="{A2FD7396-D8D5-6144-AE01-10BC5F400FB1}" type="presOf" srcId="{7DA6626E-6F83-E743-9A6C-BF0FEC9BEBFA}" destId="{F0A1D38B-0F07-1645-BDB4-FBACD7001873}" srcOrd="1" destOrd="0" presId="urn:microsoft.com/office/officeart/2008/layout/HorizontalMultiLevelHierarchy"/>
    <dgm:cxn modelId="{F8C0E699-9399-9643-B621-3CB3538A9239}" type="presOf" srcId="{99179112-48BD-224F-9015-D256DD2623F8}" destId="{D1B15D49-B232-2741-873F-59928436791C}" srcOrd="0" destOrd="0" presId="urn:microsoft.com/office/officeart/2008/layout/HorizontalMultiLevelHierarchy"/>
    <dgm:cxn modelId="{AE424F9A-0FB9-074F-99F2-C8AA968E8AD3}" type="presOf" srcId="{8CDC9FB9-630E-7742-8DFB-2109D9AFAFBD}" destId="{5E607BB0-86E1-6442-A407-10EB0C8DE343}" srcOrd="1" destOrd="0" presId="urn:microsoft.com/office/officeart/2008/layout/HorizontalMultiLevelHierarchy"/>
    <dgm:cxn modelId="{A53B4F9C-21D3-484E-8173-54C4747E984E}" type="presOf" srcId="{ABE7E684-AC99-7046-BB2C-79C53A1FF9F5}" destId="{1CD3340A-450A-9A4D-8712-85261D76D461}" srcOrd="0" destOrd="0" presId="urn:microsoft.com/office/officeart/2008/layout/HorizontalMultiLevelHierarchy"/>
    <dgm:cxn modelId="{CBCF4BAB-8708-48B3-A8BB-DDD1CB72EE32}" type="presOf" srcId="{55D722AA-7ECE-45B4-92B3-DB53D6CB4D84}" destId="{9E011A58-60A0-4B1B-B5AF-46EC1241FFAA}" srcOrd="1" destOrd="0" presId="urn:microsoft.com/office/officeart/2008/layout/HorizontalMultiLevelHierarchy"/>
    <dgm:cxn modelId="{164A6EB7-6E37-8443-9DB3-0767E3F1C877}" type="presOf" srcId="{35CD9A28-B562-0948-9174-591193C78E59}" destId="{74050061-C242-CE40-B52B-042C0AF93AD6}" srcOrd="0" destOrd="0" presId="urn:microsoft.com/office/officeart/2008/layout/HorizontalMultiLevelHierarchy"/>
    <dgm:cxn modelId="{023424BB-3178-4C34-A198-54A67E4E3079}" type="presOf" srcId="{18EE64D8-6B16-40A2-853C-BB2263802070}" destId="{999A5B53-58B6-4B49-B499-C98D4FEBEF8F}" srcOrd="0" destOrd="0" presId="urn:microsoft.com/office/officeart/2008/layout/HorizontalMultiLevelHierarchy"/>
    <dgm:cxn modelId="{F44EDCC5-D1B4-2044-9735-AFB752C198D9}" type="presOf" srcId="{163A0F9C-4BBB-A549-8C87-4E25BDFC5EF3}" destId="{671A4326-9CF3-CF43-B95A-581D63153F7B}" srcOrd="0" destOrd="0" presId="urn:microsoft.com/office/officeart/2008/layout/HorizontalMultiLevelHierarchy"/>
    <dgm:cxn modelId="{393A74C7-9B51-9B49-B25A-EF067F7DD633}" type="presOf" srcId="{C4B9AE97-6882-ED49-BDC5-9458C0E5A36E}" destId="{29749157-C0D4-414A-8CE7-DCB40976E151}" srcOrd="0" destOrd="0" presId="urn:microsoft.com/office/officeart/2008/layout/HorizontalMultiLevelHierarchy"/>
    <dgm:cxn modelId="{9BFEC4C9-16F5-1241-B761-15396F00AFD1}" srcId="{290C392D-D949-4745-8680-3D8E0C77F91B}" destId="{70E8512E-854F-644A-BBA6-2691D22118D1}" srcOrd="2" destOrd="0" parTransId="{7DA6626E-6F83-E743-9A6C-BF0FEC9BEBFA}" sibTransId="{5807A953-DD57-794C-8D4C-E11EE738FFFD}"/>
    <dgm:cxn modelId="{D74EEACA-2E98-FC47-BD85-8E4E3C11065A}" type="presOf" srcId="{70E8512E-854F-644A-BBA6-2691D22118D1}" destId="{E2E8D560-4764-F543-9170-39686AF38227}" srcOrd="0" destOrd="0" presId="urn:microsoft.com/office/officeart/2008/layout/HorizontalMultiLevelHierarchy"/>
    <dgm:cxn modelId="{475BE8D2-4855-D143-892D-1149FF22EA78}" srcId="{ABE7E684-AC99-7046-BB2C-79C53A1FF9F5}" destId="{8B81514B-73DE-5E44-B81F-366D5495B0C0}" srcOrd="0" destOrd="0" parTransId="{EEF4178F-BC52-D440-9E74-A4C0951B99F1}" sibTransId="{4385AC31-0E09-7444-93BD-B1950DC949FF}"/>
    <dgm:cxn modelId="{BBA9B1D8-090D-3648-947B-25B22197863B}" type="presOf" srcId="{290C392D-D949-4745-8680-3D8E0C77F91B}" destId="{DC250585-A08F-8E45-A016-450EE4E6FE0B}" srcOrd="0" destOrd="0" presId="urn:microsoft.com/office/officeart/2008/layout/HorizontalMultiLevelHierarchy"/>
    <dgm:cxn modelId="{0325FDDE-1D4C-174A-85B7-9C779C9C7DD4}" srcId="{8B81514B-73DE-5E44-B81F-366D5495B0C0}" destId="{99179112-48BD-224F-9015-D256DD2623F8}" srcOrd="1" destOrd="0" parTransId="{FA90FF10-420B-9C41-BEF1-75526744EE3C}" sibTransId="{75778CE1-A87A-054C-A9EF-D92E564053E1}"/>
    <dgm:cxn modelId="{9F0314E3-80A4-5A40-9C48-1985FD8E9AF8}" type="presOf" srcId="{FA90FF10-420B-9C41-BEF1-75526744EE3C}" destId="{559C54D0-6412-6143-948F-CB3C134DC2F1}" srcOrd="0" destOrd="0" presId="urn:microsoft.com/office/officeart/2008/layout/HorizontalMultiLevelHierarchy"/>
    <dgm:cxn modelId="{B40519F9-2202-ED4B-9223-070CAB78FBF0}" type="presOf" srcId="{163A0F9C-4BBB-A549-8C87-4E25BDFC5EF3}" destId="{A130F512-4C86-AF44-A19D-CCDF6EF43D80}" srcOrd="1" destOrd="0" presId="urn:microsoft.com/office/officeart/2008/layout/HorizontalMultiLevelHierarchy"/>
    <dgm:cxn modelId="{526ACC5B-7894-1340-8995-FCCA48614162}" type="presParOf" srcId="{1CD3340A-450A-9A4D-8712-85261D76D461}" destId="{66234F36-D403-B242-8A11-C90BC3190AA1}" srcOrd="0" destOrd="0" presId="urn:microsoft.com/office/officeart/2008/layout/HorizontalMultiLevelHierarchy"/>
    <dgm:cxn modelId="{D39B9157-3FE5-A446-AD2C-4F355F8BC24E}" type="presParOf" srcId="{66234F36-D403-B242-8A11-C90BC3190AA1}" destId="{E2176B48-EB60-8B48-8F2C-0D340775EC4C}" srcOrd="0" destOrd="0" presId="urn:microsoft.com/office/officeart/2008/layout/HorizontalMultiLevelHierarchy"/>
    <dgm:cxn modelId="{394E717D-D48C-8D4E-BFDB-687A9E7D67F5}" type="presParOf" srcId="{66234F36-D403-B242-8A11-C90BC3190AA1}" destId="{E0D7C5AD-49F5-9445-87A7-EB740E6E518B}" srcOrd="1" destOrd="0" presId="urn:microsoft.com/office/officeart/2008/layout/HorizontalMultiLevelHierarchy"/>
    <dgm:cxn modelId="{07142F88-8327-B546-9D90-9AC999D5E636}" type="presParOf" srcId="{E0D7C5AD-49F5-9445-87A7-EB740E6E518B}" destId="{48B610DE-4C8C-1E42-8ED0-8FD3C3972180}" srcOrd="0" destOrd="0" presId="urn:microsoft.com/office/officeart/2008/layout/HorizontalMultiLevelHierarchy"/>
    <dgm:cxn modelId="{DE3BBCA0-F1E3-284F-ABD3-ED86507E2C17}" type="presParOf" srcId="{48B610DE-4C8C-1E42-8ED0-8FD3C3972180}" destId="{5E607BB0-86E1-6442-A407-10EB0C8DE343}" srcOrd="0" destOrd="0" presId="urn:microsoft.com/office/officeart/2008/layout/HorizontalMultiLevelHierarchy"/>
    <dgm:cxn modelId="{E80A844F-5EFE-D74B-A32F-65A5A095C107}" type="presParOf" srcId="{E0D7C5AD-49F5-9445-87A7-EB740E6E518B}" destId="{D1DAEBDE-5288-AB4A-B20D-79CB5AFBEA39}" srcOrd="1" destOrd="0" presId="urn:microsoft.com/office/officeart/2008/layout/HorizontalMultiLevelHierarchy"/>
    <dgm:cxn modelId="{73D0F45C-ABE1-3744-A24A-F881DB8D8931}" type="presParOf" srcId="{D1DAEBDE-5288-AB4A-B20D-79CB5AFBEA39}" destId="{DC250585-A08F-8E45-A016-450EE4E6FE0B}" srcOrd="0" destOrd="0" presId="urn:microsoft.com/office/officeart/2008/layout/HorizontalMultiLevelHierarchy"/>
    <dgm:cxn modelId="{BF0E71DF-4EDA-E442-888D-3F10FA6EC7C6}" type="presParOf" srcId="{D1DAEBDE-5288-AB4A-B20D-79CB5AFBEA39}" destId="{87BFB0BD-B3AC-D240-B54D-FB4992A8BF22}" srcOrd="1" destOrd="0" presId="urn:microsoft.com/office/officeart/2008/layout/HorizontalMultiLevelHierarchy"/>
    <dgm:cxn modelId="{C8F1BD97-034C-0E41-A592-60C7B2C97BCC}" type="presParOf" srcId="{87BFB0BD-B3AC-D240-B54D-FB4992A8BF22}" destId="{FC92EDC8-5834-194B-9A8B-1C2240A26226}" srcOrd="0" destOrd="0" presId="urn:microsoft.com/office/officeart/2008/layout/HorizontalMultiLevelHierarchy"/>
    <dgm:cxn modelId="{79E2FB5A-AFAF-DC4C-838D-C2C13BA14191}" type="presParOf" srcId="{FC92EDC8-5834-194B-9A8B-1C2240A26226}" destId="{7023C9AB-73F3-A94C-BAAA-89131C1E51EB}" srcOrd="0" destOrd="0" presId="urn:microsoft.com/office/officeart/2008/layout/HorizontalMultiLevelHierarchy"/>
    <dgm:cxn modelId="{38F6A79C-A261-1248-85C5-7552B2B5EC8D}" type="presParOf" srcId="{87BFB0BD-B3AC-D240-B54D-FB4992A8BF22}" destId="{767009DC-3C1E-A14E-A265-83CE8DA1E9B8}" srcOrd="1" destOrd="0" presId="urn:microsoft.com/office/officeart/2008/layout/HorizontalMultiLevelHierarchy"/>
    <dgm:cxn modelId="{5BF8A60C-0FF5-B64B-8FF9-530D378F9BFC}" type="presParOf" srcId="{767009DC-3C1E-A14E-A265-83CE8DA1E9B8}" destId="{74050061-C242-CE40-B52B-042C0AF93AD6}" srcOrd="0" destOrd="0" presId="urn:microsoft.com/office/officeart/2008/layout/HorizontalMultiLevelHierarchy"/>
    <dgm:cxn modelId="{B30C8918-3F0E-DE45-ADF5-5A97C2B94DB2}" type="presParOf" srcId="{767009DC-3C1E-A14E-A265-83CE8DA1E9B8}" destId="{FE4C0AEF-7695-8D4B-9B06-65B22578BE8E}" srcOrd="1" destOrd="0" presId="urn:microsoft.com/office/officeart/2008/layout/HorizontalMultiLevelHierarchy"/>
    <dgm:cxn modelId="{7A4BE7B0-5DB5-404F-B5A5-EBBA94ECAF56}" type="presParOf" srcId="{87BFB0BD-B3AC-D240-B54D-FB4992A8BF22}" destId="{54246575-22A6-4628-8A90-E3DB8E095C4B}" srcOrd="2" destOrd="0" presId="urn:microsoft.com/office/officeart/2008/layout/HorizontalMultiLevelHierarchy"/>
    <dgm:cxn modelId="{355C9352-D592-4B23-98EE-4EFBED623652}" type="presParOf" srcId="{54246575-22A6-4628-8A90-E3DB8E095C4B}" destId="{9E011A58-60A0-4B1B-B5AF-46EC1241FFAA}" srcOrd="0" destOrd="0" presId="urn:microsoft.com/office/officeart/2008/layout/HorizontalMultiLevelHierarchy"/>
    <dgm:cxn modelId="{37DEE8DF-396A-47C3-B2CB-F629BFBAC2F0}" type="presParOf" srcId="{87BFB0BD-B3AC-D240-B54D-FB4992A8BF22}" destId="{6398E542-12BC-4E3F-9D42-00F4A37135EB}" srcOrd="3" destOrd="0" presId="urn:microsoft.com/office/officeart/2008/layout/HorizontalMultiLevelHierarchy"/>
    <dgm:cxn modelId="{60131D7C-0C62-486F-A906-0F7531EF46E3}" type="presParOf" srcId="{6398E542-12BC-4E3F-9D42-00F4A37135EB}" destId="{3508C5F2-AE4C-4B78-B148-FDA2E3733AA3}" srcOrd="0" destOrd="0" presId="urn:microsoft.com/office/officeart/2008/layout/HorizontalMultiLevelHierarchy"/>
    <dgm:cxn modelId="{7DEBA56A-BA00-420C-BA4E-9547E35350FF}" type="presParOf" srcId="{6398E542-12BC-4E3F-9D42-00F4A37135EB}" destId="{9741B3BD-C89A-4F02-90A3-2DB8E5BB9253}" srcOrd="1" destOrd="0" presId="urn:microsoft.com/office/officeart/2008/layout/HorizontalMultiLevelHierarchy"/>
    <dgm:cxn modelId="{9BE2FCF4-F67F-0A4D-904E-4FEA36E81AC9}" type="presParOf" srcId="{87BFB0BD-B3AC-D240-B54D-FB4992A8BF22}" destId="{CA4CFDEC-A340-8B47-A0A7-58E7DB1FF1EA}" srcOrd="4" destOrd="0" presId="urn:microsoft.com/office/officeart/2008/layout/HorizontalMultiLevelHierarchy"/>
    <dgm:cxn modelId="{CF283657-465C-9044-A27F-5D5887AD6533}" type="presParOf" srcId="{CA4CFDEC-A340-8B47-A0A7-58E7DB1FF1EA}" destId="{F0A1D38B-0F07-1645-BDB4-FBACD7001873}" srcOrd="0" destOrd="0" presId="urn:microsoft.com/office/officeart/2008/layout/HorizontalMultiLevelHierarchy"/>
    <dgm:cxn modelId="{E66C0468-5EAB-C64C-90AF-50C5416FC72A}" type="presParOf" srcId="{87BFB0BD-B3AC-D240-B54D-FB4992A8BF22}" destId="{86C27831-433E-3C46-A8E7-ECE283120809}" srcOrd="5" destOrd="0" presId="urn:microsoft.com/office/officeart/2008/layout/HorizontalMultiLevelHierarchy"/>
    <dgm:cxn modelId="{99848ED3-E790-BF49-9AE3-DF0F9D665A70}" type="presParOf" srcId="{86C27831-433E-3C46-A8E7-ECE283120809}" destId="{E2E8D560-4764-F543-9170-39686AF38227}" srcOrd="0" destOrd="0" presId="urn:microsoft.com/office/officeart/2008/layout/HorizontalMultiLevelHierarchy"/>
    <dgm:cxn modelId="{A4BA618A-8035-4C48-A02E-59E0A6373B33}" type="presParOf" srcId="{86C27831-433E-3C46-A8E7-ECE283120809}" destId="{414B0777-882B-1847-A31B-9B86BF629B19}" srcOrd="1" destOrd="0" presId="urn:microsoft.com/office/officeart/2008/layout/HorizontalMultiLevelHierarchy"/>
    <dgm:cxn modelId="{57C8175B-E475-6146-AA47-642AB202D66D}" type="presParOf" srcId="{87BFB0BD-B3AC-D240-B54D-FB4992A8BF22}" destId="{398F0638-B8DD-9F41-AA3D-7C7366D79120}" srcOrd="6" destOrd="0" presId="urn:microsoft.com/office/officeart/2008/layout/HorizontalMultiLevelHierarchy"/>
    <dgm:cxn modelId="{7D37B1DD-7CA8-D94A-BA95-517DD0136AC8}" type="presParOf" srcId="{398F0638-B8DD-9F41-AA3D-7C7366D79120}" destId="{35E839E8-D2F3-224C-9F4E-4DE0D5BED118}" srcOrd="0" destOrd="0" presId="urn:microsoft.com/office/officeart/2008/layout/HorizontalMultiLevelHierarchy"/>
    <dgm:cxn modelId="{679795C2-3E5E-F741-85AD-0E5F2F618E2B}" type="presParOf" srcId="{87BFB0BD-B3AC-D240-B54D-FB4992A8BF22}" destId="{BD7B5292-F19C-9640-BE5B-A654E2B995B0}" srcOrd="7" destOrd="0" presId="urn:microsoft.com/office/officeart/2008/layout/HorizontalMultiLevelHierarchy"/>
    <dgm:cxn modelId="{88967416-8C08-6249-BED7-EA0F069C50B1}" type="presParOf" srcId="{BD7B5292-F19C-9640-BE5B-A654E2B995B0}" destId="{16F73519-B462-0241-8B78-2E3B1983E7AC}" srcOrd="0" destOrd="0" presId="urn:microsoft.com/office/officeart/2008/layout/HorizontalMultiLevelHierarchy"/>
    <dgm:cxn modelId="{17CA299D-C3B7-9948-8211-29E1E09BA64D}" type="presParOf" srcId="{BD7B5292-F19C-9640-BE5B-A654E2B995B0}" destId="{07BFFD41-4E4A-AF44-BFCD-E6075FF3E640}" srcOrd="1" destOrd="0" presId="urn:microsoft.com/office/officeart/2008/layout/HorizontalMultiLevelHierarchy"/>
    <dgm:cxn modelId="{47A1544A-04A7-874E-989A-E3F5A108A6DA}" type="presParOf" srcId="{E0D7C5AD-49F5-9445-87A7-EB740E6E518B}" destId="{559C54D0-6412-6143-948F-CB3C134DC2F1}" srcOrd="2" destOrd="0" presId="urn:microsoft.com/office/officeart/2008/layout/HorizontalMultiLevelHierarchy"/>
    <dgm:cxn modelId="{D8BCC5D0-21B1-704B-9E06-F239A1DBBCDB}" type="presParOf" srcId="{559C54D0-6412-6143-948F-CB3C134DC2F1}" destId="{46D2E95C-C10A-B64D-82CC-8655801CA550}" srcOrd="0" destOrd="0" presId="urn:microsoft.com/office/officeart/2008/layout/HorizontalMultiLevelHierarchy"/>
    <dgm:cxn modelId="{D6021459-F0A6-AE47-9AEF-6C490EC83881}" type="presParOf" srcId="{E0D7C5AD-49F5-9445-87A7-EB740E6E518B}" destId="{B1F0EAA1-3B71-FB49-8404-4255B4D5CA08}" srcOrd="3" destOrd="0" presId="urn:microsoft.com/office/officeart/2008/layout/HorizontalMultiLevelHierarchy"/>
    <dgm:cxn modelId="{D2DE4445-8ACB-7447-9DAB-FEE1E020B1E5}" type="presParOf" srcId="{B1F0EAA1-3B71-FB49-8404-4255B4D5CA08}" destId="{D1B15D49-B232-2741-873F-59928436791C}" srcOrd="0" destOrd="0" presId="urn:microsoft.com/office/officeart/2008/layout/HorizontalMultiLevelHierarchy"/>
    <dgm:cxn modelId="{F0E6A77E-E266-DE47-9104-9821D7948028}" type="presParOf" srcId="{B1F0EAA1-3B71-FB49-8404-4255B4D5CA08}" destId="{BE0BBF74-FD11-8D4D-8EEC-11D68DE9CCEC}" srcOrd="1" destOrd="0" presId="urn:microsoft.com/office/officeart/2008/layout/HorizontalMultiLevelHierarchy"/>
    <dgm:cxn modelId="{CB1A64C4-BC00-664D-90DD-421A7ADB54AB}" type="presParOf" srcId="{BE0BBF74-FD11-8D4D-8EEC-11D68DE9CCEC}" destId="{671A4326-9CF3-CF43-B95A-581D63153F7B}" srcOrd="0" destOrd="0" presId="urn:microsoft.com/office/officeart/2008/layout/HorizontalMultiLevelHierarchy"/>
    <dgm:cxn modelId="{F946B573-169C-D94C-BEE5-EF6E41F9382B}" type="presParOf" srcId="{671A4326-9CF3-CF43-B95A-581D63153F7B}" destId="{A130F512-4C86-AF44-A19D-CCDF6EF43D80}" srcOrd="0" destOrd="0" presId="urn:microsoft.com/office/officeart/2008/layout/HorizontalMultiLevelHierarchy"/>
    <dgm:cxn modelId="{3649EFD2-A174-9849-859C-FEE326B13299}" type="presParOf" srcId="{BE0BBF74-FD11-8D4D-8EEC-11D68DE9CCEC}" destId="{65234885-1285-374F-A541-A1716B6C5CA6}" srcOrd="1" destOrd="0" presId="urn:microsoft.com/office/officeart/2008/layout/HorizontalMultiLevelHierarchy"/>
    <dgm:cxn modelId="{16FD61F2-B687-114D-8BB1-094DB86DBB5A}" type="presParOf" srcId="{65234885-1285-374F-A541-A1716B6C5CA6}" destId="{EAE77323-06D9-4E44-B955-D872568B0A6C}" srcOrd="0" destOrd="0" presId="urn:microsoft.com/office/officeart/2008/layout/HorizontalMultiLevelHierarchy"/>
    <dgm:cxn modelId="{2A1382AE-DB5E-AC47-B529-C55AAD500761}" type="presParOf" srcId="{65234885-1285-374F-A541-A1716B6C5CA6}" destId="{585BA310-3A1D-0E48-99D8-11F47C590B7F}" srcOrd="1" destOrd="0" presId="urn:microsoft.com/office/officeart/2008/layout/HorizontalMultiLevelHierarchy"/>
    <dgm:cxn modelId="{397210CF-55E0-2848-873F-ECD1785C2C72}" type="presParOf" srcId="{BE0BBF74-FD11-8D4D-8EEC-11D68DE9CCEC}" destId="{BA84A3C5-E8D0-7846-8BC7-BF6586A25575}" srcOrd="2" destOrd="0" presId="urn:microsoft.com/office/officeart/2008/layout/HorizontalMultiLevelHierarchy"/>
    <dgm:cxn modelId="{5ADE0979-6C8C-2341-BE0A-8BC67BA91043}" type="presParOf" srcId="{BA84A3C5-E8D0-7846-8BC7-BF6586A25575}" destId="{E6400DB4-F790-D44F-B770-2514C1346B95}" srcOrd="0" destOrd="0" presId="urn:microsoft.com/office/officeart/2008/layout/HorizontalMultiLevelHierarchy"/>
    <dgm:cxn modelId="{B64D4D37-C873-2146-922D-238232D1952E}" type="presParOf" srcId="{BE0BBF74-FD11-8D4D-8EEC-11D68DE9CCEC}" destId="{9AFC1C4F-94AD-704B-AB09-9F2D5AC4D0D6}" srcOrd="3" destOrd="0" presId="urn:microsoft.com/office/officeart/2008/layout/HorizontalMultiLevelHierarchy"/>
    <dgm:cxn modelId="{D734DC82-AD9E-7E4E-B450-81705862BDE4}" type="presParOf" srcId="{9AFC1C4F-94AD-704B-AB09-9F2D5AC4D0D6}" destId="{29749157-C0D4-414A-8CE7-DCB40976E151}" srcOrd="0" destOrd="0" presId="urn:microsoft.com/office/officeart/2008/layout/HorizontalMultiLevelHierarchy"/>
    <dgm:cxn modelId="{38FD57F2-C484-6149-92B3-B26B985A5955}" type="presParOf" srcId="{9AFC1C4F-94AD-704B-AB09-9F2D5AC4D0D6}" destId="{68D536BD-4CDE-FE41-BCA1-3E2E2D519B6A}" srcOrd="1" destOrd="0" presId="urn:microsoft.com/office/officeart/2008/layout/HorizontalMultiLevelHierarchy"/>
    <dgm:cxn modelId="{A536FCCF-D636-4095-8ED1-99C20DCA2D28}" type="presParOf" srcId="{BE0BBF74-FD11-8D4D-8EEC-11D68DE9CCEC}" destId="{999A5B53-58B6-4B49-B499-C98D4FEBEF8F}" srcOrd="4" destOrd="0" presId="urn:microsoft.com/office/officeart/2008/layout/HorizontalMultiLevelHierarchy"/>
    <dgm:cxn modelId="{3484022E-CFF8-45AE-A01B-BE0C2B738AC9}" type="presParOf" srcId="{999A5B53-58B6-4B49-B499-C98D4FEBEF8F}" destId="{D14613E6-C3BF-44F0-8209-42F45C3D0656}" srcOrd="0" destOrd="0" presId="urn:microsoft.com/office/officeart/2008/layout/HorizontalMultiLevelHierarchy"/>
    <dgm:cxn modelId="{061C2B3D-3DDA-4F63-9560-CE573F61DCA2}" type="presParOf" srcId="{BE0BBF74-FD11-8D4D-8EEC-11D68DE9CCEC}" destId="{064F67C1-80BA-4D81-84E4-3EBBFAC05335}" srcOrd="5" destOrd="0" presId="urn:microsoft.com/office/officeart/2008/layout/HorizontalMultiLevelHierarchy"/>
    <dgm:cxn modelId="{4928BBF6-B9A8-4618-BEE5-B2C997292F0F}" type="presParOf" srcId="{064F67C1-80BA-4D81-84E4-3EBBFAC05335}" destId="{DDFD878A-DE04-4506-92BF-6345CBD58ED6}" srcOrd="0" destOrd="0" presId="urn:microsoft.com/office/officeart/2008/layout/HorizontalMultiLevelHierarchy"/>
    <dgm:cxn modelId="{69D75BD3-0652-4038-BCB5-9D84F1C13072}" type="presParOf" srcId="{064F67C1-80BA-4D81-84E4-3EBBFAC05335}" destId="{6B736E7B-68FE-4078-B3B5-D81E103CDE17}" srcOrd="1" destOrd="0" presId="urn:microsoft.com/office/officeart/2008/layout/HorizontalMultiLevelHierarchy"/>
  </dgm:cxnLst>
  <dgm:bg>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E7E684-AC99-7046-BB2C-79C53A1FF9F5}" type="doc">
      <dgm:prSet loTypeId="urn:microsoft.com/office/officeart/2008/layout/HorizontalMultiLevelHierarchy" loCatId="" qsTypeId="urn:microsoft.com/office/officeart/2005/8/quickstyle/simple1" qsCatId="simple" csTypeId="urn:microsoft.com/office/officeart/2005/8/colors/accent1_2" csCatId="accent1" phldr="1"/>
      <dgm:spPr/>
      <dgm:t>
        <a:bodyPr/>
        <a:lstStyle/>
        <a:p>
          <a:endParaRPr lang="en-US"/>
        </a:p>
      </dgm:t>
    </dgm:pt>
    <dgm:pt modelId="{8B81514B-73DE-5E44-B81F-366D5495B0C0}">
      <dgm:prSet phldrT="[Text]" custT="1"/>
      <dgm:spPr>
        <a:solidFill>
          <a:srgbClr val="439863"/>
        </a:solidFill>
      </dgm:spPr>
      <dgm:t>
        <a:bodyPr/>
        <a:lstStyle/>
        <a:p>
          <a:pPr>
            <a:lnSpc>
              <a:spcPct val="100000"/>
            </a:lnSpc>
            <a:spcAft>
              <a:spcPts val="0"/>
            </a:spcAft>
          </a:pPr>
          <a:r>
            <a:rPr lang="en-US" sz="3200">
              <a:solidFill>
                <a:schemeClr val="bg1"/>
              </a:solidFill>
              <a:latin typeface="TT Interphases Pro Trl Rg" panose="020B0103050000020004" pitchFamily="34" charset="0"/>
            </a:rPr>
            <a:t>Utility</a:t>
          </a:r>
        </a:p>
      </dgm:t>
    </dgm:pt>
    <dgm:pt modelId="{EEF4178F-BC52-D440-9E74-A4C0951B99F1}" type="parTrans" cxnId="{475BE8D2-4855-D143-892D-1149FF22EA78}">
      <dgm:prSet/>
      <dgm:spPr/>
      <dgm:t>
        <a:bodyPr/>
        <a:lstStyle/>
        <a:p>
          <a:endParaRPr lang="en-US"/>
        </a:p>
      </dgm:t>
    </dgm:pt>
    <dgm:pt modelId="{4385AC31-0E09-7444-93BD-B1950DC949FF}" type="sibTrans" cxnId="{475BE8D2-4855-D143-892D-1149FF22EA78}">
      <dgm:prSet/>
      <dgm:spPr/>
      <dgm:t>
        <a:bodyPr/>
        <a:lstStyle/>
        <a:p>
          <a:endParaRPr lang="en-US"/>
        </a:p>
      </dgm:t>
    </dgm:pt>
    <dgm:pt modelId="{99179112-48BD-224F-9015-D256DD2623F8}" type="asst">
      <dgm:prSet phldrT="[Text]"/>
      <dgm:spPr>
        <a:solidFill>
          <a:schemeClr val="bg1">
            <a:lumMod val="65000"/>
          </a:schemeClr>
        </a:solidFill>
      </dgm:spPr>
      <dgm:t>
        <a:bodyPr/>
        <a:lstStyle/>
        <a:p>
          <a:r>
            <a:rPr lang="en-US">
              <a:solidFill>
                <a:schemeClr val="bg1"/>
              </a:solidFill>
              <a:latin typeface="TT Interphases Pro Trl Rg" panose="020B0103050000020004" pitchFamily="34" charset="0"/>
            </a:rPr>
            <a:t>Interpretability</a:t>
          </a:r>
        </a:p>
      </dgm:t>
    </dgm:pt>
    <dgm:pt modelId="{FA90FF10-420B-9C41-BEF1-75526744EE3C}" type="parTrans" cxnId="{0325FDDE-1D4C-174A-85B7-9C779C9C7DD4}">
      <dgm:prSet/>
      <dgm:spPr>
        <a:solidFill>
          <a:srgbClr val="7D7D7D"/>
        </a:solidFill>
        <a:ln>
          <a:solidFill>
            <a:schemeClr val="bg1">
              <a:lumMod val="65000"/>
            </a:schemeClr>
          </a:solidFill>
        </a:ln>
      </dgm:spPr>
      <dgm:t>
        <a:bodyPr/>
        <a:lstStyle/>
        <a:p>
          <a:endParaRPr lang="en-US">
            <a:latin typeface="TT Interphases Pro Trl Rg" panose="020B0103050000020004" pitchFamily="34" charset="0"/>
          </a:endParaRPr>
        </a:p>
      </dgm:t>
    </dgm:pt>
    <dgm:pt modelId="{75778CE1-A87A-054C-A9EF-D92E564053E1}" type="sibTrans" cxnId="{0325FDDE-1D4C-174A-85B7-9C779C9C7DD4}">
      <dgm:prSet/>
      <dgm:spPr/>
      <dgm:t>
        <a:bodyPr/>
        <a:lstStyle/>
        <a:p>
          <a:endParaRPr lang="en-US"/>
        </a:p>
      </dgm:t>
    </dgm:pt>
    <dgm:pt modelId="{A124BD94-38BE-FC4B-9CD8-213023D7D229}">
      <dgm:prSet phldrT="[Text]"/>
      <dgm:spPr>
        <a:solidFill>
          <a:schemeClr val="bg1">
            <a:lumMod val="65000"/>
          </a:schemeClr>
        </a:solidFill>
      </dgm:spPr>
      <dgm:t>
        <a:bodyPr/>
        <a:lstStyle/>
        <a:p>
          <a:r>
            <a:rPr lang="en-US">
              <a:latin typeface="TT Interphases Pro Trl Rg" panose="020B0103050000020004" pitchFamily="34" charset="0"/>
            </a:rPr>
            <a:t>Conciseness</a:t>
          </a:r>
        </a:p>
      </dgm:t>
    </dgm:pt>
    <dgm:pt modelId="{163A0F9C-4BBB-A549-8C87-4E25BDFC5EF3}" type="parTrans" cxnId="{B681F553-E93B-9C47-AD4B-FF30C6D5259A}">
      <dgm:prSet/>
      <dgm:spPr>
        <a:solidFill>
          <a:srgbClr val="7D7D7D"/>
        </a:solidFill>
        <a:ln>
          <a:solidFill>
            <a:schemeClr val="bg1">
              <a:lumMod val="65000"/>
            </a:schemeClr>
          </a:solidFill>
        </a:ln>
      </dgm:spPr>
      <dgm:t>
        <a:bodyPr/>
        <a:lstStyle/>
        <a:p>
          <a:endParaRPr lang="en-US">
            <a:latin typeface="TT Interphases Pro Trl Rg" panose="020B0103050000020004" pitchFamily="34" charset="0"/>
          </a:endParaRPr>
        </a:p>
      </dgm:t>
    </dgm:pt>
    <dgm:pt modelId="{99C84DDA-B3D3-D14A-9E35-50178E95DCCD}" type="sibTrans" cxnId="{B681F553-E93B-9C47-AD4B-FF30C6D5259A}">
      <dgm:prSet/>
      <dgm:spPr/>
      <dgm:t>
        <a:bodyPr/>
        <a:lstStyle/>
        <a:p>
          <a:endParaRPr lang="en-US"/>
        </a:p>
      </dgm:t>
    </dgm:pt>
    <dgm:pt modelId="{C4B9AE97-6882-ED49-BDC5-9458C0E5A36E}">
      <dgm:prSet phldrT="[Text]"/>
      <dgm:spPr>
        <a:solidFill>
          <a:schemeClr val="bg1">
            <a:lumMod val="65000"/>
          </a:schemeClr>
        </a:solidFill>
      </dgm:spPr>
      <dgm:t>
        <a:bodyPr/>
        <a:lstStyle/>
        <a:p>
          <a:r>
            <a:rPr lang="en-US">
              <a:latin typeface="TT Interphases Pro Trl Rg" panose="020B0103050000020004" pitchFamily="34" charset="0"/>
            </a:rPr>
            <a:t>Semantic Validity</a:t>
          </a:r>
        </a:p>
      </dgm:t>
    </dgm:pt>
    <dgm:pt modelId="{242FBD5E-C1B1-704E-A330-BAF317BD616B}" type="parTrans" cxnId="{94E9EE0E-7338-754F-8F9A-024EABC608C8}">
      <dgm:prSet/>
      <dgm:spPr>
        <a:solidFill>
          <a:schemeClr val="bg1">
            <a:lumMod val="65000"/>
          </a:schemeClr>
        </a:solidFill>
        <a:ln>
          <a:solidFill>
            <a:schemeClr val="bg1">
              <a:lumMod val="65000"/>
            </a:schemeClr>
          </a:solidFill>
        </a:ln>
      </dgm:spPr>
      <dgm:t>
        <a:bodyPr/>
        <a:lstStyle/>
        <a:p>
          <a:endParaRPr lang="en-US">
            <a:latin typeface="TT Interphases Pro Trl Rg" panose="020B0103050000020004" pitchFamily="34" charset="0"/>
          </a:endParaRPr>
        </a:p>
      </dgm:t>
    </dgm:pt>
    <dgm:pt modelId="{A5A6C0C3-4C83-D844-85C9-36E7F85A53F0}" type="sibTrans" cxnId="{94E9EE0E-7338-754F-8F9A-024EABC608C8}">
      <dgm:prSet/>
      <dgm:spPr/>
      <dgm:t>
        <a:bodyPr/>
        <a:lstStyle/>
        <a:p>
          <a:endParaRPr lang="en-US"/>
        </a:p>
      </dgm:t>
    </dgm:pt>
    <dgm:pt modelId="{290C392D-D949-4745-8680-3D8E0C77F91B}" type="asst">
      <dgm:prSet phldrT="[Text]"/>
      <dgm:spPr>
        <a:solidFill>
          <a:srgbClr val="A6A6A6"/>
        </a:solidFill>
      </dgm:spPr>
      <dgm:t>
        <a:bodyPr/>
        <a:lstStyle/>
        <a:p>
          <a:r>
            <a:rPr lang="en-US">
              <a:latin typeface="TT Interphases Pro Trl Rg" panose="020B0103050000020004" pitchFamily="34" charset="0"/>
            </a:rPr>
            <a:t>Insightfulness</a:t>
          </a:r>
        </a:p>
      </dgm:t>
    </dgm:pt>
    <dgm:pt modelId="{8CDC9FB9-630E-7742-8DFB-2109D9AFAFBD}" type="parTrans" cxnId="{EA7FD515-DFEC-6749-8BA1-DD9BD9FAAF61}">
      <dgm:prSet/>
      <dgm:spPr>
        <a:solidFill>
          <a:schemeClr val="bg1">
            <a:lumMod val="65000"/>
          </a:schemeClr>
        </a:solidFill>
        <a:ln>
          <a:solidFill>
            <a:srgbClr val="439863"/>
          </a:solidFill>
        </a:ln>
      </dgm:spPr>
      <dgm:t>
        <a:bodyPr/>
        <a:lstStyle/>
        <a:p>
          <a:endParaRPr lang="en-US">
            <a:latin typeface="TT Interphases Pro Trl Rg" panose="020B0103050000020004" pitchFamily="34" charset="0"/>
          </a:endParaRPr>
        </a:p>
      </dgm:t>
    </dgm:pt>
    <dgm:pt modelId="{8AA06BBE-405C-4148-B41A-AC4DD8FA5BEB}" type="sibTrans" cxnId="{EA7FD515-DFEC-6749-8BA1-DD9BD9FAAF61}">
      <dgm:prSet/>
      <dgm:spPr/>
      <dgm:t>
        <a:bodyPr/>
        <a:lstStyle/>
        <a:p>
          <a:endParaRPr lang="en-US"/>
        </a:p>
      </dgm:t>
    </dgm:pt>
    <dgm:pt modelId="{35CD9A28-B562-0948-9174-591193C78E59}" type="asst">
      <dgm:prSet phldrT="[Text]"/>
      <dgm:spPr>
        <a:solidFill>
          <a:schemeClr val="bg1">
            <a:lumMod val="65000"/>
          </a:schemeClr>
        </a:solidFill>
        <a:effectLst>
          <a:softEdge rad="0"/>
        </a:effectLst>
      </dgm:spPr>
      <dgm:t>
        <a:bodyPr/>
        <a:lstStyle/>
        <a:p>
          <a:r>
            <a:rPr lang="en-US">
              <a:latin typeface="TT Interphases Pro Trl Rg" panose="020B0103050000020004" pitchFamily="34" charset="0"/>
            </a:rPr>
            <a:t>Attribute Significance</a:t>
          </a:r>
        </a:p>
      </dgm:t>
    </dgm:pt>
    <dgm:pt modelId="{B8185CE1-94CA-8646-84EB-0412435D1650}" type="parTrans" cxnId="{CE859259-576D-624E-BBEB-7577AF17C535}">
      <dgm:prSet/>
      <dgm:spPr>
        <a:solidFill>
          <a:srgbClr val="7D7D7D"/>
        </a:solidFill>
        <a:ln>
          <a:solidFill>
            <a:schemeClr val="bg1">
              <a:lumMod val="65000"/>
            </a:schemeClr>
          </a:solidFill>
        </a:ln>
      </dgm:spPr>
      <dgm:t>
        <a:bodyPr/>
        <a:lstStyle/>
        <a:p>
          <a:endParaRPr lang="en-US">
            <a:latin typeface="TT Interphases Pro Trl Rg" panose="020B0103050000020004" pitchFamily="34" charset="0"/>
          </a:endParaRPr>
        </a:p>
      </dgm:t>
    </dgm:pt>
    <dgm:pt modelId="{B9DBF4FE-2EBE-0140-B737-BFC3577A5CDC}" type="sibTrans" cxnId="{CE859259-576D-624E-BBEB-7577AF17C535}">
      <dgm:prSet/>
      <dgm:spPr/>
      <dgm:t>
        <a:bodyPr/>
        <a:lstStyle/>
        <a:p>
          <a:endParaRPr lang="en-US"/>
        </a:p>
      </dgm:t>
    </dgm:pt>
    <dgm:pt modelId="{70E8512E-854F-644A-BBA6-2691D22118D1}" type="asst">
      <dgm:prSet phldrT="[Text]"/>
      <dgm:spPr>
        <a:solidFill>
          <a:srgbClr val="A6A6A6"/>
        </a:solidFill>
      </dgm:spPr>
      <dgm:t>
        <a:bodyPr/>
        <a:lstStyle/>
        <a:p>
          <a:r>
            <a:rPr lang="en-US">
              <a:latin typeface="TT Interphases Pro Trl Rg" panose="020B0103050000020004" pitchFamily="34" charset="0"/>
            </a:rPr>
            <a:t>Trend</a:t>
          </a:r>
        </a:p>
      </dgm:t>
    </dgm:pt>
    <dgm:pt modelId="{7DA6626E-6F83-E743-9A6C-BF0FEC9BEBFA}" type="parTrans" cxnId="{9BFEC4C9-16F5-1241-B761-15396F00AFD1}">
      <dgm:prSet/>
      <dgm:spPr>
        <a:solidFill>
          <a:schemeClr val="bg1">
            <a:lumMod val="65000"/>
          </a:schemeClr>
        </a:solidFill>
        <a:ln>
          <a:solidFill>
            <a:srgbClr val="A6A6A6"/>
          </a:solidFill>
        </a:ln>
      </dgm:spPr>
      <dgm:t>
        <a:bodyPr/>
        <a:lstStyle/>
        <a:p>
          <a:endParaRPr lang="en-US">
            <a:latin typeface="TT Interphases Pro Trl Rg" panose="020B0103050000020004" pitchFamily="34" charset="0"/>
          </a:endParaRPr>
        </a:p>
      </dgm:t>
    </dgm:pt>
    <dgm:pt modelId="{5807A953-DD57-794C-8D4C-E11EE738FFFD}" type="sibTrans" cxnId="{9BFEC4C9-16F5-1241-B761-15396F00AFD1}">
      <dgm:prSet/>
      <dgm:spPr/>
      <dgm:t>
        <a:bodyPr/>
        <a:lstStyle/>
        <a:p>
          <a:endParaRPr lang="en-US"/>
        </a:p>
      </dgm:t>
    </dgm:pt>
    <dgm:pt modelId="{885E6513-64D0-4908-850B-7AF4203D1D78}">
      <dgm:prSet phldrT="[Text]"/>
      <dgm:spPr>
        <a:solidFill>
          <a:schemeClr val="bg1">
            <a:lumMod val="65000"/>
          </a:schemeClr>
        </a:solidFill>
      </dgm:spPr>
      <dgm:t>
        <a:bodyPr/>
        <a:lstStyle/>
        <a:p>
          <a:r>
            <a:rPr lang="en-US">
              <a:latin typeface="TT Interphases Pro Trl Rg" panose="020B0103050000020004" pitchFamily="34" charset="0"/>
            </a:rPr>
            <a:t>Density</a:t>
          </a:r>
        </a:p>
      </dgm:t>
    </dgm:pt>
    <dgm:pt modelId="{18EE64D8-6B16-40A2-853C-BB2263802070}" type="parTrans" cxnId="{0A1DDF65-419A-4E42-AB2C-4556360F1E21}">
      <dgm:prSet/>
      <dgm:spPr>
        <a:ln>
          <a:solidFill>
            <a:srgbClr val="A6A6A6"/>
          </a:solidFill>
        </a:ln>
      </dgm:spPr>
      <dgm:t>
        <a:bodyPr/>
        <a:lstStyle/>
        <a:p>
          <a:endParaRPr lang="en-US"/>
        </a:p>
      </dgm:t>
    </dgm:pt>
    <dgm:pt modelId="{CF74A4C5-BDF6-4BE5-A428-A0D5DB482CBC}" type="sibTrans" cxnId="{0A1DDF65-419A-4E42-AB2C-4556360F1E21}">
      <dgm:prSet/>
      <dgm:spPr/>
      <dgm:t>
        <a:bodyPr/>
        <a:lstStyle/>
        <a:p>
          <a:endParaRPr lang="en-US"/>
        </a:p>
      </dgm:t>
    </dgm:pt>
    <dgm:pt modelId="{A7565EE2-B58D-4918-81B6-2FCB9D9FB8C2}" type="asst">
      <dgm:prSet phldrT="[Text]"/>
      <dgm:spPr>
        <a:solidFill>
          <a:schemeClr val="bg1">
            <a:lumMod val="65000"/>
          </a:schemeClr>
        </a:solidFill>
        <a:effectLst>
          <a:softEdge rad="0"/>
        </a:effectLst>
      </dgm:spPr>
      <dgm:t>
        <a:bodyPr/>
        <a:lstStyle/>
        <a:p>
          <a:r>
            <a:rPr lang="en-US">
              <a:latin typeface="TT Interphases Pro Trl Rg" panose="020B0103050000020004" pitchFamily="34" charset="0"/>
            </a:rPr>
            <a:t>Informativeness</a:t>
          </a:r>
        </a:p>
      </dgm:t>
    </dgm:pt>
    <dgm:pt modelId="{55D722AA-7ECE-45B4-92B3-DB53D6CB4D84}" type="parTrans" cxnId="{819DEE04-F121-4208-8FAD-85061A11EACF}">
      <dgm:prSet/>
      <dgm:spPr>
        <a:ln>
          <a:solidFill>
            <a:srgbClr val="A6A6A6"/>
          </a:solidFill>
        </a:ln>
      </dgm:spPr>
      <dgm:t>
        <a:bodyPr/>
        <a:lstStyle/>
        <a:p>
          <a:endParaRPr lang="en-US"/>
        </a:p>
      </dgm:t>
    </dgm:pt>
    <dgm:pt modelId="{6E53A1AA-5B70-473D-8DD8-27DA06104A7E}" type="sibTrans" cxnId="{819DEE04-F121-4208-8FAD-85061A11EACF}">
      <dgm:prSet/>
      <dgm:spPr/>
      <dgm:t>
        <a:bodyPr/>
        <a:lstStyle/>
        <a:p>
          <a:endParaRPr lang="en-US"/>
        </a:p>
      </dgm:t>
    </dgm:pt>
    <dgm:pt modelId="{560D59DC-A72D-9543-91A6-331E8C47EEDE}" type="asst">
      <dgm:prSet phldrT="[Text]"/>
      <dgm:spPr>
        <a:solidFill>
          <a:schemeClr val="bg1">
            <a:lumMod val="65000"/>
          </a:schemeClr>
        </a:solidFill>
      </dgm:spPr>
      <dgm:t>
        <a:bodyPr/>
        <a:lstStyle/>
        <a:p>
          <a:r>
            <a:rPr lang="en-US" dirty="0">
              <a:latin typeface="TT Interphases Pro Trl Rg" panose="020B0103050000020004" pitchFamily="34" charset="0"/>
            </a:rPr>
            <a:t>Surprisingness</a:t>
          </a:r>
        </a:p>
      </dgm:t>
    </dgm:pt>
    <dgm:pt modelId="{B9FD576C-5C62-1A4D-ABE6-ADD5DA059773}" type="parTrans" cxnId="{B7867F93-33B6-B74D-BD05-280E92A7B289}">
      <dgm:prSet/>
      <dgm:spPr>
        <a:ln>
          <a:solidFill>
            <a:srgbClr val="A6A6A6"/>
          </a:solidFill>
        </a:ln>
      </dgm:spPr>
      <dgm:t>
        <a:bodyPr/>
        <a:lstStyle/>
        <a:p>
          <a:endParaRPr lang="en-US"/>
        </a:p>
      </dgm:t>
    </dgm:pt>
    <dgm:pt modelId="{93F6A08D-3609-0341-8837-83FC08543359}" type="sibTrans" cxnId="{B7867F93-33B6-B74D-BD05-280E92A7B289}">
      <dgm:prSet/>
      <dgm:spPr/>
      <dgm:t>
        <a:bodyPr/>
        <a:lstStyle/>
        <a:p>
          <a:endParaRPr lang="en-US"/>
        </a:p>
      </dgm:t>
    </dgm:pt>
    <dgm:pt modelId="{1CD3340A-450A-9A4D-8712-85261D76D461}" type="pres">
      <dgm:prSet presAssocID="{ABE7E684-AC99-7046-BB2C-79C53A1FF9F5}" presName="Name0" presStyleCnt="0">
        <dgm:presLayoutVars>
          <dgm:chPref val="1"/>
          <dgm:dir/>
          <dgm:animOne val="branch"/>
          <dgm:animLvl val="lvl"/>
          <dgm:resizeHandles val="exact"/>
        </dgm:presLayoutVars>
      </dgm:prSet>
      <dgm:spPr/>
    </dgm:pt>
    <dgm:pt modelId="{66234F36-D403-B242-8A11-C90BC3190AA1}" type="pres">
      <dgm:prSet presAssocID="{8B81514B-73DE-5E44-B81F-366D5495B0C0}" presName="root1" presStyleCnt="0"/>
      <dgm:spPr/>
    </dgm:pt>
    <dgm:pt modelId="{E2176B48-EB60-8B48-8F2C-0D340775EC4C}" type="pres">
      <dgm:prSet presAssocID="{8B81514B-73DE-5E44-B81F-366D5495B0C0}" presName="LevelOneTextNode" presStyleLbl="node0" presStyleIdx="0" presStyleCnt="1" custAng="5400000" custLinFactX="-100000" custLinFactNeighborX="-147544">
        <dgm:presLayoutVars>
          <dgm:chPref val="3"/>
        </dgm:presLayoutVars>
      </dgm:prSet>
      <dgm:spPr>
        <a:prstGeom prst="roundRect">
          <a:avLst/>
        </a:prstGeom>
      </dgm:spPr>
    </dgm:pt>
    <dgm:pt modelId="{E0D7C5AD-49F5-9445-87A7-EB740E6E518B}" type="pres">
      <dgm:prSet presAssocID="{8B81514B-73DE-5E44-B81F-366D5495B0C0}" presName="level2hierChild" presStyleCnt="0"/>
      <dgm:spPr/>
    </dgm:pt>
    <dgm:pt modelId="{48B610DE-4C8C-1E42-8ED0-8FD3C3972180}" type="pres">
      <dgm:prSet presAssocID="{8CDC9FB9-630E-7742-8DFB-2109D9AFAFBD}" presName="conn2-1" presStyleLbl="parChTrans1D2" presStyleIdx="0" presStyleCnt="2"/>
      <dgm:spPr/>
    </dgm:pt>
    <dgm:pt modelId="{5E607BB0-86E1-6442-A407-10EB0C8DE343}" type="pres">
      <dgm:prSet presAssocID="{8CDC9FB9-630E-7742-8DFB-2109D9AFAFBD}" presName="connTx" presStyleLbl="parChTrans1D2" presStyleIdx="0" presStyleCnt="2"/>
      <dgm:spPr/>
    </dgm:pt>
    <dgm:pt modelId="{D1DAEBDE-5288-AB4A-B20D-79CB5AFBEA39}" type="pres">
      <dgm:prSet presAssocID="{290C392D-D949-4745-8680-3D8E0C77F91B}" presName="root2" presStyleCnt="0"/>
      <dgm:spPr/>
    </dgm:pt>
    <dgm:pt modelId="{DC250585-A08F-8E45-A016-450EE4E6FE0B}" type="pres">
      <dgm:prSet presAssocID="{290C392D-D949-4745-8680-3D8E0C77F91B}" presName="LevelTwoTextNode" presStyleLbl="asst1" presStyleIdx="0" presStyleCnt="6">
        <dgm:presLayoutVars>
          <dgm:chPref val="3"/>
        </dgm:presLayoutVars>
      </dgm:prSet>
      <dgm:spPr>
        <a:prstGeom prst="roundRect">
          <a:avLst/>
        </a:prstGeom>
      </dgm:spPr>
    </dgm:pt>
    <dgm:pt modelId="{87BFB0BD-B3AC-D240-B54D-FB4992A8BF22}" type="pres">
      <dgm:prSet presAssocID="{290C392D-D949-4745-8680-3D8E0C77F91B}" presName="level3hierChild" presStyleCnt="0"/>
      <dgm:spPr/>
    </dgm:pt>
    <dgm:pt modelId="{FC92EDC8-5834-194B-9A8B-1C2240A26226}" type="pres">
      <dgm:prSet presAssocID="{B8185CE1-94CA-8646-84EB-0412435D1650}" presName="conn2-1" presStyleLbl="parChTrans1D3" presStyleIdx="0" presStyleCnt="7"/>
      <dgm:spPr/>
    </dgm:pt>
    <dgm:pt modelId="{7023C9AB-73F3-A94C-BAAA-89131C1E51EB}" type="pres">
      <dgm:prSet presAssocID="{B8185CE1-94CA-8646-84EB-0412435D1650}" presName="connTx" presStyleLbl="parChTrans1D3" presStyleIdx="0" presStyleCnt="7"/>
      <dgm:spPr/>
    </dgm:pt>
    <dgm:pt modelId="{767009DC-3C1E-A14E-A265-83CE8DA1E9B8}" type="pres">
      <dgm:prSet presAssocID="{35CD9A28-B562-0948-9174-591193C78E59}" presName="root2" presStyleCnt="0"/>
      <dgm:spPr/>
    </dgm:pt>
    <dgm:pt modelId="{74050061-C242-CE40-B52B-042C0AF93AD6}" type="pres">
      <dgm:prSet presAssocID="{35CD9A28-B562-0948-9174-591193C78E59}" presName="LevelTwoTextNode" presStyleLbl="asst1" presStyleIdx="1" presStyleCnt="6">
        <dgm:presLayoutVars>
          <dgm:chPref val="3"/>
        </dgm:presLayoutVars>
      </dgm:prSet>
      <dgm:spPr>
        <a:prstGeom prst="roundRect">
          <a:avLst/>
        </a:prstGeom>
      </dgm:spPr>
    </dgm:pt>
    <dgm:pt modelId="{FE4C0AEF-7695-8D4B-9B06-65B22578BE8E}" type="pres">
      <dgm:prSet presAssocID="{35CD9A28-B562-0948-9174-591193C78E59}" presName="level3hierChild" presStyleCnt="0"/>
      <dgm:spPr/>
    </dgm:pt>
    <dgm:pt modelId="{54246575-22A6-4628-8A90-E3DB8E095C4B}" type="pres">
      <dgm:prSet presAssocID="{55D722AA-7ECE-45B4-92B3-DB53D6CB4D84}" presName="conn2-1" presStyleLbl="parChTrans1D3" presStyleIdx="1" presStyleCnt="7"/>
      <dgm:spPr/>
    </dgm:pt>
    <dgm:pt modelId="{9E011A58-60A0-4B1B-B5AF-46EC1241FFAA}" type="pres">
      <dgm:prSet presAssocID="{55D722AA-7ECE-45B4-92B3-DB53D6CB4D84}" presName="connTx" presStyleLbl="parChTrans1D3" presStyleIdx="1" presStyleCnt="7"/>
      <dgm:spPr/>
    </dgm:pt>
    <dgm:pt modelId="{6398E542-12BC-4E3F-9D42-00F4A37135EB}" type="pres">
      <dgm:prSet presAssocID="{A7565EE2-B58D-4918-81B6-2FCB9D9FB8C2}" presName="root2" presStyleCnt="0"/>
      <dgm:spPr/>
    </dgm:pt>
    <dgm:pt modelId="{3508C5F2-AE4C-4B78-B148-FDA2E3733AA3}" type="pres">
      <dgm:prSet presAssocID="{A7565EE2-B58D-4918-81B6-2FCB9D9FB8C2}" presName="LevelTwoTextNode" presStyleLbl="asst1" presStyleIdx="2" presStyleCnt="6">
        <dgm:presLayoutVars>
          <dgm:chPref val="3"/>
        </dgm:presLayoutVars>
      </dgm:prSet>
      <dgm:spPr>
        <a:prstGeom prst="roundRect">
          <a:avLst/>
        </a:prstGeom>
      </dgm:spPr>
    </dgm:pt>
    <dgm:pt modelId="{9741B3BD-C89A-4F02-90A3-2DB8E5BB9253}" type="pres">
      <dgm:prSet presAssocID="{A7565EE2-B58D-4918-81B6-2FCB9D9FB8C2}" presName="level3hierChild" presStyleCnt="0"/>
      <dgm:spPr/>
    </dgm:pt>
    <dgm:pt modelId="{CA4CFDEC-A340-8B47-A0A7-58E7DB1FF1EA}" type="pres">
      <dgm:prSet presAssocID="{7DA6626E-6F83-E743-9A6C-BF0FEC9BEBFA}" presName="conn2-1" presStyleLbl="parChTrans1D3" presStyleIdx="2" presStyleCnt="7"/>
      <dgm:spPr/>
    </dgm:pt>
    <dgm:pt modelId="{F0A1D38B-0F07-1645-BDB4-FBACD7001873}" type="pres">
      <dgm:prSet presAssocID="{7DA6626E-6F83-E743-9A6C-BF0FEC9BEBFA}" presName="connTx" presStyleLbl="parChTrans1D3" presStyleIdx="2" presStyleCnt="7"/>
      <dgm:spPr/>
    </dgm:pt>
    <dgm:pt modelId="{86C27831-433E-3C46-A8E7-ECE283120809}" type="pres">
      <dgm:prSet presAssocID="{70E8512E-854F-644A-BBA6-2691D22118D1}" presName="root2" presStyleCnt="0"/>
      <dgm:spPr/>
    </dgm:pt>
    <dgm:pt modelId="{E2E8D560-4764-F543-9170-39686AF38227}" type="pres">
      <dgm:prSet presAssocID="{70E8512E-854F-644A-BBA6-2691D22118D1}" presName="LevelTwoTextNode" presStyleLbl="asst1" presStyleIdx="3" presStyleCnt="6">
        <dgm:presLayoutVars>
          <dgm:chPref val="3"/>
        </dgm:presLayoutVars>
      </dgm:prSet>
      <dgm:spPr>
        <a:prstGeom prst="roundRect">
          <a:avLst/>
        </a:prstGeom>
      </dgm:spPr>
    </dgm:pt>
    <dgm:pt modelId="{414B0777-882B-1847-A31B-9B86BF629B19}" type="pres">
      <dgm:prSet presAssocID="{70E8512E-854F-644A-BBA6-2691D22118D1}" presName="level3hierChild" presStyleCnt="0"/>
      <dgm:spPr/>
    </dgm:pt>
    <dgm:pt modelId="{398F0638-B8DD-9F41-AA3D-7C7366D79120}" type="pres">
      <dgm:prSet presAssocID="{B9FD576C-5C62-1A4D-ABE6-ADD5DA059773}" presName="conn2-1" presStyleLbl="parChTrans1D3" presStyleIdx="3" presStyleCnt="7"/>
      <dgm:spPr/>
    </dgm:pt>
    <dgm:pt modelId="{35E839E8-D2F3-224C-9F4E-4DE0D5BED118}" type="pres">
      <dgm:prSet presAssocID="{B9FD576C-5C62-1A4D-ABE6-ADD5DA059773}" presName="connTx" presStyleLbl="parChTrans1D3" presStyleIdx="3" presStyleCnt="7"/>
      <dgm:spPr/>
    </dgm:pt>
    <dgm:pt modelId="{BD7B5292-F19C-9640-BE5B-A654E2B995B0}" type="pres">
      <dgm:prSet presAssocID="{560D59DC-A72D-9543-91A6-331E8C47EEDE}" presName="root2" presStyleCnt="0"/>
      <dgm:spPr/>
    </dgm:pt>
    <dgm:pt modelId="{16F73519-B462-0241-8B78-2E3B1983E7AC}" type="pres">
      <dgm:prSet presAssocID="{560D59DC-A72D-9543-91A6-331E8C47EEDE}" presName="LevelTwoTextNode" presStyleLbl="asst1" presStyleIdx="4" presStyleCnt="6">
        <dgm:presLayoutVars>
          <dgm:chPref val="3"/>
        </dgm:presLayoutVars>
      </dgm:prSet>
      <dgm:spPr>
        <a:prstGeom prst="roundRect">
          <a:avLst/>
        </a:prstGeom>
      </dgm:spPr>
    </dgm:pt>
    <dgm:pt modelId="{07BFFD41-4E4A-AF44-BFCD-E6075FF3E640}" type="pres">
      <dgm:prSet presAssocID="{560D59DC-A72D-9543-91A6-331E8C47EEDE}" presName="level3hierChild" presStyleCnt="0"/>
      <dgm:spPr/>
    </dgm:pt>
    <dgm:pt modelId="{559C54D0-6412-6143-948F-CB3C134DC2F1}" type="pres">
      <dgm:prSet presAssocID="{FA90FF10-420B-9C41-BEF1-75526744EE3C}" presName="conn2-1" presStyleLbl="parChTrans1D2" presStyleIdx="1" presStyleCnt="2"/>
      <dgm:spPr/>
    </dgm:pt>
    <dgm:pt modelId="{46D2E95C-C10A-B64D-82CC-8655801CA550}" type="pres">
      <dgm:prSet presAssocID="{FA90FF10-420B-9C41-BEF1-75526744EE3C}" presName="connTx" presStyleLbl="parChTrans1D2" presStyleIdx="1" presStyleCnt="2"/>
      <dgm:spPr/>
    </dgm:pt>
    <dgm:pt modelId="{B1F0EAA1-3B71-FB49-8404-4255B4D5CA08}" type="pres">
      <dgm:prSet presAssocID="{99179112-48BD-224F-9015-D256DD2623F8}" presName="root2" presStyleCnt="0"/>
      <dgm:spPr/>
    </dgm:pt>
    <dgm:pt modelId="{D1B15D49-B232-2741-873F-59928436791C}" type="pres">
      <dgm:prSet presAssocID="{99179112-48BD-224F-9015-D256DD2623F8}" presName="LevelTwoTextNode" presStyleLbl="asst1" presStyleIdx="5" presStyleCnt="6">
        <dgm:presLayoutVars>
          <dgm:chPref val="3"/>
        </dgm:presLayoutVars>
      </dgm:prSet>
      <dgm:spPr>
        <a:prstGeom prst="roundRect">
          <a:avLst/>
        </a:prstGeom>
      </dgm:spPr>
    </dgm:pt>
    <dgm:pt modelId="{BE0BBF74-FD11-8D4D-8EEC-11D68DE9CCEC}" type="pres">
      <dgm:prSet presAssocID="{99179112-48BD-224F-9015-D256DD2623F8}" presName="level3hierChild" presStyleCnt="0"/>
      <dgm:spPr/>
    </dgm:pt>
    <dgm:pt modelId="{671A4326-9CF3-CF43-B95A-581D63153F7B}" type="pres">
      <dgm:prSet presAssocID="{163A0F9C-4BBB-A549-8C87-4E25BDFC5EF3}" presName="conn2-1" presStyleLbl="parChTrans1D3" presStyleIdx="4" presStyleCnt="7"/>
      <dgm:spPr/>
    </dgm:pt>
    <dgm:pt modelId="{A130F512-4C86-AF44-A19D-CCDF6EF43D80}" type="pres">
      <dgm:prSet presAssocID="{163A0F9C-4BBB-A549-8C87-4E25BDFC5EF3}" presName="connTx" presStyleLbl="parChTrans1D3" presStyleIdx="4" presStyleCnt="7"/>
      <dgm:spPr/>
    </dgm:pt>
    <dgm:pt modelId="{65234885-1285-374F-A541-A1716B6C5CA6}" type="pres">
      <dgm:prSet presAssocID="{A124BD94-38BE-FC4B-9CD8-213023D7D229}" presName="root2" presStyleCnt="0"/>
      <dgm:spPr/>
    </dgm:pt>
    <dgm:pt modelId="{EAE77323-06D9-4E44-B955-D872568B0A6C}" type="pres">
      <dgm:prSet presAssocID="{A124BD94-38BE-FC4B-9CD8-213023D7D229}" presName="LevelTwoTextNode" presStyleLbl="node3" presStyleIdx="0" presStyleCnt="3">
        <dgm:presLayoutVars>
          <dgm:chPref val="3"/>
        </dgm:presLayoutVars>
      </dgm:prSet>
      <dgm:spPr>
        <a:prstGeom prst="roundRect">
          <a:avLst/>
        </a:prstGeom>
      </dgm:spPr>
    </dgm:pt>
    <dgm:pt modelId="{585BA310-3A1D-0E48-99D8-11F47C590B7F}" type="pres">
      <dgm:prSet presAssocID="{A124BD94-38BE-FC4B-9CD8-213023D7D229}" presName="level3hierChild" presStyleCnt="0"/>
      <dgm:spPr/>
    </dgm:pt>
    <dgm:pt modelId="{BA84A3C5-E8D0-7846-8BC7-BF6586A25575}" type="pres">
      <dgm:prSet presAssocID="{242FBD5E-C1B1-704E-A330-BAF317BD616B}" presName="conn2-1" presStyleLbl="parChTrans1D3" presStyleIdx="5" presStyleCnt="7"/>
      <dgm:spPr/>
    </dgm:pt>
    <dgm:pt modelId="{E6400DB4-F790-D44F-B770-2514C1346B95}" type="pres">
      <dgm:prSet presAssocID="{242FBD5E-C1B1-704E-A330-BAF317BD616B}" presName="connTx" presStyleLbl="parChTrans1D3" presStyleIdx="5" presStyleCnt="7"/>
      <dgm:spPr/>
    </dgm:pt>
    <dgm:pt modelId="{9AFC1C4F-94AD-704B-AB09-9F2D5AC4D0D6}" type="pres">
      <dgm:prSet presAssocID="{C4B9AE97-6882-ED49-BDC5-9458C0E5A36E}" presName="root2" presStyleCnt="0"/>
      <dgm:spPr/>
    </dgm:pt>
    <dgm:pt modelId="{29749157-C0D4-414A-8CE7-DCB40976E151}" type="pres">
      <dgm:prSet presAssocID="{C4B9AE97-6882-ED49-BDC5-9458C0E5A36E}" presName="LevelTwoTextNode" presStyleLbl="node3" presStyleIdx="1" presStyleCnt="3">
        <dgm:presLayoutVars>
          <dgm:chPref val="3"/>
        </dgm:presLayoutVars>
      </dgm:prSet>
      <dgm:spPr>
        <a:prstGeom prst="roundRect">
          <a:avLst/>
        </a:prstGeom>
      </dgm:spPr>
    </dgm:pt>
    <dgm:pt modelId="{68D536BD-4CDE-FE41-BCA1-3E2E2D519B6A}" type="pres">
      <dgm:prSet presAssocID="{C4B9AE97-6882-ED49-BDC5-9458C0E5A36E}" presName="level3hierChild" presStyleCnt="0"/>
      <dgm:spPr/>
    </dgm:pt>
    <dgm:pt modelId="{999A5B53-58B6-4B49-B499-C98D4FEBEF8F}" type="pres">
      <dgm:prSet presAssocID="{18EE64D8-6B16-40A2-853C-BB2263802070}" presName="conn2-1" presStyleLbl="parChTrans1D3" presStyleIdx="6" presStyleCnt="7"/>
      <dgm:spPr/>
    </dgm:pt>
    <dgm:pt modelId="{D14613E6-C3BF-44F0-8209-42F45C3D0656}" type="pres">
      <dgm:prSet presAssocID="{18EE64D8-6B16-40A2-853C-BB2263802070}" presName="connTx" presStyleLbl="parChTrans1D3" presStyleIdx="6" presStyleCnt="7"/>
      <dgm:spPr/>
    </dgm:pt>
    <dgm:pt modelId="{064F67C1-80BA-4D81-84E4-3EBBFAC05335}" type="pres">
      <dgm:prSet presAssocID="{885E6513-64D0-4908-850B-7AF4203D1D78}" presName="root2" presStyleCnt="0"/>
      <dgm:spPr/>
    </dgm:pt>
    <dgm:pt modelId="{DDFD878A-DE04-4506-92BF-6345CBD58ED6}" type="pres">
      <dgm:prSet presAssocID="{885E6513-64D0-4908-850B-7AF4203D1D78}" presName="LevelTwoTextNode" presStyleLbl="node3" presStyleIdx="2" presStyleCnt="3">
        <dgm:presLayoutVars>
          <dgm:chPref val="3"/>
        </dgm:presLayoutVars>
      </dgm:prSet>
      <dgm:spPr>
        <a:prstGeom prst="roundRect">
          <a:avLst/>
        </a:prstGeom>
      </dgm:spPr>
    </dgm:pt>
    <dgm:pt modelId="{6B736E7B-68FE-4078-B3B5-D81E103CDE17}" type="pres">
      <dgm:prSet presAssocID="{885E6513-64D0-4908-850B-7AF4203D1D78}" presName="level3hierChild" presStyleCnt="0"/>
      <dgm:spPr/>
    </dgm:pt>
  </dgm:ptLst>
  <dgm:cxnLst>
    <dgm:cxn modelId="{819DEE04-F121-4208-8FAD-85061A11EACF}" srcId="{290C392D-D949-4745-8680-3D8E0C77F91B}" destId="{A7565EE2-B58D-4918-81B6-2FCB9D9FB8C2}" srcOrd="1" destOrd="0" parTransId="{55D722AA-7ECE-45B4-92B3-DB53D6CB4D84}" sibTransId="{6E53A1AA-5B70-473D-8DD8-27DA06104A7E}"/>
    <dgm:cxn modelId="{D89C250D-3922-47D6-82E3-59C9B33D3DD8}" type="presOf" srcId="{885E6513-64D0-4908-850B-7AF4203D1D78}" destId="{DDFD878A-DE04-4506-92BF-6345CBD58ED6}" srcOrd="0" destOrd="0" presId="urn:microsoft.com/office/officeart/2008/layout/HorizontalMultiLevelHierarchy"/>
    <dgm:cxn modelId="{94E9EE0E-7338-754F-8F9A-024EABC608C8}" srcId="{99179112-48BD-224F-9015-D256DD2623F8}" destId="{C4B9AE97-6882-ED49-BDC5-9458C0E5A36E}" srcOrd="1" destOrd="0" parTransId="{242FBD5E-C1B1-704E-A330-BAF317BD616B}" sibTransId="{A5A6C0C3-4C83-D844-85C9-36E7F85A53F0}"/>
    <dgm:cxn modelId="{EA7FD515-DFEC-6749-8BA1-DD9BD9FAAF61}" srcId="{8B81514B-73DE-5E44-B81F-366D5495B0C0}" destId="{290C392D-D949-4745-8680-3D8E0C77F91B}" srcOrd="0" destOrd="0" parTransId="{8CDC9FB9-630E-7742-8DFB-2109D9AFAFBD}" sibTransId="{8AA06BBE-405C-4148-B41A-AC4DD8FA5BEB}"/>
    <dgm:cxn modelId="{3BE99119-98A6-CF4D-9AD3-B0FA07183120}" type="presOf" srcId="{B8185CE1-94CA-8646-84EB-0412435D1650}" destId="{FC92EDC8-5834-194B-9A8B-1C2240A26226}" srcOrd="0" destOrd="0" presId="urn:microsoft.com/office/officeart/2008/layout/HorizontalMultiLevelHierarchy"/>
    <dgm:cxn modelId="{8E19691E-097C-439A-B76C-355CF6BEAFED}" type="presOf" srcId="{55D722AA-7ECE-45B4-92B3-DB53D6CB4D84}" destId="{54246575-22A6-4628-8A90-E3DB8E095C4B}" srcOrd="0" destOrd="0" presId="urn:microsoft.com/office/officeart/2008/layout/HorizontalMultiLevelHierarchy"/>
    <dgm:cxn modelId="{A569051F-7E21-4448-A929-99A0D8C12A25}" type="presOf" srcId="{B8185CE1-94CA-8646-84EB-0412435D1650}" destId="{7023C9AB-73F3-A94C-BAAA-89131C1E51EB}" srcOrd="1" destOrd="0" presId="urn:microsoft.com/office/officeart/2008/layout/HorizontalMultiLevelHierarchy"/>
    <dgm:cxn modelId="{4A546526-9BD4-5443-BBD3-37A780D33062}" type="presOf" srcId="{FA90FF10-420B-9C41-BEF1-75526744EE3C}" destId="{46D2E95C-C10A-B64D-82CC-8655801CA550}" srcOrd="1" destOrd="0" presId="urn:microsoft.com/office/officeart/2008/layout/HorizontalMultiLevelHierarchy"/>
    <dgm:cxn modelId="{72C1BA2E-2719-B24D-8BA1-E211368FC3FA}" type="presOf" srcId="{560D59DC-A72D-9543-91A6-331E8C47EEDE}" destId="{16F73519-B462-0241-8B78-2E3B1983E7AC}" srcOrd="0" destOrd="0" presId="urn:microsoft.com/office/officeart/2008/layout/HorizontalMultiLevelHierarchy"/>
    <dgm:cxn modelId="{C23D3035-6194-D04E-9411-D23E7783BED4}" type="presOf" srcId="{8B81514B-73DE-5E44-B81F-366D5495B0C0}" destId="{E2176B48-EB60-8B48-8F2C-0D340775EC4C}" srcOrd="0" destOrd="0" presId="urn:microsoft.com/office/officeart/2008/layout/HorizontalMultiLevelHierarchy"/>
    <dgm:cxn modelId="{823F7C3B-6892-0047-88CB-22B4DAE8BA0F}" type="presOf" srcId="{A124BD94-38BE-FC4B-9CD8-213023D7D229}" destId="{EAE77323-06D9-4E44-B955-D872568B0A6C}" srcOrd="0" destOrd="0" presId="urn:microsoft.com/office/officeart/2008/layout/HorizontalMultiLevelHierarchy"/>
    <dgm:cxn modelId="{CA9ADD50-4541-6B47-8819-1BB2011DF173}" type="presOf" srcId="{B9FD576C-5C62-1A4D-ABE6-ADD5DA059773}" destId="{398F0638-B8DD-9F41-AA3D-7C7366D79120}" srcOrd="0" destOrd="0" presId="urn:microsoft.com/office/officeart/2008/layout/HorizontalMultiLevelHierarchy"/>
    <dgm:cxn modelId="{B681F553-E93B-9C47-AD4B-FF30C6D5259A}" srcId="{99179112-48BD-224F-9015-D256DD2623F8}" destId="{A124BD94-38BE-FC4B-9CD8-213023D7D229}" srcOrd="0" destOrd="0" parTransId="{163A0F9C-4BBB-A549-8C87-4E25BDFC5EF3}" sibTransId="{99C84DDA-B3D3-D14A-9E35-50178E95DCCD}"/>
    <dgm:cxn modelId="{CE859259-576D-624E-BBEB-7577AF17C535}" srcId="{290C392D-D949-4745-8680-3D8E0C77F91B}" destId="{35CD9A28-B562-0948-9174-591193C78E59}" srcOrd="0" destOrd="0" parTransId="{B8185CE1-94CA-8646-84EB-0412435D1650}" sibTransId="{B9DBF4FE-2EBE-0140-B737-BFC3577A5CDC}"/>
    <dgm:cxn modelId="{CDB2DC59-3EF2-E14E-827A-490D79041B40}" type="presOf" srcId="{242FBD5E-C1B1-704E-A330-BAF317BD616B}" destId="{E6400DB4-F790-D44F-B770-2514C1346B95}" srcOrd="1" destOrd="0" presId="urn:microsoft.com/office/officeart/2008/layout/HorizontalMultiLevelHierarchy"/>
    <dgm:cxn modelId="{370E855D-6FE8-AC42-96DC-63B9836A9C7D}" type="presOf" srcId="{7DA6626E-6F83-E743-9A6C-BF0FEC9BEBFA}" destId="{CA4CFDEC-A340-8B47-A0A7-58E7DB1FF1EA}" srcOrd="0" destOrd="0" presId="urn:microsoft.com/office/officeart/2008/layout/HorizontalMultiLevelHierarchy"/>
    <dgm:cxn modelId="{0A1DDF65-419A-4E42-AB2C-4556360F1E21}" srcId="{99179112-48BD-224F-9015-D256DD2623F8}" destId="{885E6513-64D0-4908-850B-7AF4203D1D78}" srcOrd="2" destOrd="0" parTransId="{18EE64D8-6B16-40A2-853C-BB2263802070}" sibTransId="{CF74A4C5-BDF6-4BE5-A428-A0D5DB482CBC}"/>
    <dgm:cxn modelId="{6111F367-82FD-4D99-89B9-85C607522BDA}" type="presOf" srcId="{A7565EE2-B58D-4918-81B6-2FCB9D9FB8C2}" destId="{3508C5F2-AE4C-4B78-B148-FDA2E3733AA3}" srcOrd="0" destOrd="0" presId="urn:microsoft.com/office/officeart/2008/layout/HorizontalMultiLevelHierarchy"/>
    <dgm:cxn modelId="{E61A5170-5DD1-4845-8FEC-28A208C2C663}" type="presOf" srcId="{242FBD5E-C1B1-704E-A330-BAF317BD616B}" destId="{BA84A3C5-E8D0-7846-8BC7-BF6586A25575}" srcOrd="0" destOrd="0" presId="urn:microsoft.com/office/officeart/2008/layout/HorizontalMultiLevelHierarchy"/>
    <dgm:cxn modelId="{15BB6972-A897-D340-BC8E-528AAAFDA737}" type="presOf" srcId="{B9FD576C-5C62-1A4D-ABE6-ADD5DA059773}" destId="{35E839E8-D2F3-224C-9F4E-4DE0D5BED118}" srcOrd="1" destOrd="0" presId="urn:microsoft.com/office/officeart/2008/layout/HorizontalMultiLevelHierarchy"/>
    <dgm:cxn modelId="{7F3D2A81-2760-4AB2-9522-F0F77D724D4C}" type="presOf" srcId="{18EE64D8-6B16-40A2-853C-BB2263802070}" destId="{D14613E6-C3BF-44F0-8209-42F45C3D0656}" srcOrd="1" destOrd="0" presId="urn:microsoft.com/office/officeart/2008/layout/HorizontalMultiLevelHierarchy"/>
    <dgm:cxn modelId="{35A1368A-7A25-CC4C-B591-DE7BD59AEF45}" type="presOf" srcId="{8CDC9FB9-630E-7742-8DFB-2109D9AFAFBD}" destId="{48B610DE-4C8C-1E42-8ED0-8FD3C3972180}" srcOrd="0" destOrd="0" presId="urn:microsoft.com/office/officeart/2008/layout/HorizontalMultiLevelHierarchy"/>
    <dgm:cxn modelId="{B7867F93-33B6-B74D-BD05-280E92A7B289}" srcId="{290C392D-D949-4745-8680-3D8E0C77F91B}" destId="{560D59DC-A72D-9543-91A6-331E8C47EEDE}" srcOrd="3" destOrd="0" parTransId="{B9FD576C-5C62-1A4D-ABE6-ADD5DA059773}" sibTransId="{93F6A08D-3609-0341-8837-83FC08543359}"/>
    <dgm:cxn modelId="{A2FD7396-D8D5-6144-AE01-10BC5F400FB1}" type="presOf" srcId="{7DA6626E-6F83-E743-9A6C-BF0FEC9BEBFA}" destId="{F0A1D38B-0F07-1645-BDB4-FBACD7001873}" srcOrd="1" destOrd="0" presId="urn:microsoft.com/office/officeart/2008/layout/HorizontalMultiLevelHierarchy"/>
    <dgm:cxn modelId="{F8C0E699-9399-9643-B621-3CB3538A9239}" type="presOf" srcId="{99179112-48BD-224F-9015-D256DD2623F8}" destId="{D1B15D49-B232-2741-873F-59928436791C}" srcOrd="0" destOrd="0" presId="urn:microsoft.com/office/officeart/2008/layout/HorizontalMultiLevelHierarchy"/>
    <dgm:cxn modelId="{AE424F9A-0FB9-074F-99F2-C8AA968E8AD3}" type="presOf" srcId="{8CDC9FB9-630E-7742-8DFB-2109D9AFAFBD}" destId="{5E607BB0-86E1-6442-A407-10EB0C8DE343}" srcOrd="1" destOrd="0" presId="urn:microsoft.com/office/officeart/2008/layout/HorizontalMultiLevelHierarchy"/>
    <dgm:cxn modelId="{A53B4F9C-21D3-484E-8173-54C4747E984E}" type="presOf" srcId="{ABE7E684-AC99-7046-BB2C-79C53A1FF9F5}" destId="{1CD3340A-450A-9A4D-8712-85261D76D461}" srcOrd="0" destOrd="0" presId="urn:microsoft.com/office/officeart/2008/layout/HorizontalMultiLevelHierarchy"/>
    <dgm:cxn modelId="{CBCF4BAB-8708-48B3-A8BB-DDD1CB72EE32}" type="presOf" srcId="{55D722AA-7ECE-45B4-92B3-DB53D6CB4D84}" destId="{9E011A58-60A0-4B1B-B5AF-46EC1241FFAA}" srcOrd="1" destOrd="0" presId="urn:microsoft.com/office/officeart/2008/layout/HorizontalMultiLevelHierarchy"/>
    <dgm:cxn modelId="{164A6EB7-6E37-8443-9DB3-0767E3F1C877}" type="presOf" srcId="{35CD9A28-B562-0948-9174-591193C78E59}" destId="{74050061-C242-CE40-B52B-042C0AF93AD6}" srcOrd="0" destOrd="0" presId="urn:microsoft.com/office/officeart/2008/layout/HorizontalMultiLevelHierarchy"/>
    <dgm:cxn modelId="{023424BB-3178-4C34-A198-54A67E4E3079}" type="presOf" srcId="{18EE64D8-6B16-40A2-853C-BB2263802070}" destId="{999A5B53-58B6-4B49-B499-C98D4FEBEF8F}" srcOrd="0" destOrd="0" presId="urn:microsoft.com/office/officeart/2008/layout/HorizontalMultiLevelHierarchy"/>
    <dgm:cxn modelId="{F44EDCC5-D1B4-2044-9735-AFB752C198D9}" type="presOf" srcId="{163A0F9C-4BBB-A549-8C87-4E25BDFC5EF3}" destId="{671A4326-9CF3-CF43-B95A-581D63153F7B}" srcOrd="0" destOrd="0" presId="urn:microsoft.com/office/officeart/2008/layout/HorizontalMultiLevelHierarchy"/>
    <dgm:cxn modelId="{393A74C7-9B51-9B49-B25A-EF067F7DD633}" type="presOf" srcId="{C4B9AE97-6882-ED49-BDC5-9458C0E5A36E}" destId="{29749157-C0D4-414A-8CE7-DCB40976E151}" srcOrd="0" destOrd="0" presId="urn:microsoft.com/office/officeart/2008/layout/HorizontalMultiLevelHierarchy"/>
    <dgm:cxn modelId="{9BFEC4C9-16F5-1241-B761-15396F00AFD1}" srcId="{290C392D-D949-4745-8680-3D8E0C77F91B}" destId="{70E8512E-854F-644A-BBA6-2691D22118D1}" srcOrd="2" destOrd="0" parTransId="{7DA6626E-6F83-E743-9A6C-BF0FEC9BEBFA}" sibTransId="{5807A953-DD57-794C-8D4C-E11EE738FFFD}"/>
    <dgm:cxn modelId="{D74EEACA-2E98-FC47-BD85-8E4E3C11065A}" type="presOf" srcId="{70E8512E-854F-644A-BBA6-2691D22118D1}" destId="{E2E8D560-4764-F543-9170-39686AF38227}" srcOrd="0" destOrd="0" presId="urn:microsoft.com/office/officeart/2008/layout/HorizontalMultiLevelHierarchy"/>
    <dgm:cxn modelId="{475BE8D2-4855-D143-892D-1149FF22EA78}" srcId="{ABE7E684-AC99-7046-BB2C-79C53A1FF9F5}" destId="{8B81514B-73DE-5E44-B81F-366D5495B0C0}" srcOrd="0" destOrd="0" parTransId="{EEF4178F-BC52-D440-9E74-A4C0951B99F1}" sibTransId="{4385AC31-0E09-7444-93BD-B1950DC949FF}"/>
    <dgm:cxn modelId="{BBA9B1D8-090D-3648-947B-25B22197863B}" type="presOf" srcId="{290C392D-D949-4745-8680-3D8E0C77F91B}" destId="{DC250585-A08F-8E45-A016-450EE4E6FE0B}" srcOrd="0" destOrd="0" presId="urn:microsoft.com/office/officeart/2008/layout/HorizontalMultiLevelHierarchy"/>
    <dgm:cxn modelId="{0325FDDE-1D4C-174A-85B7-9C779C9C7DD4}" srcId="{8B81514B-73DE-5E44-B81F-366D5495B0C0}" destId="{99179112-48BD-224F-9015-D256DD2623F8}" srcOrd="1" destOrd="0" parTransId="{FA90FF10-420B-9C41-BEF1-75526744EE3C}" sibTransId="{75778CE1-A87A-054C-A9EF-D92E564053E1}"/>
    <dgm:cxn modelId="{9F0314E3-80A4-5A40-9C48-1985FD8E9AF8}" type="presOf" srcId="{FA90FF10-420B-9C41-BEF1-75526744EE3C}" destId="{559C54D0-6412-6143-948F-CB3C134DC2F1}" srcOrd="0" destOrd="0" presId="urn:microsoft.com/office/officeart/2008/layout/HorizontalMultiLevelHierarchy"/>
    <dgm:cxn modelId="{B40519F9-2202-ED4B-9223-070CAB78FBF0}" type="presOf" srcId="{163A0F9C-4BBB-A549-8C87-4E25BDFC5EF3}" destId="{A130F512-4C86-AF44-A19D-CCDF6EF43D80}" srcOrd="1" destOrd="0" presId="urn:microsoft.com/office/officeart/2008/layout/HorizontalMultiLevelHierarchy"/>
    <dgm:cxn modelId="{526ACC5B-7894-1340-8995-FCCA48614162}" type="presParOf" srcId="{1CD3340A-450A-9A4D-8712-85261D76D461}" destId="{66234F36-D403-B242-8A11-C90BC3190AA1}" srcOrd="0" destOrd="0" presId="urn:microsoft.com/office/officeart/2008/layout/HorizontalMultiLevelHierarchy"/>
    <dgm:cxn modelId="{D39B9157-3FE5-A446-AD2C-4F355F8BC24E}" type="presParOf" srcId="{66234F36-D403-B242-8A11-C90BC3190AA1}" destId="{E2176B48-EB60-8B48-8F2C-0D340775EC4C}" srcOrd="0" destOrd="0" presId="urn:microsoft.com/office/officeart/2008/layout/HorizontalMultiLevelHierarchy"/>
    <dgm:cxn modelId="{394E717D-D48C-8D4E-BFDB-687A9E7D67F5}" type="presParOf" srcId="{66234F36-D403-B242-8A11-C90BC3190AA1}" destId="{E0D7C5AD-49F5-9445-87A7-EB740E6E518B}" srcOrd="1" destOrd="0" presId="urn:microsoft.com/office/officeart/2008/layout/HorizontalMultiLevelHierarchy"/>
    <dgm:cxn modelId="{07142F88-8327-B546-9D90-9AC999D5E636}" type="presParOf" srcId="{E0D7C5AD-49F5-9445-87A7-EB740E6E518B}" destId="{48B610DE-4C8C-1E42-8ED0-8FD3C3972180}" srcOrd="0" destOrd="0" presId="urn:microsoft.com/office/officeart/2008/layout/HorizontalMultiLevelHierarchy"/>
    <dgm:cxn modelId="{DE3BBCA0-F1E3-284F-ABD3-ED86507E2C17}" type="presParOf" srcId="{48B610DE-4C8C-1E42-8ED0-8FD3C3972180}" destId="{5E607BB0-86E1-6442-A407-10EB0C8DE343}" srcOrd="0" destOrd="0" presId="urn:microsoft.com/office/officeart/2008/layout/HorizontalMultiLevelHierarchy"/>
    <dgm:cxn modelId="{E80A844F-5EFE-D74B-A32F-65A5A095C107}" type="presParOf" srcId="{E0D7C5AD-49F5-9445-87A7-EB740E6E518B}" destId="{D1DAEBDE-5288-AB4A-B20D-79CB5AFBEA39}" srcOrd="1" destOrd="0" presId="urn:microsoft.com/office/officeart/2008/layout/HorizontalMultiLevelHierarchy"/>
    <dgm:cxn modelId="{73D0F45C-ABE1-3744-A24A-F881DB8D8931}" type="presParOf" srcId="{D1DAEBDE-5288-AB4A-B20D-79CB5AFBEA39}" destId="{DC250585-A08F-8E45-A016-450EE4E6FE0B}" srcOrd="0" destOrd="0" presId="urn:microsoft.com/office/officeart/2008/layout/HorizontalMultiLevelHierarchy"/>
    <dgm:cxn modelId="{BF0E71DF-4EDA-E442-888D-3F10FA6EC7C6}" type="presParOf" srcId="{D1DAEBDE-5288-AB4A-B20D-79CB5AFBEA39}" destId="{87BFB0BD-B3AC-D240-B54D-FB4992A8BF22}" srcOrd="1" destOrd="0" presId="urn:microsoft.com/office/officeart/2008/layout/HorizontalMultiLevelHierarchy"/>
    <dgm:cxn modelId="{C8F1BD97-034C-0E41-A592-60C7B2C97BCC}" type="presParOf" srcId="{87BFB0BD-B3AC-D240-B54D-FB4992A8BF22}" destId="{FC92EDC8-5834-194B-9A8B-1C2240A26226}" srcOrd="0" destOrd="0" presId="urn:microsoft.com/office/officeart/2008/layout/HorizontalMultiLevelHierarchy"/>
    <dgm:cxn modelId="{79E2FB5A-AFAF-DC4C-838D-C2C13BA14191}" type="presParOf" srcId="{FC92EDC8-5834-194B-9A8B-1C2240A26226}" destId="{7023C9AB-73F3-A94C-BAAA-89131C1E51EB}" srcOrd="0" destOrd="0" presId="urn:microsoft.com/office/officeart/2008/layout/HorizontalMultiLevelHierarchy"/>
    <dgm:cxn modelId="{38F6A79C-A261-1248-85C5-7552B2B5EC8D}" type="presParOf" srcId="{87BFB0BD-B3AC-D240-B54D-FB4992A8BF22}" destId="{767009DC-3C1E-A14E-A265-83CE8DA1E9B8}" srcOrd="1" destOrd="0" presId="urn:microsoft.com/office/officeart/2008/layout/HorizontalMultiLevelHierarchy"/>
    <dgm:cxn modelId="{5BF8A60C-0FF5-B64B-8FF9-530D378F9BFC}" type="presParOf" srcId="{767009DC-3C1E-A14E-A265-83CE8DA1E9B8}" destId="{74050061-C242-CE40-B52B-042C0AF93AD6}" srcOrd="0" destOrd="0" presId="urn:microsoft.com/office/officeart/2008/layout/HorizontalMultiLevelHierarchy"/>
    <dgm:cxn modelId="{B30C8918-3F0E-DE45-ADF5-5A97C2B94DB2}" type="presParOf" srcId="{767009DC-3C1E-A14E-A265-83CE8DA1E9B8}" destId="{FE4C0AEF-7695-8D4B-9B06-65B22578BE8E}" srcOrd="1" destOrd="0" presId="urn:microsoft.com/office/officeart/2008/layout/HorizontalMultiLevelHierarchy"/>
    <dgm:cxn modelId="{7A4BE7B0-5DB5-404F-B5A5-EBBA94ECAF56}" type="presParOf" srcId="{87BFB0BD-B3AC-D240-B54D-FB4992A8BF22}" destId="{54246575-22A6-4628-8A90-E3DB8E095C4B}" srcOrd="2" destOrd="0" presId="urn:microsoft.com/office/officeart/2008/layout/HorizontalMultiLevelHierarchy"/>
    <dgm:cxn modelId="{355C9352-D592-4B23-98EE-4EFBED623652}" type="presParOf" srcId="{54246575-22A6-4628-8A90-E3DB8E095C4B}" destId="{9E011A58-60A0-4B1B-B5AF-46EC1241FFAA}" srcOrd="0" destOrd="0" presId="urn:microsoft.com/office/officeart/2008/layout/HorizontalMultiLevelHierarchy"/>
    <dgm:cxn modelId="{37DEE8DF-396A-47C3-B2CB-F629BFBAC2F0}" type="presParOf" srcId="{87BFB0BD-B3AC-D240-B54D-FB4992A8BF22}" destId="{6398E542-12BC-4E3F-9D42-00F4A37135EB}" srcOrd="3" destOrd="0" presId="urn:microsoft.com/office/officeart/2008/layout/HorizontalMultiLevelHierarchy"/>
    <dgm:cxn modelId="{60131D7C-0C62-486F-A906-0F7531EF46E3}" type="presParOf" srcId="{6398E542-12BC-4E3F-9D42-00F4A37135EB}" destId="{3508C5F2-AE4C-4B78-B148-FDA2E3733AA3}" srcOrd="0" destOrd="0" presId="urn:microsoft.com/office/officeart/2008/layout/HorizontalMultiLevelHierarchy"/>
    <dgm:cxn modelId="{7DEBA56A-BA00-420C-BA4E-9547E35350FF}" type="presParOf" srcId="{6398E542-12BC-4E3F-9D42-00F4A37135EB}" destId="{9741B3BD-C89A-4F02-90A3-2DB8E5BB9253}" srcOrd="1" destOrd="0" presId="urn:microsoft.com/office/officeart/2008/layout/HorizontalMultiLevelHierarchy"/>
    <dgm:cxn modelId="{9BE2FCF4-F67F-0A4D-904E-4FEA36E81AC9}" type="presParOf" srcId="{87BFB0BD-B3AC-D240-B54D-FB4992A8BF22}" destId="{CA4CFDEC-A340-8B47-A0A7-58E7DB1FF1EA}" srcOrd="4" destOrd="0" presId="urn:microsoft.com/office/officeart/2008/layout/HorizontalMultiLevelHierarchy"/>
    <dgm:cxn modelId="{CF283657-465C-9044-A27F-5D5887AD6533}" type="presParOf" srcId="{CA4CFDEC-A340-8B47-A0A7-58E7DB1FF1EA}" destId="{F0A1D38B-0F07-1645-BDB4-FBACD7001873}" srcOrd="0" destOrd="0" presId="urn:microsoft.com/office/officeart/2008/layout/HorizontalMultiLevelHierarchy"/>
    <dgm:cxn modelId="{E66C0468-5EAB-C64C-90AF-50C5416FC72A}" type="presParOf" srcId="{87BFB0BD-B3AC-D240-B54D-FB4992A8BF22}" destId="{86C27831-433E-3C46-A8E7-ECE283120809}" srcOrd="5" destOrd="0" presId="urn:microsoft.com/office/officeart/2008/layout/HorizontalMultiLevelHierarchy"/>
    <dgm:cxn modelId="{99848ED3-E790-BF49-9AE3-DF0F9D665A70}" type="presParOf" srcId="{86C27831-433E-3C46-A8E7-ECE283120809}" destId="{E2E8D560-4764-F543-9170-39686AF38227}" srcOrd="0" destOrd="0" presId="urn:microsoft.com/office/officeart/2008/layout/HorizontalMultiLevelHierarchy"/>
    <dgm:cxn modelId="{A4BA618A-8035-4C48-A02E-59E0A6373B33}" type="presParOf" srcId="{86C27831-433E-3C46-A8E7-ECE283120809}" destId="{414B0777-882B-1847-A31B-9B86BF629B19}" srcOrd="1" destOrd="0" presId="urn:microsoft.com/office/officeart/2008/layout/HorizontalMultiLevelHierarchy"/>
    <dgm:cxn modelId="{57C8175B-E475-6146-AA47-642AB202D66D}" type="presParOf" srcId="{87BFB0BD-B3AC-D240-B54D-FB4992A8BF22}" destId="{398F0638-B8DD-9F41-AA3D-7C7366D79120}" srcOrd="6" destOrd="0" presId="urn:microsoft.com/office/officeart/2008/layout/HorizontalMultiLevelHierarchy"/>
    <dgm:cxn modelId="{7D37B1DD-7CA8-D94A-BA95-517DD0136AC8}" type="presParOf" srcId="{398F0638-B8DD-9F41-AA3D-7C7366D79120}" destId="{35E839E8-D2F3-224C-9F4E-4DE0D5BED118}" srcOrd="0" destOrd="0" presId="urn:microsoft.com/office/officeart/2008/layout/HorizontalMultiLevelHierarchy"/>
    <dgm:cxn modelId="{679795C2-3E5E-F741-85AD-0E5F2F618E2B}" type="presParOf" srcId="{87BFB0BD-B3AC-D240-B54D-FB4992A8BF22}" destId="{BD7B5292-F19C-9640-BE5B-A654E2B995B0}" srcOrd="7" destOrd="0" presId="urn:microsoft.com/office/officeart/2008/layout/HorizontalMultiLevelHierarchy"/>
    <dgm:cxn modelId="{88967416-8C08-6249-BED7-EA0F069C50B1}" type="presParOf" srcId="{BD7B5292-F19C-9640-BE5B-A654E2B995B0}" destId="{16F73519-B462-0241-8B78-2E3B1983E7AC}" srcOrd="0" destOrd="0" presId="urn:microsoft.com/office/officeart/2008/layout/HorizontalMultiLevelHierarchy"/>
    <dgm:cxn modelId="{17CA299D-C3B7-9948-8211-29E1E09BA64D}" type="presParOf" srcId="{BD7B5292-F19C-9640-BE5B-A654E2B995B0}" destId="{07BFFD41-4E4A-AF44-BFCD-E6075FF3E640}" srcOrd="1" destOrd="0" presId="urn:microsoft.com/office/officeart/2008/layout/HorizontalMultiLevelHierarchy"/>
    <dgm:cxn modelId="{47A1544A-04A7-874E-989A-E3F5A108A6DA}" type="presParOf" srcId="{E0D7C5AD-49F5-9445-87A7-EB740E6E518B}" destId="{559C54D0-6412-6143-948F-CB3C134DC2F1}" srcOrd="2" destOrd="0" presId="urn:microsoft.com/office/officeart/2008/layout/HorizontalMultiLevelHierarchy"/>
    <dgm:cxn modelId="{D8BCC5D0-21B1-704B-9E06-F239A1DBBCDB}" type="presParOf" srcId="{559C54D0-6412-6143-948F-CB3C134DC2F1}" destId="{46D2E95C-C10A-B64D-82CC-8655801CA550}" srcOrd="0" destOrd="0" presId="urn:microsoft.com/office/officeart/2008/layout/HorizontalMultiLevelHierarchy"/>
    <dgm:cxn modelId="{D6021459-F0A6-AE47-9AEF-6C490EC83881}" type="presParOf" srcId="{E0D7C5AD-49F5-9445-87A7-EB740E6E518B}" destId="{B1F0EAA1-3B71-FB49-8404-4255B4D5CA08}" srcOrd="3" destOrd="0" presId="urn:microsoft.com/office/officeart/2008/layout/HorizontalMultiLevelHierarchy"/>
    <dgm:cxn modelId="{D2DE4445-8ACB-7447-9DAB-FEE1E020B1E5}" type="presParOf" srcId="{B1F0EAA1-3B71-FB49-8404-4255B4D5CA08}" destId="{D1B15D49-B232-2741-873F-59928436791C}" srcOrd="0" destOrd="0" presId="urn:microsoft.com/office/officeart/2008/layout/HorizontalMultiLevelHierarchy"/>
    <dgm:cxn modelId="{F0E6A77E-E266-DE47-9104-9821D7948028}" type="presParOf" srcId="{B1F0EAA1-3B71-FB49-8404-4255B4D5CA08}" destId="{BE0BBF74-FD11-8D4D-8EEC-11D68DE9CCEC}" srcOrd="1" destOrd="0" presId="urn:microsoft.com/office/officeart/2008/layout/HorizontalMultiLevelHierarchy"/>
    <dgm:cxn modelId="{CB1A64C4-BC00-664D-90DD-421A7ADB54AB}" type="presParOf" srcId="{BE0BBF74-FD11-8D4D-8EEC-11D68DE9CCEC}" destId="{671A4326-9CF3-CF43-B95A-581D63153F7B}" srcOrd="0" destOrd="0" presId="urn:microsoft.com/office/officeart/2008/layout/HorizontalMultiLevelHierarchy"/>
    <dgm:cxn modelId="{F946B573-169C-D94C-BEE5-EF6E41F9382B}" type="presParOf" srcId="{671A4326-9CF3-CF43-B95A-581D63153F7B}" destId="{A130F512-4C86-AF44-A19D-CCDF6EF43D80}" srcOrd="0" destOrd="0" presId="urn:microsoft.com/office/officeart/2008/layout/HorizontalMultiLevelHierarchy"/>
    <dgm:cxn modelId="{3649EFD2-A174-9849-859C-FEE326B13299}" type="presParOf" srcId="{BE0BBF74-FD11-8D4D-8EEC-11D68DE9CCEC}" destId="{65234885-1285-374F-A541-A1716B6C5CA6}" srcOrd="1" destOrd="0" presId="urn:microsoft.com/office/officeart/2008/layout/HorizontalMultiLevelHierarchy"/>
    <dgm:cxn modelId="{16FD61F2-B687-114D-8BB1-094DB86DBB5A}" type="presParOf" srcId="{65234885-1285-374F-A541-A1716B6C5CA6}" destId="{EAE77323-06D9-4E44-B955-D872568B0A6C}" srcOrd="0" destOrd="0" presId="urn:microsoft.com/office/officeart/2008/layout/HorizontalMultiLevelHierarchy"/>
    <dgm:cxn modelId="{2A1382AE-DB5E-AC47-B529-C55AAD500761}" type="presParOf" srcId="{65234885-1285-374F-A541-A1716B6C5CA6}" destId="{585BA310-3A1D-0E48-99D8-11F47C590B7F}" srcOrd="1" destOrd="0" presId="urn:microsoft.com/office/officeart/2008/layout/HorizontalMultiLevelHierarchy"/>
    <dgm:cxn modelId="{397210CF-55E0-2848-873F-ECD1785C2C72}" type="presParOf" srcId="{BE0BBF74-FD11-8D4D-8EEC-11D68DE9CCEC}" destId="{BA84A3C5-E8D0-7846-8BC7-BF6586A25575}" srcOrd="2" destOrd="0" presId="urn:microsoft.com/office/officeart/2008/layout/HorizontalMultiLevelHierarchy"/>
    <dgm:cxn modelId="{5ADE0979-6C8C-2341-BE0A-8BC67BA91043}" type="presParOf" srcId="{BA84A3C5-E8D0-7846-8BC7-BF6586A25575}" destId="{E6400DB4-F790-D44F-B770-2514C1346B95}" srcOrd="0" destOrd="0" presId="urn:microsoft.com/office/officeart/2008/layout/HorizontalMultiLevelHierarchy"/>
    <dgm:cxn modelId="{B64D4D37-C873-2146-922D-238232D1952E}" type="presParOf" srcId="{BE0BBF74-FD11-8D4D-8EEC-11D68DE9CCEC}" destId="{9AFC1C4F-94AD-704B-AB09-9F2D5AC4D0D6}" srcOrd="3" destOrd="0" presId="urn:microsoft.com/office/officeart/2008/layout/HorizontalMultiLevelHierarchy"/>
    <dgm:cxn modelId="{D734DC82-AD9E-7E4E-B450-81705862BDE4}" type="presParOf" srcId="{9AFC1C4F-94AD-704B-AB09-9F2D5AC4D0D6}" destId="{29749157-C0D4-414A-8CE7-DCB40976E151}" srcOrd="0" destOrd="0" presId="urn:microsoft.com/office/officeart/2008/layout/HorizontalMultiLevelHierarchy"/>
    <dgm:cxn modelId="{38FD57F2-C484-6149-92B3-B26B985A5955}" type="presParOf" srcId="{9AFC1C4F-94AD-704B-AB09-9F2D5AC4D0D6}" destId="{68D536BD-4CDE-FE41-BCA1-3E2E2D519B6A}" srcOrd="1" destOrd="0" presId="urn:microsoft.com/office/officeart/2008/layout/HorizontalMultiLevelHierarchy"/>
    <dgm:cxn modelId="{A536FCCF-D636-4095-8ED1-99C20DCA2D28}" type="presParOf" srcId="{BE0BBF74-FD11-8D4D-8EEC-11D68DE9CCEC}" destId="{999A5B53-58B6-4B49-B499-C98D4FEBEF8F}" srcOrd="4" destOrd="0" presId="urn:microsoft.com/office/officeart/2008/layout/HorizontalMultiLevelHierarchy"/>
    <dgm:cxn modelId="{3484022E-CFF8-45AE-A01B-BE0C2B738AC9}" type="presParOf" srcId="{999A5B53-58B6-4B49-B499-C98D4FEBEF8F}" destId="{D14613E6-C3BF-44F0-8209-42F45C3D0656}" srcOrd="0" destOrd="0" presId="urn:microsoft.com/office/officeart/2008/layout/HorizontalMultiLevelHierarchy"/>
    <dgm:cxn modelId="{061C2B3D-3DDA-4F63-9560-CE573F61DCA2}" type="presParOf" srcId="{BE0BBF74-FD11-8D4D-8EEC-11D68DE9CCEC}" destId="{064F67C1-80BA-4D81-84E4-3EBBFAC05335}" srcOrd="5" destOrd="0" presId="urn:microsoft.com/office/officeart/2008/layout/HorizontalMultiLevelHierarchy"/>
    <dgm:cxn modelId="{4928BBF6-B9A8-4618-BEE5-B2C997292F0F}" type="presParOf" srcId="{064F67C1-80BA-4D81-84E4-3EBBFAC05335}" destId="{DDFD878A-DE04-4506-92BF-6345CBD58ED6}" srcOrd="0" destOrd="0" presId="urn:microsoft.com/office/officeart/2008/layout/HorizontalMultiLevelHierarchy"/>
    <dgm:cxn modelId="{69D75BD3-0652-4038-BCB5-9D84F1C13072}" type="presParOf" srcId="{064F67C1-80BA-4D81-84E4-3EBBFAC05335}" destId="{6B736E7B-68FE-4078-B3B5-D81E103CDE17}" srcOrd="1" destOrd="0" presId="urn:microsoft.com/office/officeart/2008/layout/HorizontalMultiLevelHierarchy"/>
  </dgm:cxnLst>
  <dgm:bg>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E7E684-AC99-7046-BB2C-79C53A1FF9F5}" type="doc">
      <dgm:prSet loTypeId="urn:microsoft.com/office/officeart/2008/layout/HorizontalMultiLevelHierarchy" loCatId="" qsTypeId="urn:microsoft.com/office/officeart/2005/8/quickstyle/simple1" qsCatId="simple" csTypeId="urn:microsoft.com/office/officeart/2005/8/colors/accent1_2" csCatId="accent1" phldr="1"/>
      <dgm:spPr/>
      <dgm:t>
        <a:bodyPr/>
        <a:lstStyle/>
        <a:p>
          <a:endParaRPr lang="en-US"/>
        </a:p>
      </dgm:t>
    </dgm:pt>
    <dgm:pt modelId="{8B81514B-73DE-5E44-B81F-366D5495B0C0}">
      <dgm:prSet phldrT="[Text]" custT="1"/>
      <dgm:spPr>
        <a:solidFill>
          <a:srgbClr val="439863"/>
        </a:solidFill>
      </dgm:spPr>
      <dgm:t>
        <a:bodyPr/>
        <a:lstStyle/>
        <a:p>
          <a:pPr>
            <a:lnSpc>
              <a:spcPct val="100000"/>
            </a:lnSpc>
            <a:spcAft>
              <a:spcPts val="0"/>
            </a:spcAft>
          </a:pPr>
          <a:r>
            <a:rPr lang="en-US" sz="3200">
              <a:solidFill>
                <a:schemeClr val="bg1"/>
              </a:solidFill>
              <a:latin typeface="TT Interphases Pro Trl Rg" panose="020B0103050000020004" pitchFamily="34" charset="0"/>
            </a:rPr>
            <a:t>Utility</a:t>
          </a:r>
        </a:p>
      </dgm:t>
    </dgm:pt>
    <dgm:pt modelId="{EEF4178F-BC52-D440-9E74-A4C0951B99F1}" type="parTrans" cxnId="{475BE8D2-4855-D143-892D-1149FF22EA78}">
      <dgm:prSet/>
      <dgm:spPr/>
      <dgm:t>
        <a:bodyPr/>
        <a:lstStyle/>
        <a:p>
          <a:endParaRPr lang="en-US"/>
        </a:p>
      </dgm:t>
    </dgm:pt>
    <dgm:pt modelId="{4385AC31-0E09-7444-93BD-B1950DC949FF}" type="sibTrans" cxnId="{475BE8D2-4855-D143-892D-1149FF22EA78}">
      <dgm:prSet/>
      <dgm:spPr/>
      <dgm:t>
        <a:bodyPr/>
        <a:lstStyle/>
        <a:p>
          <a:endParaRPr lang="en-US"/>
        </a:p>
      </dgm:t>
    </dgm:pt>
    <dgm:pt modelId="{99179112-48BD-224F-9015-D256DD2623F8}" type="asst">
      <dgm:prSet phldrT="[Text]"/>
      <dgm:spPr>
        <a:solidFill>
          <a:schemeClr val="bg1">
            <a:lumMod val="65000"/>
          </a:schemeClr>
        </a:solidFill>
      </dgm:spPr>
      <dgm:t>
        <a:bodyPr/>
        <a:lstStyle/>
        <a:p>
          <a:r>
            <a:rPr lang="en-US">
              <a:solidFill>
                <a:schemeClr val="bg1"/>
              </a:solidFill>
              <a:latin typeface="TT Interphases Pro Trl Rg" panose="020B0103050000020004" pitchFamily="34" charset="0"/>
            </a:rPr>
            <a:t>Interpretability</a:t>
          </a:r>
        </a:p>
      </dgm:t>
    </dgm:pt>
    <dgm:pt modelId="{FA90FF10-420B-9C41-BEF1-75526744EE3C}" type="parTrans" cxnId="{0325FDDE-1D4C-174A-85B7-9C779C9C7DD4}">
      <dgm:prSet/>
      <dgm:spPr>
        <a:solidFill>
          <a:srgbClr val="7D7D7D"/>
        </a:solidFill>
        <a:ln>
          <a:solidFill>
            <a:schemeClr val="bg1">
              <a:lumMod val="65000"/>
            </a:schemeClr>
          </a:solidFill>
        </a:ln>
      </dgm:spPr>
      <dgm:t>
        <a:bodyPr/>
        <a:lstStyle/>
        <a:p>
          <a:endParaRPr lang="en-US">
            <a:latin typeface="TT Interphases Pro Trl Rg" panose="020B0103050000020004" pitchFamily="34" charset="0"/>
          </a:endParaRPr>
        </a:p>
      </dgm:t>
    </dgm:pt>
    <dgm:pt modelId="{75778CE1-A87A-054C-A9EF-D92E564053E1}" type="sibTrans" cxnId="{0325FDDE-1D4C-174A-85B7-9C779C9C7DD4}">
      <dgm:prSet/>
      <dgm:spPr/>
      <dgm:t>
        <a:bodyPr/>
        <a:lstStyle/>
        <a:p>
          <a:endParaRPr lang="en-US"/>
        </a:p>
      </dgm:t>
    </dgm:pt>
    <dgm:pt modelId="{A124BD94-38BE-FC4B-9CD8-213023D7D229}">
      <dgm:prSet phldrT="[Text]"/>
      <dgm:spPr>
        <a:solidFill>
          <a:schemeClr val="bg1">
            <a:lumMod val="65000"/>
          </a:schemeClr>
        </a:solidFill>
      </dgm:spPr>
      <dgm:t>
        <a:bodyPr/>
        <a:lstStyle/>
        <a:p>
          <a:r>
            <a:rPr lang="en-US">
              <a:latin typeface="TT Interphases Pro Trl Rg" panose="020B0103050000020004" pitchFamily="34" charset="0"/>
            </a:rPr>
            <a:t>Conciseness</a:t>
          </a:r>
        </a:p>
      </dgm:t>
    </dgm:pt>
    <dgm:pt modelId="{163A0F9C-4BBB-A549-8C87-4E25BDFC5EF3}" type="parTrans" cxnId="{B681F553-E93B-9C47-AD4B-FF30C6D5259A}">
      <dgm:prSet/>
      <dgm:spPr>
        <a:solidFill>
          <a:srgbClr val="7D7D7D"/>
        </a:solidFill>
        <a:ln>
          <a:solidFill>
            <a:schemeClr val="bg1">
              <a:lumMod val="65000"/>
            </a:schemeClr>
          </a:solidFill>
        </a:ln>
      </dgm:spPr>
      <dgm:t>
        <a:bodyPr/>
        <a:lstStyle/>
        <a:p>
          <a:endParaRPr lang="en-US">
            <a:latin typeface="TT Interphases Pro Trl Rg" panose="020B0103050000020004" pitchFamily="34" charset="0"/>
          </a:endParaRPr>
        </a:p>
      </dgm:t>
    </dgm:pt>
    <dgm:pt modelId="{99C84DDA-B3D3-D14A-9E35-50178E95DCCD}" type="sibTrans" cxnId="{B681F553-E93B-9C47-AD4B-FF30C6D5259A}">
      <dgm:prSet/>
      <dgm:spPr/>
      <dgm:t>
        <a:bodyPr/>
        <a:lstStyle/>
        <a:p>
          <a:endParaRPr lang="en-US"/>
        </a:p>
      </dgm:t>
    </dgm:pt>
    <dgm:pt modelId="{C4B9AE97-6882-ED49-BDC5-9458C0E5A36E}">
      <dgm:prSet phldrT="[Text]"/>
      <dgm:spPr>
        <a:solidFill>
          <a:schemeClr val="bg1">
            <a:lumMod val="65000"/>
          </a:schemeClr>
        </a:solidFill>
      </dgm:spPr>
      <dgm:t>
        <a:bodyPr/>
        <a:lstStyle/>
        <a:p>
          <a:r>
            <a:rPr lang="en-US">
              <a:latin typeface="TT Interphases Pro Trl Rg" panose="020B0103050000020004" pitchFamily="34" charset="0"/>
            </a:rPr>
            <a:t>Semantic Validity</a:t>
          </a:r>
        </a:p>
      </dgm:t>
    </dgm:pt>
    <dgm:pt modelId="{242FBD5E-C1B1-704E-A330-BAF317BD616B}" type="parTrans" cxnId="{94E9EE0E-7338-754F-8F9A-024EABC608C8}">
      <dgm:prSet/>
      <dgm:spPr>
        <a:solidFill>
          <a:schemeClr val="bg1">
            <a:lumMod val="65000"/>
          </a:schemeClr>
        </a:solidFill>
        <a:ln>
          <a:solidFill>
            <a:schemeClr val="bg1">
              <a:lumMod val="65000"/>
            </a:schemeClr>
          </a:solidFill>
        </a:ln>
      </dgm:spPr>
      <dgm:t>
        <a:bodyPr/>
        <a:lstStyle/>
        <a:p>
          <a:endParaRPr lang="en-US">
            <a:latin typeface="TT Interphases Pro Trl Rg" panose="020B0103050000020004" pitchFamily="34" charset="0"/>
          </a:endParaRPr>
        </a:p>
      </dgm:t>
    </dgm:pt>
    <dgm:pt modelId="{A5A6C0C3-4C83-D844-85C9-36E7F85A53F0}" type="sibTrans" cxnId="{94E9EE0E-7338-754F-8F9A-024EABC608C8}">
      <dgm:prSet/>
      <dgm:spPr/>
      <dgm:t>
        <a:bodyPr/>
        <a:lstStyle/>
        <a:p>
          <a:endParaRPr lang="en-US"/>
        </a:p>
      </dgm:t>
    </dgm:pt>
    <dgm:pt modelId="{290C392D-D949-4745-8680-3D8E0C77F91B}" type="asst">
      <dgm:prSet phldrT="[Text]"/>
      <dgm:spPr>
        <a:solidFill>
          <a:srgbClr val="439863"/>
        </a:solidFill>
      </dgm:spPr>
      <dgm:t>
        <a:bodyPr/>
        <a:lstStyle/>
        <a:p>
          <a:r>
            <a:rPr lang="en-US">
              <a:latin typeface="TT Interphases Pro Trl Rg" panose="020B0103050000020004" pitchFamily="34" charset="0"/>
            </a:rPr>
            <a:t>Insightfulness</a:t>
          </a:r>
        </a:p>
      </dgm:t>
    </dgm:pt>
    <dgm:pt modelId="{8CDC9FB9-630E-7742-8DFB-2109D9AFAFBD}" type="parTrans" cxnId="{EA7FD515-DFEC-6749-8BA1-DD9BD9FAAF61}">
      <dgm:prSet/>
      <dgm:spPr>
        <a:solidFill>
          <a:schemeClr val="bg1">
            <a:lumMod val="65000"/>
          </a:schemeClr>
        </a:solidFill>
        <a:ln>
          <a:solidFill>
            <a:srgbClr val="439863"/>
          </a:solidFill>
        </a:ln>
      </dgm:spPr>
      <dgm:t>
        <a:bodyPr/>
        <a:lstStyle/>
        <a:p>
          <a:endParaRPr lang="en-US">
            <a:latin typeface="TT Interphases Pro Trl Rg" panose="020B0103050000020004" pitchFamily="34" charset="0"/>
          </a:endParaRPr>
        </a:p>
      </dgm:t>
    </dgm:pt>
    <dgm:pt modelId="{8AA06BBE-405C-4148-B41A-AC4DD8FA5BEB}" type="sibTrans" cxnId="{EA7FD515-DFEC-6749-8BA1-DD9BD9FAAF61}">
      <dgm:prSet/>
      <dgm:spPr/>
      <dgm:t>
        <a:bodyPr/>
        <a:lstStyle/>
        <a:p>
          <a:endParaRPr lang="en-US"/>
        </a:p>
      </dgm:t>
    </dgm:pt>
    <dgm:pt modelId="{35CD9A28-B562-0948-9174-591193C78E59}" type="asst">
      <dgm:prSet phldrT="[Text]"/>
      <dgm:spPr>
        <a:solidFill>
          <a:schemeClr val="bg1">
            <a:lumMod val="65000"/>
          </a:schemeClr>
        </a:solidFill>
        <a:effectLst>
          <a:softEdge rad="0"/>
        </a:effectLst>
      </dgm:spPr>
      <dgm:t>
        <a:bodyPr/>
        <a:lstStyle/>
        <a:p>
          <a:r>
            <a:rPr lang="en-US">
              <a:latin typeface="TT Interphases Pro Trl Rg" panose="020B0103050000020004" pitchFamily="34" charset="0"/>
            </a:rPr>
            <a:t>Attribute Significance</a:t>
          </a:r>
        </a:p>
      </dgm:t>
    </dgm:pt>
    <dgm:pt modelId="{B8185CE1-94CA-8646-84EB-0412435D1650}" type="parTrans" cxnId="{CE859259-576D-624E-BBEB-7577AF17C535}">
      <dgm:prSet/>
      <dgm:spPr>
        <a:solidFill>
          <a:srgbClr val="7D7D7D"/>
        </a:solidFill>
        <a:ln>
          <a:solidFill>
            <a:schemeClr val="bg1">
              <a:lumMod val="65000"/>
            </a:schemeClr>
          </a:solidFill>
        </a:ln>
      </dgm:spPr>
      <dgm:t>
        <a:bodyPr/>
        <a:lstStyle/>
        <a:p>
          <a:endParaRPr lang="en-US">
            <a:latin typeface="TT Interphases Pro Trl Rg" panose="020B0103050000020004" pitchFamily="34" charset="0"/>
          </a:endParaRPr>
        </a:p>
      </dgm:t>
    </dgm:pt>
    <dgm:pt modelId="{B9DBF4FE-2EBE-0140-B737-BFC3577A5CDC}" type="sibTrans" cxnId="{CE859259-576D-624E-BBEB-7577AF17C535}">
      <dgm:prSet/>
      <dgm:spPr/>
      <dgm:t>
        <a:bodyPr/>
        <a:lstStyle/>
        <a:p>
          <a:endParaRPr lang="en-US"/>
        </a:p>
      </dgm:t>
    </dgm:pt>
    <dgm:pt modelId="{70E8512E-854F-644A-BBA6-2691D22118D1}" type="asst">
      <dgm:prSet phldrT="[Text]"/>
      <dgm:spPr>
        <a:solidFill>
          <a:srgbClr val="A6A6A6"/>
        </a:solidFill>
      </dgm:spPr>
      <dgm:t>
        <a:bodyPr/>
        <a:lstStyle/>
        <a:p>
          <a:r>
            <a:rPr lang="en-US">
              <a:latin typeface="TT Interphases Pro Trl Rg" panose="020B0103050000020004" pitchFamily="34" charset="0"/>
            </a:rPr>
            <a:t>Trend</a:t>
          </a:r>
        </a:p>
      </dgm:t>
    </dgm:pt>
    <dgm:pt modelId="{7DA6626E-6F83-E743-9A6C-BF0FEC9BEBFA}" type="parTrans" cxnId="{9BFEC4C9-16F5-1241-B761-15396F00AFD1}">
      <dgm:prSet/>
      <dgm:spPr>
        <a:solidFill>
          <a:schemeClr val="bg1">
            <a:lumMod val="65000"/>
          </a:schemeClr>
        </a:solidFill>
        <a:ln>
          <a:solidFill>
            <a:srgbClr val="A6A6A6"/>
          </a:solidFill>
        </a:ln>
      </dgm:spPr>
      <dgm:t>
        <a:bodyPr/>
        <a:lstStyle/>
        <a:p>
          <a:endParaRPr lang="en-US">
            <a:latin typeface="TT Interphases Pro Trl Rg" panose="020B0103050000020004" pitchFamily="34" charset="0"/>
          </a:endParaRPr>
        </a:p>
      </dgm:t>
    </dgm:pt>
    <dgm:pt modelId="{5807A953-DD57-794C-8D4C-E11EE738FFFD}" type="sibTrans" cxnId="{9BFEC4C9-16F5-1241-B761-15396F00AFD1}">
      <dgm:prSet/>
      <dgm:spPr/>
      <dgm:t>
        <a:bodyPr/>
        <a:lstStyle/>
        <a:p>
          <a:endParaRPr lang="en-US"/>
        </a:p>
      </dgm:t>
    </dgm:pt>
    <dgm:pt modelId="{885E6513-64D0-4908-850B-7AF4203D1D78}">
      <dgm:prSet phldrT="[Text]"/>
      <dgm:spPr>
        <a:solidFill>
          <a:schemeClr val="bg1">
            <a:lumMod val="65000"/>
          </a:schemeClr>
        </a:solidFill>
      </dgm:spPr>
      <dgm:t>
        <a:bodyPr/>
        <a:lstStyle/>
        <a:p>
          <a:r>
            <a:rPr lang="en-US">
              <a:latin typeface="TT Interphases Pro Trl Rg" panose="020B0103050000020004" pitchFamily="34" charset="0"/>
            </a:rPr>
            <a:t>Density</a:t>
          </a:r>
        </a:p>
      </dgm:t>
    </dgm:pt>
    <dgm:pt modelId="{18EE64D8-6B16-40A2-853C-BB2263802070}" type="parTrans" cxnId="{0A1DDF65-419A-4E42-AB2C-4556360F1E21}">
      <dgm:prSet/>
      <dgm:spPr>
        <a:ln>
          <a:solidFill>
            <a:srgbClr val="A6A6A6"/>
          </a:solidFill>
        </a:ln>
      </dgm:spPr>
      <dgm:t>
        <a:bodyPr/>
        <a:lstStyle/>
        <a:p>
          <a:endParaRPr lang="en-US"/>
        </a:p>
      </dgm:t>
    </dgm:pt>
    <dgm:pt modelId="{CF74A4C5-BDF6-4BE5-A428-A0D5DB482CBC}" type="sibTrans" cxnId="{0A1DDF65-419A-4E42-AB2C-4556360F1E21}">
      <dgm:prSet/>
      <dgm:spPr/>
      <dgm:t>
        <a:bodyPr/>
        <a:lstStyle/>
        <a:p>
          <a:endParaRPr lang="en-US"/>
        </a:p>
      </dgm:t>
    </dgm:pt>
    <dgm:pt modelId="{A7565EE2-B58D-4918-81B6-2FCB9D9FB8C2}" type="asst">
      <dgm:prSet phldrT="[Text]"/>
      <dgm:spPr>
        <a:solidFill>
          <a:schemeClr val="bg1">
            <a:lumMod val="65000"/>
          </a:schemeClr>
        </a:solidFill>
        <a:effectLst>
          <a:softEdge rad="0"/>
        </a:effectLst>
      </dgm:spPr>
      <dgm:t>
        <a:bodyPr/>
        <a:lstStyle/>
        <a:p>
          <a:r>
            <a:rPr lang="en-US">
              <a:latin typeface="TT Interphases Pro Trl Rg" panose="020B0103050000020004" pitchFamily="34" charset="0"/>
            </a:rPr>
            <a:t>Informativeness</a:t>
          </a:r>
        </a:p>
      </dgm:t>
    </dgm:pt>
    <dgm:pt modelId="{55D722AA-7ECE-45B4-92B3-DB53D6CB4D84}" type="parTrans" cxnId="{819DEE04-F121-4208-8FAD-85061A11EACF}">
      <dgm:prSet/>
      <dgm:spPr>
        <a:ln>
          <a:solidFill>
            <a:srgbClr val="A6A6A6"/>
          </a:solidFill>
        </a:ln>
      </dgm:spPr>
      <dgm:t>
        <a:bodyPr/>
        <a:lstStyle/>
        <a:p>
          <a:endParaRPr lang="en-US"/>
        </a:p>
      </dgm:t>
    </dgm:pt>
    <dgm:pt modelId="{6E53A1AA-5B70-473D-8DD8-27DA06104A7E}" type="sibTrans" cxnId="{819DEE04-F121-4208-8FAD-85061A11EACF}">
      <dgm:prSet/>
      <dgm:spPr/>
      <dgm:t>
        <a:bodyPr/>
        <a:lstStyle/>
        <a:p>
          <a:endParaRPr lang="en-US"/>
        </a:p>
      </dgm:t>
    </dgm:pt>
    <dgm:pt modelId="{560D59DC-A72D-9543-91A6-331E8C47EEDE}" type="asst">
      <dgm:prSet phldrT="[Text]"/>
      <dgm:spPr>
        <a:solidFill>
          <a:srgbClr val="439863"/>
        </a:solidFill>
      </dgm:spPr>
      <dgm:t>
        <a:bodyPr/>
        <a:lstStyle/>
        <a:p>
          <a:r>
            <a:rPr lang="en-US">
              <a:latin typeface="TT Interphases Pro Trl Rg" panose="020B0103050000020004" pitchFamily="34" charset="0"/>
            </a:rPr>
            <a:t>Surprisingness</a:t>
          </a:r>
        </a:p>
      </dgm:t>
    </dgm:pt>
    <dgm:pt modelId="{B9FD576C-5C62-1A4D-ABE6-ADD5DA059773}" type="parTrans" cxnId="{B7867F93-33B6-B74D-BD05-280E92A7B289}">
      <dgm:prSet/>
      <dgm:spPr>
        <a:ln>
          <a:solidFill>
            <a:srgbClr val="439863"/>
          </a:solidFill>
        </a:ln>
      </dgm:spPr>
      <dgm:t>
        <a:bodyPr/>
        <a:lstStyle/>
        <a:p>
          <a:endParaRPr lang="en-US"/>
        </a:p>
      </dgm:t>
    </dgm:pt>
    <dgm:pt modelId="{93F6A08D-3609-0341-8837-83FC08543359}" type="sibTrans" cxnId="{B7867F93-33B6-B74D-BD05-280E92A7B289}">
      <dgm:prSet/>
      <dgm:spPr/>
      <dgm:t>
        <a:bodyPr/>
        <a:lstStyle/>
        <a:p>
          <a:endParaRPr lang="en-US"/>
        </a:p>
      </dgm:t>
    </dgm:pt>
    <dgm:pt modelId="{1CD3340A-450A-9A4D-8712-85261D76D461}" type="pres">
      <dgm:prSet presAssocID="{ABE7E684-AC99-7046-BB2C-79C53A1FF9F5}" presName="Name0" presStyleCnt="0">
        <dgm:presLayoutVars>
          <dgm:chPref val="1"/>
          <dgm:dir/>
          <dgm:animOne val="branch"/>
          <dgm:animLvl val="lvl"/>
          <dgm:resizeHandles val="exact"/>
        </dgm:presLayoutVars>
      </dgm:prSet>
      <dgm:spPr/>
    </dgm:pt>
    <dgm:pt modelId="{66234F36-D403-B242-8A11-C90BC3190AA1}" type="pres">
      <dgm:prSet presAssocID="{8B81514B-73DE-5E44-B81F-366D5495B0C0}" presName="root1" presStyleCnt="0"/>
      <dgm:spPr/>
    </dgm:pt>
    <dgm:pt modelId="{E2176B48-EB60-8B48-8F2C-0D340775EC4C}" type="pres">
      <dgm:prSet presAssocID="{8B81514B-73DE-5E44-B81F-366D5495B0C0}" presName="LevelOneTextNode" presStyleLbl="node0" presStyleIdx="0" presStyleCnt="1" custAng="5400000" custLinFactX="-100000" custLinFactNeighborX="-147544">
        <dgm:presLayoutVars>
          <dgm:chPref val="3"/>
        </dgm:presLayoutVars>
      </dgm:prSet>
      <dgm:spPr>
        <a:prstGeom prst="roundRect">
          <a:avLst/>
        </a:prstGeom>
      </dgm:spPr>
    </dgm:pt>
    <dgm:pt modelId="{E0D7C5AD-49F5-9445-87A7-EB740E6E518B}" type="pres">
      <dgm:prSet presAssocID="{8B81514B-73DE-5E44-B81F-366D5495B0C0}" presName="level2hierChild" presStyleCnt="0"/>
      <dgm:spPr/>
    </dgm:pt>
    <dgm:pt modelId="{48B610DE-4C8C-1E42-8ED0-8FD3C3972180}" type="pres">
      <dgm:prSet presAssocID="{8CDC9FB9-630E-7742-8DFB-2109D9AFAFBD}" presName="conn2-1" presStyleLbl="parChTrans1D2" presStyleIdx="0" presStyleCnt="2"/>
      <dgm:spPr/>
    </dgm:pt>
    <dgm:pt modelId="{5E607BB0-86E1-6442-A407-10EB0C8DE343}" type="pres">
      <dgm:prSet presAssocID="{8CDC9FB9-630E-7742-8DFB-2109D9AFAFBD}" presName="connTx" presStyleLbl="parChTrans1D2" presStyleIdx="0" presStyleCnt="2"/>
      <dgm:spPr/>
    </dgm:pt>
    <dgm:pt modelId="{D1DAEBDE-5288-AB4A-B20D-79CB5AFBEA39}" type="pres">
      <dgm:prSet presAssocID="{290C392D-D949-4745-8680-3D8E0C77F91B}" presName="root2" presStyleCnt="0"/>
      <dgm:spPr/>
    </dgm:pt>
    <dgm:pt modelId="{DC250585-A08F-8E45-A016-450EE4E6FE0B}" type="pres">
      <dgm:prSet presAssocID="{290C392D-D949-4745-8680-3D8E0C77F91B}" presName="LevelTwoTextNode" presStyleLbl="asst1" presStyleIdx="0" presStyleCnt="6">
        <dgm:presLayoutVars>
          <dgm:chPref val="3"/>
        </dgm:presLayoutVars>
      </dgm:prSet>
      <dgm:spPr>
        <a:prstGeom prst="roundRect">
          <a:avLst/>
        </a:prstGeom>
      </dgm:spPr>
    </dgm:pt>
    <dgm:pt modelId="{87BFB0BD-B3AC-D240-B54D-FB4992A8BF22}" type="pres">
      <dgm:prSet presAssocID="{290C392D-D949-4745-8680-3D8E0C77F91B}" presName="level3hierChild" presStyleCnt="0"/>
      <dgm:spPr/>
    </dgm:pt>
    <dgm:pt modelId="{FC92EDC8-5834-194B-9A8B-1C2240A26226}" type="pres">
      <dgm:prSet presAssocID="{B8185CE1-94CA-8646-84EB-0412435D1650}" presName="conn2-1" presStyleLbl="parChTrans1D3" presStyleIdx="0" presStyleCnt="7"/>
      <dgm:spPr/>
    </dgm:pt>
    <dgm:pt modelId="{7023C9AB-73F3-A94C-BAAA-89131C1E51EB}" type="pres">
      <dgm:prSet presAssocID="{B8185CE1-94CA-8646-84EB-0412435D1650}" presName="connTx" presStyleLbl="parChTrans1D3" presStyleIdx="0" presStyleCnt="7"/>
      <dgm:spPr/>
    </dgm:pt>
    <dgm:pt modelId="{767009DC-3C1E-A14E-A265-83CE8DA1E9B8}" type="pres">
      <dgm:prSet presAssocID="{35CD9A28-B562-0948-9174-591193C78E59}" presName="root2" presStyleCnt="0"/>
      <dgm:spPr/>
    </dgm:pt>
    <dgm:pt modelId="{74050061-C242-CE40-B52B-042C0AF93AD6}" type="pres">
      <dgm:prSet presAssocID="{35CD9A28-B562-0948-9174-591193C78E59}" presName="LevelTwoTextNode" presStyleLbl="asst1" presStyleIdx="1" presStyleCnt="6">
        <dgm:presLayoutVars>
          <dgm:chPref val="3"/>
        </dgm:presLayoutVars>
      </dgm:prSet>
      <dgm:spPr>
        <a:prstGeom prst="roundRect">
          <a:avLst/>
        </a:prstGeom>
      </dgm:spPr>
    </dgm:pt>
    <dgm:pt modelId="{FE4C0AEF-7695-8D4B-9B06-65B22578BE8E}" type="pres">
      <dgm:prSet presAssocID="{35CD9A28-B562-0948-9174-591193C78E59}" presName="level3hierChild" presStyleCnt="0"/>
      <dgm:spPr/>
    </dgm:pt>
    <dgm:pt modelId="{54246575-22A6-4628-8A90-E3DB8E095C4B}" type="pres">
      <dgm:prSet presAssocID="{55D722AA-7ECE-45B4-92B3-DB53D6CB4D84}" presName="conn2-1" presStyleLbl="parChTrans1D3" presStyleIdx="1" presStyleCnt="7"/>
      <dgm:spPr/>
    </dgm:pt>
    <dgm:pt modelId="{9E011A58-60A0-4B1B-B5AF-46EC1241FFAA}" type="pres">
      <dgm:prSet presAssocID="{55D722AA-7ECE-45B4-92B3-DB53D6CB4D84}" presName="connTx" presStyleLbl="parChTrans1D3" presStyleIdx="1" presStyleCnt="7"/>
      <dgm:spPr/>
    </dgm:pt>
    <dgm:pt modelId="{6398E542-12BC-4E3F-9D42-00F4A37135EB}" type="pres">
      <dgm:prSet presAssocID="{A7565EE2-B58D-4918-81B6-2FCB9D9FB8C2}" presName="root2" presStyleCnt="0"/>
      <dgm:spPr/>
    </dgm:pt>
    <dgm:pt modelId="{3508C5F2-AE4C-4B78-B148-FDA2E3733AA3}" type="pres">
      <dgm:prSet presAssocID="{A7565EE2-B58D-4918-81B6-2FCB9D9FB8C2}" presName="LevelTwoTextNode" presStyleLbl="asst1" presStyleIdx="2" presStyleCnt="6">
        <dgm:presLayoutVars>
          <dgm:chPref val="3"/>
        </dgm:presLayoutVars>
      </dgm:prSet>
      <dgm:spPr>
        <a:prstGeom prst="roundRect">
          <a:avLst/>
        </a:prstGeom>
      </dgm:spPr>
    </dgm:pt>
    <dgm:pt modelId="{9741B3BD-C89A-4F02-90A3-2DB8E5BB9253}" type="pres">
      <dgm:prSet presAssocID="{A7565EE2-B58D-4918-81B6-2FCB9D9FB8C2}" presName="level3hierChild" presStyleCnt="0"/>
      <dgm:spPr/>
    </dgm:pt>
    <dgm:pt modelId="{CA4CFDEC-A340-8B47-A0A7-58E7DB1FF1EA}" type="pres">
      <dgm:prSet presAssocID="{7DA6626E-6F83-E743-9A6C-BF0FEC9BEBFA}" presName="conn2-1" presStyleLbl="parChTrans1D3" presStyleIdx="2" presStyleCnt="7"/>
      <dgm:spPr/>
    </dgm:pt>
    <dgm:pt modelId="{F0A1D38B-0F07-1645-BDB4-FBACD7001873}" type="pres">
      <dgm:prSet presAssocID="{7DA6626E-6F83-E743-9A6C-BF0FEC9BEBFA}" presName="connTx" presStyleLbl="parChTrans1D3" presStyleIdx="2" presStyleCnt="7"/>
      <dgm:spPr/>
    </dgm:pt>
    <dgm:pt modelId="{86C27831-433E-3C46-A8E7-ECE283120809}" type="pres">
      <dgm:prSet presAssocID="{70E8512E-854F-644A-BBA6-2691D22118D1}" presName="root2" presStyleCnt="0"/>
      <dgm:spPr/>
    </dgm:pt>
    <dgm:pt modelId="{E2E8D560-4764-F543-9170-39686AF38227}" type="pres">
      <dgm:prSet presAssocID="{70E8512E-854F-644A-BBA6-2691D22118D1}" presName="LevelTwoTextNode" presStyleLbl="asst1" presStyleIdx="3" presStyleCnt="6">
        <dgm:presLayoutVars>
          <dgm:chPref val="3"/>
        </dgm:presLayoutVars>
      </dgm:prSet>
      <dgm:spPr>
        <a:prstGeom prst="roundRect">
          <a:avLst/>
        </a:prstGeom>
      </dgm:spPr>
    </dgm:pt>
    <dgm:pt modelId="{414B0777-882B-1847-A31B-9B86BF629B19}" type="pres">
      <dgm:prSet presAssocID="{70E8512E-854F-644A-BBA6-2691D22118D1}" presName="level3hierChild" presStyleCnt="0"/>
      <dgm:spPr/>
    </dgm:pt>
    <dgm:pt modelId="{398F0638-B8DD-9F41-AA3D-7C7366D79120}" type="pres">
      <dgm:prSet presAssocID="{B9FD576C-5C62-1A4D-ABE6-ADD5DA059773}" presName="conn2-1" presStyleLbl="parChTrans1D3" presStyleIdx="3" presStyleCnt="7"/>
      <dgm:spPr/>
    </dgm:pt>
    <dgm:pt modelId="{35E839E8-D2F3-224C-9F4E-4DE0D5BED118}" type="pres">
      <dgm:prSet presAssocID="{B9FD576C-5C62-1A4D-ABE6-ADD5DA059773}" presName="connTx" presStyleLbl="parChTrans1D3" presStyleIdx="3" presStyleCnt="7"/>
      <dgm:spPr/>
    </dgm:pt>
    <dgm:pt modelId="{BD7B5292-F19C-9640-BE5B-A654E2B995B0}" type="pres">
      <dgm:prSet presAssocID="{560D59DC-A72D-9543-91A6-331E8C47EEDE}" presName="root2" presStyleCnt="0"/>
      <dgm:spPr/>
    </dgm:pt>
    <dgm:pt modelId="{16F73519-B462-0241-8B78-2E3B1983E7AC}" type="pres">
      <dgm:prSet presAssocID="{560D59DC-A72D-9543-91A6-331E8C47EEDE}" presName="LevelTwoTextNode" presStyleLbl="asst1" presStyleIdx="4" presStyleCnt="6">
        <dgm:presLayoutVars>
          <dgm:chPref val="3"/>
        </dgm:presLayoutVars>
      </dgm:prSet>
      <dgm:spPr>
        <a:prstGeom prst="roundRect">
          <a:avLst/>
        </a:prstGeom>
      </dgm:spPr>
    </dgm:pt>
    <dgm:pt modelId="{07BFFD41-4E4A-AF44-BFCD-E6075FF3E640}" type="pres">
      <dgm:prSet presAssocID="{560D59DC-A72D-9543-91A6-331E8C47EEDE}" presName="level3hierChild" presStyleCnt="0"/>
      <dgm:spPr/>
    </dgm:pt>
    <dgm:pt modelId="{559C54D0-6412-6143-948F-CB3C134DC2F1}" type="pres">
      <dgm:prSet presAssocID="{FA90FF10-420B-9C41-BEF1-75526744EE3C}" presName="conn2-1" presStyleLbl="parChTrans1D2" presStyleIdx="1" presStyleCnt="2"/>
      <dgm:spPr/>
    </dgm:pt>
    <dgm:pt modelId="{46D2E95C-C10A-B64D-82CC-8655801CA550}" type="pres">
      <dgm:prSet presAssocID="{FA90FF10-420B-9C41-BEF1-75526744EE3C}" presName="connTx" presStyleLbl="parChTrans1D2" presStyleIdx="1" presStyleCnt="2"/>
      <dgm:spPr/>
    </dgm:pt>
    <dgm:pt modelId="{B1F0EAA1-3B71-FB49-8404-4255B4D5CA08}" type="pres">
      <dgm:prSet presAssocID="{99179112-48BD-224F-9015-D256DD2623F8}" presName="root2" presStyleCnt="0"/>
      <dgm:spPr/>
    </dgm:pt>
    <dgm:pt modelId="{D1B15D49-B232-2741-873F-59928436791C}" type="pres">
      <dgm:prSet presAssocID="{99179112-48BD-224F-9015-D256DD2623F8}" presName="LevelTwoTextNode" presStyleLbl="asst1" presStyleIdx="5" presStyleCnt="6">
        <dgm:presLayoutVars>
          <dgm:chPref val="3"/>
        </dgm:presLayoutVars>
      </dgm:prSet>
      <dgm:spPr>
        <a:prstGeom prst="roundRect">
          <a:avLst/>
        </a:prstGeom>
      </dgm:spPr>
    </dgm:pt>
    <dgm:pt modelId="{BE0BBF74-FD11-8D4D-8EEC-11D68DE9CCEC}" type="pres">
      <dgm:prSet presAssocID="{99179112-48BD-224F-9015-D256DD2623F8}" presName="level3hierChild" presStyleCnt="0"/>
      <dgm:spPr/>
    </dgm:pt>
    <dgm:pt modelId="{671A4326-9CF3-CF43-B95A-581D63153F7B}" type="pres">
      <dgm:prSet presAssocID="{163A0F9C-4BBB-A549-8C87-4E25BDFC5EF3}" presName="conn2-1" presStyleLbl="parChTrans1D3" presStyleIdx="4" presStyleCnt="7"/>
      <dgm:spPr/>
    </dgm:pt>
    <dgm:pt modelId="{A130F512-4C86-AF44-A19D-CCDF6EF43D80}" type="pres">
      <dgm:prSet presAssocID="{163A0F9C-4BBB-A549-8C87-4E25BDFC5EF3}" presName="connTx" presStyleLbl="parChTrans1D3" presStyleIdx="4" presStyleCnt="7"/>
      <dgm:spPr/>
    </dgm:pt>
    <dgm:pt modelId="{65234885-1285-374F-A541-A1716B6C5CA6}" type="pres">
      <dgm:prSet presAssocID="{A124BD94-38BE-FC4B-9CD8-213023D7D229}" presName="root2" presStyleCnt="0"/>
      <dgm:spPr/>
    </dgm:pt>
    <dgm:pt modelId="{EAE77323-06D9-4E44-B955-D872568B0A6C}" type="pres">
      <dgm:prSet presAssocID="{A124BD94-38BE-FC4B-9CD8-213023D7D229}" presName="LevelTwoTextNode" presStyleLbl="node3" presStyleIdx="0" presStyleCnt="3">
        <dgm:presLayoutVars>
          <dgm:chPref val="3"/>
        </dgm:presLayoutVars>
      </dgm:prSet>
      <dgm:spPr>
        <a:prstGeom prst="roundRect">
          <a:avLst/>
        </a:prstGeom>
      </dgm:spPr>
    </dgm:pt>
    <dgm:pt modelId="{585BA310-3A1D-0E48-99D8-11F47C590B7F}" type="pres">
      <dgm:prSet presAssocID="{A124BD94-38BE-FC4B-9CD8-213023D7D229}" presName="level3hierChild" presStyleCnt="0"/>
      <dgm:spPr/>
    </dgm:pt>
    <dgm:pt modelId="{BA84A3C5-E8D0-7846-8BC7-BF6586A25575}" type="pres">
      <dgm:prSet presAssocID="{242FBD5E-C1B1-704E-A330-BAF317BD616B}" presName="conn2-1" presStyleLbl="parChTrans1D3" presStyleIdx="5" presStyleCnt="7"/>
      <dgm:spPr/>
    </dgm:pt>
    <dgm:pt modelId="{E6400DB4-F790-D44F-B770-2514C1346B95}" type="pres">
      <dgm:prSet presAssocID="{242FBD5E-C1B1-704E-A330-BAF317BD616B}" presName="connTx" presStyleLbl="parChTrans1D3" presStyleIdx="5" presStyleCnt="7"/>
      <dgm:spPr/>
    </dgm:pt>
    <dgm:pt modelId="{9AFC1C4F-94AD-704B-AB09-9F2D5AC4D0D6}" type="pres">
      <dgm:prSet presAssocID="{C4B9AE97-6882-ED49-BDC5-9458C0E5A36E}" presName="root2" presStyleCnt="0"/>
      <dgm:spPr/>
    </dgm:pt>
    <dgm:pt modelId="{29749157-C0D4-414A-8CE7-DCB40976E151}" type="pres">
      <dgm:prSet presAssocID="{C4B9AE97-6882-ED49-BDC5-9458C0E5A36E}" presName="LevelTwoTextNode" presStyleLbl="node3" presStyleIdx="1" presStyleCnt="3">
        <dgm:presLayoutVars>
          <dgm:chPref val="3"/>
        </dgm:presLayoutVars>
      </dgm:prSet>
      <dgm:spPr>
        <a:prstGeom prst="roundRect">
          <a:avLst/>
        </a:prstGeom>
      </dgm:spPr>
    </dgm:pt>
    <dgm:pt modelId="{68D536BD-4CDE-FE41-BCA1-3E2E2D519B6A}" type="pres">
      <dgm:prSet presAssocID="{C4B9AE97-6882-ED49-BDC5-9458C0E5A36E}" presName="level3hierChild" presStyleCnt="0"/>
      <dgm:spPr/>
    </dgm:pt>
    <dgm:pt modelId="{999A5B53-58B6-4B49-B499-C98D4FEBEF8F}" type="pres">
      <dgm:prSet presAssocID="{18EE64D8-6B16-40A2-853C-BB2263802070}" presName="conn2-1" presStyleLbl="parChTrans1D3" presStyleIdx="6" presStyleCnt="7"/>
      <dgm:spPr/>
    </dgm:pt>
    <dgm:pt modelId="{D14613E6-C3BF-44F0-8209-42F45C3D0656}" type="pres">
      <dgm:prSet presAssocID="{18EE64D8-6B16-40A2-853C-BB2263802070}" presName="connTx" presStyleLbl="parChTrans1D3" presStyleIdx="6" presStyleCnt="7"/>
      <dgm:spPr/>
    </dgm:pt>
    <dgm:pt modelId="{064F67C1-80BA-4D81-84E4-3EBBFAC05335}" type="pres">
      <dgm:prSet presAssocID="{885E6513-64D0-4908-850B-7AF4203D1D78}" presName="root2" presStyleCnt="0"/>
      <dgm:spPr/>
    </dgm:pt>
    <dgm:pt modelId="{DDFD878A-DE04-4506-92BF-6345CBD58ED6}" type="pres">
      <dgm:prSet presAssocID="{885E6513-64D0-4908-850B-7AF4203D1D78}" presName="LevelTwoTextNode" presStyleLbl="node3" presStyleIdx="2" presStyleCnt="3">
        <dgm:presLayoutVars>
          <dgm:chPref val="3"/>
        </dgm:presLayoutVars>
      </dgm:prSet>
      <dgm:spPr>
        <a:prstGeom prst="roundRect">
          <a:avLst/>
        </a:prstGeom>
      </dgm:spPr>
    </dgm:pt>
    <dgm:pt modelId="{6B736E7B-68FE-4078-B3B5-D81E103CDE17}" type="pres">
      <dgm:prSet presAssocID="{885E6513-64D0-4908-850B-7AF4203D1D78}" presName="level3hierChild" presStyleCnt="0"/>
      <dgm:spPr/>
    </dgm:pt>
  </dgm:ptLst>
  <dgm:cxnLst>
    <dgm:cxn modelId="{819DEE04-F121-4208-8FAD-85061A11EACF}" srcId="{290C392D-D949-4745-8680-3D8E0C77F91B}" destId="{A7565EE2-B58D-4918-81B6-2FCB9D9FB8C2}" srcOrd="1" destOrd="0" parTransId="{55D722AA-7ECE-45B4-92B3-DB53D6CB4D84}" sibTransId="{6E53A1AA-5B70-473D-8DD8-27DA06104A7E}"/>
    <dgm:cxn modelId="{D89C250D-3922-47D6-82E3-59C9B33D3DD8}" type="presOf" srcId="{885E6513-64D0-4908-850B-7AF4203D1D78}" destId="{DDFD878A-DE04-4506-92BF-6345CBD58ED6}" srcOrd="0" destOrd="0" presId="urn:microsoft.com/office/officeart/2008/layout/HorizontalMultiLevelHierarchy"/>
    <dgm:cxn modelId="{94E9EE0E-7338-754F-8F9A-024EABC608C8}" srcId="{99179112-48BD-224F-9015-D256DD2623F8}" destId="{C4B9AE97-6882-ED49-BDC5-9458C0E5A36E}" srcOrd="1" destOrd="0" parTransId="{242FBD5E-C1B1-704E-A330-BAF317BD616B}" sibTransId="{A5A6C0C3-4C83-D844-85C9-36E7F85A53F0}"/>
    <dgm:cxn modelId="{EA7FD515-DFEC-6749-8BA1-DD9BD9FAAF61}" srcId="{8B81514B-73DE-5E44-B81F-366D5495B0C0}" destId="{290C392D-D949-4745-8680-3D8E0C77F91B}" srcOrd="0" destOrd="0" parTransId="{8CDC9FB9-630E-7742-8DFB-2109D9AFAFBD}" sibTransId="{8AA06BBE-405C-4148-B41A-AC4DD8FA5BEB}"/>
    <dgm:cxn modelId="{3BE99119-98A6-CF4D-9AD3-B0FA07183120}" type="presOf" srcId="{B8185CE1-94CA-8646-84EB-0412435D1650}" destId="{FC92EDC8-5834-194B-9A8B-1C2240A26226}" srcOrd="0" destOrd="0" presId="urn:microsoft.com/office/officeart/2008/layout/HorizontalMultiLevelHierarchy"/>
    <dgm:cxn modelId="{8E19691E-097C-439A-B76C-355CF6BEAFED}" type="presOf" srcId="{55D722AA-7ECE-45B4-92B3-DB53D6CB4D84}" destId="{54246575-22A6-4628-8A90-E3DB8E095C4B}" srcOrd="0" destOrd="0" presId="urn:microsoft.com/office/officeart/2008/layout/HorizontalMultiLevelHierarchy"/>
    <dgm:cxn modelId="{A569051F-7E21-4448-A929-99A0D8C12A25}" type="presOf" srcId="{B8185CE1-94CA-8646-84EB-0412435D1650}" destId="{7023C9AB-73F3-A94C-BAAA-89131C1E51EB}" srcOrd="1" destOrd="0" presId="urn:microsoft.com/office/officeart/2008/layout/HorizontalMultiLevelHierarchy"/>
    <dgm:cxn modelId="{4A546526-9BD4-5443-BBD3-37A780D33062}" type="presOf" srcId="{FA90FF10-420B-9C41-BEF1-75526744EE3C}" destId="{46D2E95C-C10A-B64D-82CC-8655801CA550}" srcOrd="1" destOrd="0" presId="urn:microsoft.com/office/officeart/2008/layout/HorizontalMultiLevelHierarchy"/>
    <dgm:cxn modelId="{72C1BA2E-2719-B24D-8BA1-E211368FC3FA}" type="presOf" srcId="{560D59DC-A72D-9543-91A6-331E8C47EEDE}" destId="{16F73519-B462-0241-8B78-2E3B1983E7AC}" srcOrd="0" destOrd="0" presId="urn:microsoft.com/office/officeart/2008/layout/HorizontalMultiLevelHierarchy"/>
    <dgm:cxn modelId="{C23D3035-6194-D04E-9411-D23E7783BED4}" type="presOf" srcId="{8B81514B-73DE-5E44-B81F-366D5495B0C0}" destId="{E2176B48-EB60-8B48-8F2C-0D340775EC4C}" srcOrd="0" destOrd="0" presId="urn:microsoft.com/office/officeart/2008/layout/HorizontalMultiLevelHierarchy"/>
    <dgm:cxn modelId="{823F7C3B-6892-0047-88CB-22B4DAE8BA0F}" type="presOf" srcId="{A124BD94-38BE-FC4B-9CD8-213023D7D229}" destId="{EAE77323-06D9-4E44-B955-D872568B0A6C}" srcOrd="0" destOrd="0" presId="urn:microsoft.com/office/officeart/2008/layout/HorizontalMultiLevelHierarchy"/>
    <dgm:cxn modelId="{CA9ADD50-4541-6B47-8819-1BB2011DF173}" type="presOf" srcId="{B9FD576C-5C62-1A4D-ABE6-ADD5DA059773}" destId="{398F0638-B8DD-9F41-AA3D-7C7366D79120}" srcOrd="0" destOrd="0" presId="urn:microsoft.com/office/officeart/2008/layout/HorizontalMultiLevelHierarchy"/>
    <dgm:cxn modelId="{B681F553-E93B-9C47-AD4B-FF30C6D5259A}" srcId="{99179112-48BD-224F-9015-D256DD2623F8}" destId="{A124BD94-38BE-FC4B-9CD8-213023D7D229}" srcOrd="0" destOrd="0" parTransId="{163A0F9C-4BBB-A549-8C87-4E25BDFC5EF3}" sibTransId="{99C84DDA-B3D3-D14A-9E35-50178E95DCCD}"/>
    <dgm:cxn modelId="{CE859259-576D-624E-BBEB-7577AF17C535}" srcId="{290C392D-D949-4745-8680-3D8E0C77F91B}" destId="{35CD9A28-B562-0948-9174-591193C78E59}" srcOrd="0" destOrd="0" parTransId="{B8185CE1-94CA-8646-84EB-0412435D1650}" sibTransId="{B9DBF4FE-2EBE-0140-B737-BFC3577A5CDC}"/>
    <dgm:cxn modelId="{CDB2DC59-3EF2-E14E-827A-490D79041B40}" type="presOf" srcId="{242FBD5E-C1B1-704E-A330-BAF317BD616B}" destId="{E6400DB4-F790-D44F-B770-2514C1346B95}" srcOrd="1" destOrd="0" presId="urn:microsoft.com/office/officeart/2008/layout/HorizontalMultiLevelHierarchy"/>
    <dgm:cxn modelId="{370E855D-6FE8-AC42-96DC-63B9836A9C7D}" type="presOf" srcId="{7DA6626E-6F83-E743-9A6C-BF0FEC9BEBFA}" destId="{CA4CFDEC-A340-8B47-A0A7-58E7DB1FF1EA}" srcOrd="0" destOrd="0" presId="urn:microsoft.com/office/officeart/2008/layout/HorizontalMultiLevelHierarchy"/>
    <dgm:cxn modelId="{0A1DDF65-419A-4E42-AB2C-4556360F1E21}" srcId="{99179112-48BD-224F-9015-D256DD2623F8}" destId="{885E6513-64D0-4908-850B-7AF4203D1D78}" srcOrd="2" destOrd="0" parTransId="{18EE64D8-6B16-40A2-853C-BB2263802070}" sibTransId="{CF74A4C5-BDF6-4BE5-A428-A0D5DB482CBC}"/>
    <dgm:cxn modelId="{6111F367-82FD-4D99-89B9-85C607522BDA}" type="presOf" srcId="{A7565EE2-B58D-4918-81B6-2FCB9D9FB8C2}" destId="{3508C5F2-AE4C-4B78-B148-FDA2E3733AA3}" srcOrd="0" destOrd="0" presId="urn:microsoft.com/office/officeart/2008/layout/HorizontalMultiLevelHierarchy"/>
    <dgm:cxn modelId="{E61A5170-5DD1-4845-8FEC-28A208C2C663}" type="presOf" srcId="{242FBD5E-C1B1-704E-A330-BAF317BD616B}" destId="{BA84A3C5-E8D0-7846-8BC7-BF6586A25575}" srcOrd="0" destOrd="0" presId="urn:microsoft.com/office/officeart/2008/layout/HorizontalMultiLevelHierarchy"/>
    <dgm:cxn modelId="{15BB6972-A897-D340-BC8E-528AAAFDA737}" type="presOf" srcId="{B9FD576C-5C62-1A4D-ABE6-ADD5DA059773}" destId="{35E839E8-D2F3-224C-9F4E-4DE0D5BED118}" srcOrd="1" destOrd="0" presId="urn:microsoft.com/office/officeart/2008/layout/HorizontalMultiLevelHierarchy"/>
    <dgm:cxn modelId="{7F3D2A81-2760-4AB2-9522-F0F77D724D4C}" type="presOf" srcId="{18EE64D8-6B16-40A2-853C-BB2263802070}" destId="{D14613E6-C3BF-44F0-8209-42F45C3D0656}" srcOrd="1" destOrd="0" presId="urn:microsoft.com/office/officeart/2008/layout/HorizontalMultiLevelHierarchy"/>
    <dgm:cxn modelId="{35A1368A-7A25-CC4C-B591-DE7BD59AEF45}" type="presOf" srcId="{8CDC9FB9-630E-7742-8DFB-2109D9AFAFBD}" destId="{48B610DE-4C8C-1E42-8ED0-8FD3C3972180}" srcOrd="0" destOrd="0" presId="urn:microsoft.com/office/officeart/2008/layout/HorizontalMultiLevelHierarchy"/>
    <dgm:cxn modelId="{B7867F93-33B6-B74D-BD05-280E92A7B289}" srcId="{290C392D-D949-4745-8680-3D8E0C77F91B}" destId="{560D59DC-A72D-9543-91A6-331E8C47EEDE}" srcOrd="3" destOrd="0" parTransId="{B9FD576C-5C62-1A4D-ABE6-ADD5DA059773}" sibTransId="{93F6A08D-3609-0341-8837-83FC08543359}"/>
    <dgm:cxn modelId="{A2FD7396-D8D5-6144-AE01-10BC5F400FB1}" type="presOf" srcId="{7DA6626E-6F83-E743-9A6C-BF0FEC9BEBFA}" destId="{F0A1D38B-0F07-1645-BDB4-FBACD7001873}" srcOrd="1" destOrd="0" presId="urn:microsoft.com/office/officeart/2008/layout/HorizontalMultiLevelHierarchy"/>
    <dgm:cxn modelId="{F8C0E699-9399-9643-B621-3CB3538A9239}" type="presOf" srcId="{99179112-48BD-224F-9015-D256DD2623F8}" destId="{D1B15D49-B232-2741-873F-59928436791C}" srcOrd="0" destOrd="0" presId="urn:microsoft.com/office/officeart/2008/layout/HorizontalMultiLevelHierarchy"/>
    <dgm:cxn modelId="{AE424F9A-0FB9-074F-99F2-C8AA968E8AD3}" type="presOf" srcId="{8CDC9FB9-630E-7742-8DFB-2109D9AFAFBD}" destId="{5E607BB0-86E1-6442-A407-10EB0C8DE343}" srcOrd="1" destOrd="0" presId="urn:microsoft.com/office/officeart/2008/layout/HorizontalMultiLevelHierarchy"/>
    <dgm:cxn modelId="{A53B4F9C-21D3-484E-8173-54C4747E984E}" type="presOf" srcId="{ABE7E684-AC99-7046-BB2C-79C53A1FF9F5}" destId="{1CD3340A-450A-9A4D-8712-85261D76D461}" srcOrd="0" destOrd="0" presId="urn:microsoft.com/office/officeart/2008/layout/HorizontalMultiLevelHierarchy"/>
    <dgm:cxn modelId="{CBCF4BAB-8708-48B3-A8BB-DDD1CB72EE32}" type="presOf" srcId="{55D722AA-7ECE-45B4-92B3-DB53D6CB4D84}" destId="{9E011A58-60A0-4B1B-B5AF-46EC1241FFAA}" srcOrd="1" destOrd="0" presId="urn:microsoft.com/office/officeart/2008/layout/HorizontalMultiLevelHierarchy"/>
    <dgm:cxn modelId="{164A6EB7-6E37-8443-9DB3-0767E3F1C877}" type="presOf" srcId="{35CD9A28-B562-0948-9174-591193C78E59}" destId="{74050061-C242-CE40-B52B-042C0AF93AD6}" srcOrd="0" destOrd="0" presId="urn:microsoft.com/office/officeart/2008/layout/HorizontalMultiLevelHierarchy"/>
    <dgm:cxn modelId="{023424BB-3178-4C34-A198-54A67E4E3079}" type="presOf" srcId="{18EE64D8-6B16-40A2-853C-BB2263802070}" destId="{999A5B53-58B6-4B49-B499-C98D4FEBEF8F}" srcOrd="0" destOrd="0" presId="urn:microsoft.com/office/officeart/2008/layout/HorizontalMultiLevelHierarchy"/>
    <dgm:cxn modelId="{F44EDCC5-D1B4-2044-9735-AFB752C198D9}" type="presOf" srcId="{163A0F9C-4BBB-A549-8C87-4E25BDFC5EF3}" destId="{671A4326-9CF3-CF43-B95A-581D63153F7B}" srcOrd="0" destOrd="0" presId="urn:microsoft.com/office/officeart/2008/layout/HorizontalMultiLevelHierarchy"/>
    <dgm:cxn modelId="{393A74C7-9B51-9B49-B25A-EF067F7DD633}" type="presOf" srcId="{C4B9AE97-6882-ED49-BDC5-9458C0E5A36E}" destId="{29749157-C0D4-414A-8CE7-DCB40976E151}" srcOrd="0" destOrd="0" presId="urn:microsoft.com/office/officeart/2008/layout/HorizontalMultiLevelHierarchy"/>
    <dgm:cxn modelId="{9BFEC4C9-16F5-1241-B761-15396F00AFD1}" srcId="{290C392D-D949-4745-8680-3D8E0C77F91B}" destId="{70E8512E-854F-644A-BBA6-2691D22118D1}" srcOrd="2" destOrd="0" parTransId="{7DA6626E-6F83-E743-9A6C-BF0FEC9BEBFA}" sibTransId="{5807A953-DD57-794C-8D4C-E11EE738FFFD}"/>
    <dgm:cxn modelId="{D74EEACA-2E98-FC47-BD85-8E4E3C11065A}" type="presOf" srcId="{70E8512E-854F-644A-BBA6-2691D22118D1}" destId="{E2E8D560-4764-F543-9170-39686AF38227}" srcOrd="0" destOrd="0" presId="urn:microsoft.com/office/officeart/2008/layout/HorizontalMultiLevelHierarchy"/>
    <dgm:cxn modelId="{475BE8D2-4855-D143-892D-1149FF22EA78}" srcId="{ABE7E684-AC99-7046-BB2C-79C53A1FF9F5}" destId="{8B81514B-73DE-5E44-B81F-366D5495B0C0}" srcOrd="0" destOrd="0" parTransId="{EEF4178F-BC52-D440-9E74-A4C0951B99F1}" sibTransId="{4385AC31-0E09-7444-93BD-B1950DC949FF}"/>
    <dgm:cxn modelId="{BBA9B1D8-090D-3648-947B-25B22197863B}" type="presOf" srcId="{290C392D-D949-4745-8680-3D8E0C77F91B}" destId="{DC250585-A08F-8E45-A016-450EE4E6FE0B}" srcOrd="0" destOrd="0" presId="urn:microsoft.com/office/officeart/2008/layout/HorizontalMultiLevelHierarchy"/>
    <dgm:cxn modelId="{0325FDDE-1D4C-174A-85B7-9C779C9C7DD4}" srcId="{8B81514B-73DE-5E44-B81F-366D5495B0C0}" destId="{99179112-48BD-224F-9015-D256DD2623F8}" srcOrd="1" destOrd="0" parTransId="{FA90FF10-420B-9C41-BEF1-75526744EE3C}" sibTransId="{75778CE1-A87A-054C-A9EF-D92E564053E1}"/>
    <dgm:cxn modelId="{9F0314E3-80A4-5A40-9C48-1985FD8E9AF8}" type="presOf" srcId="{FA90FF10-420B-9C41-BEF1-75526744EE3C}" destId="{559C54D0-6412-6143-948F-CB3C134DC2F1}" srcOrd="0" destOrd="0" presId="urn:microsoft.com/office/officeart/2008/layout/HorizontalMultiLevelHierarchy"/>
    <dgm:cxn modelId="{B40519F9-2202-ED4B-9223-070CAB78FBF0}" type="presOf" srcId="{163A0F9C-4BBB-A549-8C87-4E25BDFC5EF3}" destId="{A130F512-4C86-AF44-A19D-CCDF6EF43D80}" srcOrd="1" destOrd="0" presId="urn:microsoft.com/office/officeart/2008/layout/HorizontalMultiLevelHierarchy"/>
    <dgm:cxn modelId="{526ACC5B-7894-1340-8995-FCCA48614162}" type="presParOf" srcId="{1CD3340A-450A-9A4D-8712-85261D76D461}" destId="{66234F36-D403-B242-8A11-C90BC3190AA1}" srcOrd="0" destOrd="0" presId="urn:microsoft.com/office/officeart/2008/layout/HorizontalMultiLevelHierarchy"/>
    <dgm:cxn modelId="{D39B9157-3FE5-A446-AD2C-4F355F8BC24E}" type="presParOf" srcId="{66234F36-D403-B242-8A11-C90BC3190AA1}" destId="{E2176B48-EB60-8B48-8F2C-0D340775EC4C}" srcOrd="0" destOrd="0" presId="urn:microsoft.com/office/officeart/2008/layout/HorizontalMultiLevelHierarchy"/>
    <dgm:cxn modelId="{394E717D-D48C-8D4E-BFDB-687A9E7D67F5}" type="presParOf" srcId="{66234F36-D403-B242-8A11-C90BC3190AA1}" destId="{E0D7C5AD-49F5-9445-87A7-EB740E6E518B}" srcOrd="1" destOrd="0" presId="urn:microsoft.com/office/officeart/2008/layout/HorizontalMultiLevelHierarchy"/>
    <dgm:cxn modelId="{07142F88-8327-B546-9D90-9AC999D5E636}" type="presParOf" srcId="{E0D7C5AD-49F5-9445-87A7-EB740E6E518B}" destId="{48B610DE-4C8C-1E42-8ED0-8FD3C3972180}" srcOrd="0" destOrd="0" presId="urn:microsoft.com/office/officeart/2008/layout/HorizontalMultiLevelHierarchy"/>
    <dgm:cxn modelId="{DE3BBCA0-F1E3-284F-ABD3-ED86507E2C17}" type="presParOf" srcId="{48B610DE-4C8C-1E42-8ED0-8FD3C3972180}" destId="{5E607BB0-86E1-6442-A407-10EB0C8DE343}" srcOrd="0" destOrd="0" presId="urn:microsoft.com/office/officeart/2008/layout/HorizontalMultiLevelHierarchy"/>
    <dgm:cxn modelId="{E80A844F-5EFE-D74B-A32F-65A5A095C107}" type="presParOf" srcId="{E0D7C5AD-49F5-9445-87A7-EB740E6E518B}" destId="{D1DAEBDE-5288-AB4A-B20D-79CB5AFBEA39}" srcOrd="1" destOrd="0" presId="urn:microsoft.com/office/officeart/2008/layout/HorizontalMultiLevelHierarchy"/>
    <dgm:cxn modelId="{73D0F45C-ABE1-3744-A24A-F881DB8D8931}" type="presParOf" srcId="{D1DAEBDE-5288-AB4A-B20D-79CB5AFBEA39}" destId="{DC250585-A08F-8E45-A016-450EE4E6FE0B}" srcOrd="0" destOrd="0" presId="urn:microsoft.com/office/officeart/2008/layout/HorizontalMultiLevelHierarchy"/>
    <dgm:cxn modelId="{BF0E71DF-4EDA-E442-888D-3F10FA6EC7C6}" type="presParOf" srcId="{D1DAEBDE-5288-AB4A-B20D-79CB5AFBEA39}" destId="{87BFB0BD-B3AC-D240-B54D-FB4992A8BF22}" srcOrd="1" destOrd="0" presId="urn:microsoft.com/office/officeart/2008/layout/HorizontalMultiLevelHierarchy"/>
    <dgm:cxn modelId="{C8F1BD97-034C-0E41-A592-60C7B2C97BCC}" type="presParOf" srcId="{87BFB0BD-B3AC-D240-B54D-FB4992A8BF22}" destId="{FC92EDC8-5834-194B-9A8B-1C2240A26226}" srcOrd="0" destOrd="0" presId="urn:microsoft.com/office/officeart/2008/layout/HorizontalMultiLevelHierarchy"/>
    <dgm:cxn modelId="{79E2FB5A-AFAF-DC4C-838D-C2C13BA14191}" type="presParOf" srcId="{FC92EDC8-5834-194B-9A8B-1C2240A26226}" destId="{7023C9AB-73F3-A94C-BAAA-89131C1E51EB}" srcOrd="0" destOrd="0" presId="urn:microsoft.com/office/officeart/2008/layout/HorizontalMultiLevelHierarchy"/>
    <dgm:cxn modelId="{38F6A79C-A261-1248-85C5-7552B2B5EC8D}" type="presParOf" srcId="{87BFB0BD-B3AC-D240-B54D-FB4992A8BF22}" destId="{767009DC-3C1E-A14E-A265-83CE8DA1E9B8}" srcOrd="1" destOrd="0" presId="urn:microsoft.com/office/officeart/2008/layout/HorizontalMultiLevelHierarchy"/>
    <dgm:cxn modelId="{5BF8A60C-0FF5-B64B-8FF9-530D378F9BFC}" type="presParOf" srcId="{767009DC-3C1E-A14E-A265-83CE8DA1E9B8}" destId="{74050061-C242-CE40-B52B-042C0AF93AD6}" srcOrd="0" destOrd="0" presId="urn:microsoft.com/office/officeart/2008/layout/HorizontalMultiLevelHierarchy"/>
    <dgm:cxn modelId="{B30C8918-3F0E-DE45-ADF5-5A97C2B94DB2}" type="presParOf" srcId="{767009DC-3C1E-A14E-A265-83CE8DA1E9B8}" destId="{FE4C0AEF-7695-8D4B-9B06-65B22578BE8E}" srcOrd="1" destOrd="0" presId="urn:microsoft.com/office/officeart/2008/layout/HorizontalMultiLevelHierarchy"/>
    <dgm:cxn modelId="{7A4BE7B0-5DB5-404F-B5A5-EBBA94ECAF56}" type="presParOf" srcId="{87BFB0BD-B3AC-D240-B54D-FB4992A8BF22}" destId="{54246575-22A6-4628-8A90-E3DB8E095C4B}" srcOrd="2" destOrd="0" presId="urn:microsoft.com/office/officeart/2008/layout/HorizontalMultiLevelHierarchy"/>
    <dgm:cxn modelId="{355C9352-D592-4B23-98EE-4EFBED623652}" type="presParOf" srcId="{54246575-22A6-4628-8A90-E3DB8E095C4B}" destId="{9E011A58-60A0-4B1B-B5AF-46EC1241FFAA}" srcOrd="0" destOrd="0" presId="urn:microsoft.com/office/officeart/2008/layout/HorizontalMultiLevelHierarchy"/>
    <dgm:cxn modelId="{37DEE8DF-396A-47C3-B2CB-F629BFBAC2F0}" type="presParOf" srcId="{87BFB0BD-B3AC-D240-B54D-FB4992A8BF22}" destId="{6398E542-12BC-4E3F-9D42-00F4A37135EB}" srcOrd="3" destOrd="0" presId="urn:microsoft.com/office/officeart/2008/layout/HorizontalMultiLevelHierarchy"/>
    <dgm:cxn modelId="{60131D7C-0C62-486F-A906-0F7531EF46E3}" type="presParOf" srcId="{6398E542-12BC-4E3F-9D42-00F4A37135EB}" destId="{3508C5F2-AE4C-4B78-B148-FDA2E3733AA3}" srcOrd="0" destOrd="0" presId="urn:microsoft.com/office/officeart/2008/layout/HorizontalMultiLevelHierarchy"/>
    <dgm:cxn modelId="{7DEBA56A-BA00-420C-BA4E-9547E35350FF}" type="presParOf" srcId="{6398E542-12BC-4E3F-9D42-00F4A37135EB}" destId="{9741B3BD-C89A-4F02-90A3-2DB8E5BB9253}" srcOrd="1" destOrd="0" presId="urn:microsoft.com/office/officeart/2008/layout/HorizontalMultiLevelHierarchy"/>
    <dgm:cxn modelId="{9BE2FCF4-F67F-0A4D-904E-4FEA36E81AC9}" type="presParOf" srcId="{87BFB0BD-B3AC-D240-B54D-FB4992A8BF22}" destId="{CA4CFDEC-A340-8B47-A0A7-58E7DB1FF1EA}" srcOrd="4" destOrd="0" presId="urn:microsoft.com/office/officeart/2008/layout/HorizontalMultiLevelHierarchy"/>
    <dgm:cxn modelId="{CF283657-465C-9044-A27F-5D5887AD6533}" type="presParOf" srcId="{CA4CFDEC-A340-8B47-A0A7-58E7DB1FF1EA}" destId="{F0A1D38B-0F07-1645-BDB4-FBACD7001873}" srcOrd="0" destOrd="0" presId="urn:microsoft.com/office/officeart/2008/layout/HorizontalMultiLevelHierarchy"/>
    <dgm:cxn modelId="{E66C0468-5EAB-C64C-90AF-50C5416FC72A}" type="presParOf" srcId="{87BFB0BD-B3AC-D240-B54D-FB4992A8BF22}" destId="{86C27831-433E-3C46-A8E7-ECE283120809}" srcOrd="5" destOrd="0" presId="urn:microsoft.com/office/officeart/2008/layout/HorizontalMultiLevelHierarchy"/>
    <dgm:cxn modelId="{99848ED3-E790-BF49-9AE3-DF0F9D665A70}" type="presParOf" srcId="{86C27831-433E-3C46-A8E7-ECE283120809}" destId="{E2E8D560-4764-F543-9170-39686AF38227}" srcOrd="0" destOrd="0" presId="urn:microsoft.com/office/officeart/2008/layout/HorizontalMultiLevelHierarchy"/>
    <dgm:cxn modelId="{A4BA618A-8035-4C48-A02E-59E0A6373B33}" type="presParOf" srcId="{86C27831-433E-3C46-A8E7-ECE283120809}" destId="{414B0777-882B-1847-A31B-9B86BF629B19}" srcOrd="1" destOrd="0" presId="urn:microsoft.com/office/officeart/2008/layout/HorizontalMultiLevelHierarchy"/>
    <dgm:cxn modelId="{57C8175B-E475-6146-AA47-642AB202D66D}" type="presParOf" srcId="{87BFB0BD-B3AC-D240-B54D-FB4992A8BF22}" destId="{398F0638-B8DD-9F41-AA3D-7C7366D79120}" srcOrd="6" destOrd="0" presId="urn:microsoft.com/office/officeart/2008/layout/HorizontalMultiLevelHierarchy"/>
    <dgm:cxn modelId="{7D37B1DD-7CA8-D94A-BA95-517DD0136AC8}" type="presParOf" srcId="{398F0638-B8DD-9F41-AA3D-7C7366D79120}" destId="{35E839E8-D2F3-224C-9F4E-4DE0D5BED118}" srcOrd="0" destOrd="0" presId="urn:microsoft.com/office/officeart/2008/layout/HorizontalMultiLevelHierarchy"/>
    <dgm:cxn modelId="{679795C2-3E5E-F741-85AD-0E5F2F618E2B}" type="presParOf" srcId="{87BFB0BD-B3AC-D240-B54D-FB4992A8BF22}" destId="{BD7B5292-F19C-9640-BE5B-A654E2B995B0}" srcOrd="7" destOrd="0" presId="urn:microsoft.com/office/officeart/2008/layout/HorizontalMultiLevelHierarchy"/>
    <dgm:cxn modelId="{88967416-8C08-6249-BED7-EA0F069C50B1}" type="presParOf" srcId="{BD7B5292-F19C-9640-BE5B-A654E2B995B0}" destId="{16F73519-B462-0241-8B78-2E3B1983E7AC}" srcOrd="0" destOrd="0" presId="urn:microsoft.com/office/officeart/2008/layout/HorizontalMultiLevelHierarchy"/>
    <dgm:cxn modelId="{17CA299D-C3B7-9948-8211-29E1E09BA64D}" type="presParOf" srcId="{BD7B5292-F19C-9640-BE5B-A654E2B995B0}" destId="{07BFFD41-4E4A-AF44-BFCD-E6075FF3E640}" srcOrd="1" destOrd="0" presId="urn:microsoft.com/office/officeart/2008/layout/HorizontalMultiLevelHierarchy"/>
    <dgm:cxn modelId="{47A1544A-04A7-874E-989A-E3F5A108A6DA}" type="presParOf" srcId="{E0D7C5AD-49F5-9445-87A7-EB740E6E518B}" destId="{559C54D0-6412-6143-948F-CB3C134DC2F1}" srcOrd="2" destOrd="0" presId="urn:microsoft.com/office/officeart/2008/layout/HorizontalMultiLevelHierarchy"/>
    <dgm:cxn modelId="{D8BCC5D0-21B1-704B-9E06-F239A1DBBCDB}" type="presParOf" srcId="{559C54D0-6412-6143-948F-CB3C134DC2F1}" destId="{46D2E95C-C10A-B64D-82CC-8655801CA550}" srcOrd="0" destOrd="0" presId="urn:microsoft.com/office/officeart/2008/layout/HorizontalMultiLevelHierarchy"/>
    <dgm:cxn modelId="{D6021459-F0A6-AE47-9AEF-6C490EC83881}" type="presParOf" srcId="{E0D7C5AD-49F5-9445-87A7-EB740E6E518B}" destId="{B1F0EAA1-3B71-FB49-8404-4255B4D5CA08}" srcOrd="3" destOrd="0" presId="urn:microsoft.com/office/officeart/2008/layout/HorizontalMultiLevelHierarchy"/>
    <dgm:cxn modelId="{D2DE4445-8ACB-7447-9DAB-FEE1E020B1E5}" type="presParOf" srcId="{B1F0EAA1-3B71-FB49-8404-4255B4D5CA08}" destId="{D1B15D49-B232-2741-873F-59928436791C}" srcOrd="0" destOrd="0" presId="urn:microsoft.com/office/officeart/2008/layout/HorizontalMultiLevelHierarchy"/>
    <dgm:cxn modelId="{F0E6A77E-E266-DE47-9104-9821D7948028}" type="presParOf" srcId="{B1F0EAA1-3B71-FB49-8404-4255B4D5CA08}" destId="{BE0BBF74-FD11-8D4D-8EEC-11D68DE9CCEC}" srcOrd="1" destOrd="0" presId="urn:microsoft.com/office/officeart/2008/layout/HorizontalMultiLevelHierarchy"/>
    <dgm:cxn modelId="{CB1A64C4-BC00-664D-90DD-421A7ADB54AB}" type="presParOf" srcId="{BE0BBF74-FD11-8D4D-8EEC-11D68DE9CCEC}" destId="{671A4326-9CF3-CF43-B95A-581D63153F7B}" srcOrd="0" destOrd="0" presId="urn:microsoft.com/office/officeart/2008/layout/HorizontalMultiLevelHierarchy"/>
    <dgm:cxn modelId="{F946B573-169C-D94C-BEE5-EF6E41F9382B}" type="presParOf" srcId="{671A4326-9CF3-CF43-B95A-581D63153F7B}" destId="{A130F512-4C86-AF44-A19D-CCDF6EF43D80}" srcOrd="0" destOrd="0" presId="urn:microsoft.com/office/officeart/2008/layout/HorizontalMultiLevelHierarchy"/>
    <dgm:cxn modelId="{3649EFD2-A174-9849-859C-FEE326B13299}" type="presParOf" srcId="{BE0BBF74-FD11-8D4D-8EEC-11D68DE9CCEC}" destId="{65234885-1285-374F-A541-A1716B6C5CA6}" srcOrd="1" destOrd="0" presId="urn:microsoft.com/office/officeart/2008/layout/HorizontalMultiLevelHierarchy"/>
    <dgm:cxn modelId="{16FD61F2-B687-114D-8BB1-094DB86DBB5A}" type="presParOf" srcId="{65234885-1285-374F-A541-A1716B6C5CA6}" destId="{EAE77323-06D9-4E44-B955-D872568B0A6C}" srcOrd="0" destOrd="0" presId="urn:microsoft.com/office/officeart/2008/layout/HorizontalMultiLevelHierarchy"/>
    <dgm:cxn modelId="{2A1382AE-DB5E-AC47-B529-C55AAD500761}" type="presParOf" srcId="{65234885-1285-374F-A541-A1716B6C5CA6}" destId="{585BA310-3A1D-0E48-99D8-11F47C590B7F}" srcOrd="1" destOrd="0" presId="urn:microsoft.com/office/officeart/2008/layout/HorizontalMultiLevelHierarchy"/>
    <dgm:cxn modelId="{397210CF-55E0-2848-873F-ECD1785C2C72}" type="presParOf" srcId="{BE0BBF74-FD11-8D4D-8EEC-11D68DE9CCEC}" destId="{BA84A3C5-E8D0-7846-8BC7-BF6586A25575}" srcOrd="2" destOrd="0" presId="urn:microsoft.com/office/officeart/2008/layout/HorizontalMultiLevelHierarchy"/>
    <dgm:cxn modelId="{5ADE0979-6C8C-2341-BE0A-8BC67BA91043}" type="presParOf" srcId="{BA84A3C5-E8D0-7846-8BC7-BF6586A25575}" destId="{E6400DB4-F790-D44F-B770-2514C1346B95}" srcOrd="0" destOrd="0" presId="urn:microsoft.com/office/officeart/2008/layout/HorizontalMultiLevelHierarchy"/>
    <dgm:cxn modelId="{B64D4D37-C873-2146-922D-238232D1952E}" type="presParOf" srcId="{BE0BBF74-FD11-8D4D-8EEC-11D68DE9CCEC}" destId="{9AFC1C4F-94AD-704B-AB09-9F2D5AC4D0D6}" srcOrd="3" destOrd="0" presId="urn:microsoft.com/office/officeart/2008/layout/HorizontalMultiLevelHierarchy"/>
    <dgm:cxn modelId="{D734DC82-AD9E-7E4E-B450-81705862BDE4}" type="presParOf" srcId="{9AFC1C4F-94AD-704B-AB09-9F2D5AC4D0D6}" destId="{29749157-C0D4-414A-8CE7-DCB40976E151}" srcOrd="0" destOrd="0" presId="urn:microsoft.com/office/officeart/2008/layout/HorizontalMultiLevelHierarchy"/>
    <dgm:cxn modelId="{38FD57F2-C484-6149-92B3-B26B985A5955}" type="presParOf" srcId="{9AFC1C4F-94AD-704B-AB09-9F2D5AC4D0D6}" destId="{68D536BD-4CDE-FE41-BCA1-3E2E2D519B6A}" srcOrd="1" destOrd="0" presId="urn:microsoft.com/office/officeart/2008/layout/HorizontalMultiLevelHierarchy"/>
    <dgm:cxn modelId="{A536FCCF-D636-4095-8ED1-99C20DCA2D28}" type="presParOf" srcId="{BE0BBF74-FD11-8D4D-8EEC-11D68DE9CCEC}" destId="{999A5B53-58B6-4B49-B499-C98D4FEBEF8F}" srcOrd="4" destOrd="0" presId="urn:microsoft.com/office/officeart/2008/layout/HorizontalMultiLevelHierarchy"/>
    <dgm:cxn modelId="{3484022E-CFF8-45AE-A01B-BE0C2B738AC9}" type="presParOf" srcId="{999A5B53-58B6-4B49-B499-C98D4FEBEF8F}" destId="{D14613E6-C3BF-44F0-8209-42F45C3D0656}" srcOrd="0" destOrd="0" presId="urn:microsoft.com/office/officeart/2008/layout/HorizontalMultiLevelHierarchy"/>
    <dgm:cxn modelId="{061C2B3D-3DDA-4F63-9560-CE573F61DCA2}" type="presParOf" srcId="{BE0BBF74-FD11-8D4D-8EEC-11D68DE9CCEC}" destId="{064F67C1-80BA-4D81-84E4-3EBBFAC05335}" srcOrd="5" destOrd="0" presId="urn:microsoft.com/office/officeart/2008/layout/HorizontalMultiLevelHierarchy"/>
    <dgm:cxn modelId="{4928BBF6-B9A8-4618-BEE5-B2C997292F0F}" type="presParOf" srcId="{064F67C1-80BA-4D81-84E4-3EBBFAC05335}" destId="{DDFD878A-DE04-4506-92BF-6345CBD58ED6}" srcOrd="0" destOrd="0" presId="urn:microsoft.com/office/officeart/2008/layout/HorizontalMultiLevelHierarchy"/>
    <dgm:cxn modelId="{69D75BD3-0652-4038-BCB5-9D84F1C13072}" type="presParOf" srcId="{064F67C1-80BA-4D81-84E4-3EBBFAC05335}" destId="{6B736E7B-68FE-4078-B3B5-D81E103CDE17}" srcOrd="1" destOrd="0" presId="urn:microsoft.com/office/officeart/2008/layout/HorizontalMultiLevelHierarchy"/>
  </dgm:cxnLst>
  <dgm:bg>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E7E684-AC99-7046-BB2C-79C53A1FF9F5}" type="doc">
      <dgm:prSet loTypeId="urn:microsoft.com/office/officeart/2008/layout/HorizontalMultiLevelHierarchy" loCatId="" qsTypeId="urn:microsoft.com/office/officeart/2005/8/quickstyle/simple1" qsCatId="simple" csTypeId="urn:microsoft.com/office/officeart/2005/8/colors/accent1_2" csCatId="accent1" phldr="1"/>
      <dgm:spPr/>
      <dgm:t>
        <a:bodyPr/>
        <a:lstStyle/>
        <a:p>
          <a:endParaRPr lang="en-US"/>
        </a:p>
      </dgm:t>
    </dgm:pt>
    <dgm:pt modelId="{8B81514B-73DE-5E44-B81F-366D5495B0C0}">
      <dgm:prSet phldrT="[Text]" custT="1"/>
      <dgm:spPr>
        <a:solidFill>
          <a:srgbClr val="439863"/>
        </a:solidFill>
      </dgm:spPr>
      <dgm:t>
        <a:bodyPr/>
        <a:lstStyle/>
        <a:p>
          <a:pPr>
            <a:lnSpc>
              <a:spcPct val="100000"/>
            </a:lnSpc>
            <a:spcAft>
              <a:spcPts val="0"/>
            </a:spcAft>
          </a:pPr>
          <a:r>
            <a:rPr lang="en-US" sz="1600">
              <a:solidFill>
                <a:schemeClr val="bg1"/>
              </a:solidFill>
              <a:latin typeface="TT Interphases Pro Trl Rg" panose="020B0103050000020004" pitchFamily="34" charset="0"/>
            </a:rPr>
            <a:t>Utility</a:t>
          </a:r>
        </a:p>
      </dgm:t>
    </dgm:pt>
    <dgm:pt modelId="{EEF4178F-BC52-D440-9E74-A4C0951B99F1}" type="parTrans" cxnId="{475BE8D2-4855-D143-892D-1149FF22EA78}">
      <dgm:prSet/>
      <dgm:spPr/>
      <dgm:t>
        <a:bodyPr/>
        <a:lstStyle/>
        <a:p>
          <a:endParaRPr lang="en-US"/>
        </a:p>
      </dgm:t>
    </dgm:pt>
    <dgm:pt modelId="{4385AC31-0E09-7444-93BD-B1950DC949FF}" type="sibTrans" cxnId="{475BE8D2-4855-D143-892D-1149FF22EA78}">
      <dgm:prSet/>
      <dgm:spPr/>
      <dgm:t>
        <a:bodyPr/>
        <a:lstStyle/>
        <a:p>
          <a:endParaRPr lang="en-US"/>
        </a:p>
      </dgm:t>
    </dgm:pt>
    <dgm:pt modelId="{99179112-48BD-224F-9015-D256DD2623F8}" type="asst">
      <dgm:prSet phldrT="[Text]"/>
      <dgm:spPr>
        <a:solidFill>
          <a:schemeClr val="bg1">
            <a:lumMod val="65000"/>
          </a:schemeClr>
        </a:solidFill>
      </dgm:spPr>
      <dgm:t>
        <a:bodyPr/>
        <a:lstStyle/>
        <a:p>
          <a:r>
            <a:rPr lang="en-US">
              <a:solidFill>
                <a:schemeClr val="bg1"/>
              </a:solidFill>
              <a:latin typeface="TT Interphases Pro Trl Rg" panose="020B0103050000020004" pitchFamily="34" charset="0"/>
            </a:rPr>
            <a:t>Interpretability</a:t>
          </a:r>
        </a:p>
      </dgm:t>
    </dgm:pt>
    <dgm:pt modelId="{FA90FF10-420B-9C41-BEF1-75526744EE3C}" type="parTrans" cxnId="{0325FDDE-1D4C-174A-85B7-9C779C9C7DD4}">
      <dgm:prSet/>
      <dgm:spPr>
        <a:solidFill>
          <a:srgbClr val="7D7D7D"/>
        </a:solidFill>
        <a:ln>
          <a:solidFill>
            <a:schemeClr val="bg1">
              <a:lumMod val="65000"/>
            </a:schemeClr>
          </a:solidFill>
        </a:ln>
      </dgm:spPr>
      <dgm:t>
        <a:bodyPr/>
        <a:lstStyle/>
        <a:p>
          <a:endParaRPr lang="en-US">
            <a:latin typeface="TT Interphases Pro Trl Rg" panose="020B0103050000020004" pitchFamily="34" charset="0"/>
          </a:endParaRPr>
        </a:p>
      </dgm:t>
    </dgm:pt>
    <dgm:pt modelId="{75778CE1-A87A-054C-A9EF-D92E564053E1}" type="sibTrans" cxnId="{0325FDDE-1D4C-174A-85B7-9C779C9C7DD4}">
      <dgm:prSet/>
      <dgm:spPr/>
      <dgm:t>
        <a:bodyPr/>
        <a:lstStyle/>
        <a:p>
          <a:endParaRPr lang="en-US"/>
        </a:p>
      </dgm:t>
    </dgm:pt>
    <dgm:pt modelId="{A124BD94-38BE-FC4B-9CD8-213023D7D229}">
      <dgm:prSet phldrT="[Text]"/>
      <dgm:spPr>
        <a:solidFill>
          <a:schemeClr val="bg1">
            <a:lumMod val="65000"/>
          </a:schemeClr>
        </a:solidFill>
      </dgm:spPr>
      <dgm:t>
        <a:bodyPr/>
        <a:lstStyle/>
        <a:p>
          <a:r>
            <a:rPr lang="en-US">
              <a:latin typeface="TT Interphases Pro Trl Rg" panose="020B0103050000020004" pitchFamily="34" charset="0"/>
            </a:rPr>
            <a:t>Conciseness</a:t>
          </a:r>
        </a:p>
      </dgm:t>
    </dgm:pt>
    <dgm:pt modelId="{163A0F9C-4BBB-A549-8C87-4E25BDFC5EF3}" type="parTrans" cxnId="{B681F553-E93B-9C47-AD4B-FF30C6D5259A}">
      <dgm:prSet/>
      <dgm:spPr>
        <a:solidFill>
          <a:srgbClr val="7D7D7D"/>
        </a:solidFill>
        <a:ln>
          <a:solidFill>
            <a:schemeClr val="bg1">
              <a:lumMod val="65000"/>
            </a:schemeClr>
          </a:solidFill>
        </a:ln>
      </dgm:spPr>
      <dgm:t>
        <a:bodyPr/>
        <a:lstStyle/>
        <a:p>
          <a:endParaRPr lang="en-US">
            <a:latin typeface="TT Interphases Pro Trl Rg" panose="020B0103050000020004" pitchFamily="34" charset="0"/>
          </a:endParaRPr>
        </a:p>
      </dgm:t>
    </dgm:pt>
    <dgm:pt modelId="{99C84DDA-B3D3-D14A-9E35-50178E95DCCD}" type="sibTrans" cxnId="{B681F553-E93B-9C47-AD4B-FF30C6D5259A}">
      <dgm:prSet/>
      <dgm:spPr/>
      <dgm:t>
        <a:bodyPr/>
        <a:lstStyle/>
        <a:p>
          <a:endParaRPr lang="en-US"/>
        </a:p>
      </dgm:t>
    </dgm:pt>
    <dgm:pt modelId="{C4B9AE97-6882-ED49-BDC5-9458C0E5A36E}">
      <dgm:prSet phldrT="[Text]"/>
      <dgm:spPr>
        <a:solidFill>
          <a:schemeClr val="bg1">
            <a:lumMod val="65000"/>
          </a:schemeClr>
        </a:solidFill>
      </dgm:spPr>
      <dgm:t>
        <a:bodyPr/>
        <a:lstStyle/>
        <a:p>
          <a:r>
            <a:rPr lang="en-US">
              <a:latin typeface="TT Interphases Pro Trl Rg" panose="020B0103050000020004" pitchFamily="34" charset="0"/>
            </a:rPr>
            <a:t>Semantic Validity</a:t>
          </a:r>
        </a:p>
      </dgm:t>
    </dgm:pt>
    <dgm:pt modelId="{242FBD5E-C1B1-704E-A330-BAF317BD616B}" type="parTrans" cxnId="{94E9EE0E-7338-754F-8F9A-024EABC608C8}">
      <dgm:prSet/>
      <dgm:spPr>
        <a:solidFill>
          <a:schemeClr val="bg1">
            <a:lumMod val="65000"/>
          </a:schemeClr>
        </a:solidFill>
        <a:ln>
          <a:solidFill>
            <a:schemeClr val="bg1">
              <a:lumMod val="65000"/>
            </a:schemeClr>
          </a:solidFill>
        </a:ln>
      </dgm:spPr>
      <dgm:t>
        <a:bodyPr/>
        <a:lstStyle/>
        <a:p>
          <a:endParaRPr lang="en-US">
            <a:latin typeface="TT Interphases Pro Trl Rg" panose="020B0103050000020004" pitchFamily="34" charset="0"/>
          </a:endParaRPr>
        </a:p>
      </dgm:t>
    </dgm:pt>
    <dgm:pt modelId="{A5A6C0C3-4C83-D844-85C9-36E7F85A53F0}" type="sibTrans" cxnId="{94E9EE0E-7338-754F-8F9A-024EABC608C8}">
      <dgm:prSet/>
      <dgm:spPr/>
      <dgm:t>
        <a:bodyPr/>
        <a:lstStyle/>
        <a:p>
          <a:endParaRPr lang="en-US"/>
        </a:p>
      </dgm:t>
    </dgm:pt>
    <dgm:pt modelId="{290C392D-D949-4745-8680-3D8E0C77F91B}" type="asst">
      <dgm:prSet phldrT="[Text]"/>
      <dgm:spPr>
        <a:solidFill>
          <a:srgbClr val="439863"/>
        </a:solidFill>
      </dgm:spPr>
      <dgm:t>
        <a:bodyPr/>
        <a:lstStyle/>
        <a:p>
          <a:r>
            <a:rPr lang="en-US">
              <a:latin typeface="TT Interphases Pro Trl Rg" panose="020B0103050000020004" pitchFamily="34" charset="0"/>
            </a:rPr>
            <a:t>Insightfulness</a:t>
          </a:r>
        </a:p>
      </dgm:t>
    </dgm:pt>
    <dgm:pt modelId="{8CDC9FB9-630E-7742-8DFB-2109D9AFAFBD}" type="parTrans" cxnId="{EA7FD515-DFEC-6749-8BA1-DD9BD9FAAF61}">
      <dgm:prSet/>
      <dgm:spPr>
        <a:solidFill>
          <a:schemeClr val="bg1">
            <a:lumMod val="65000"/>
          </a:schemeClr>
        </a:solidFill>
        <a:ln>
          <a:solidFill>
            <a:srgbClr val="439863"/>
          </a:solidFill>
        </a:ln>
      </dgm:spPr>
      <dgm:t>
        <a:bodyPr/>
        <a:lstStyle/>
        <a:p>
          <a:endParaRPr lang="en-US">
            <a:latin typeface="TT Interphases Pro Trl Rg" panose="020B0103050000020004" pitchFamily="34" charset="0"/>
          </a:endParaRPr>
        </a:p>
      </dgm:t>
    </dgm:pt>
    <dgm:pt modelId="{8AA06BBE-405C-4148-B41A-AC4DD8FA5BEB}" type="sibTrans" cxnId="{EA7FD515-DFEC-6749-8BA1-DD9BD9FAAF61}">
      <dgm:prSet/>
      <dgm:spPr/>
      <dgm:t>
        <a:bodyPr/>
        <a:lstStyle/>
        <a:p>
          <a:endParaRPr lang="en-US"/>
        </a:p>
      </dgm:t>
    </dgm:pt>
    <dgm:pt modelId="{35CD9A28-B562-0948-9174-591193C78E59}" type="asst">
      <dgm:prSet phldrT="[Text]"/>
      <dgm:spPr>
        <a:solidFill>
          <a:schemeClr val="bg1">
            <a:lumMod val="65000"/>
          </a:schemeClr>
        </a:solidFill>
        <a:effectLst>
          <a:softEdge rad="0"/>
        </a:effectLst>
      </dgm:spPr>
      <dgm:t>
        <a:bodyPr/>
        <a:lstStyle/>
        <a:p>
          <a:r>
            <a:rPr lang="en-US">
              <a:latin typeface="TT Interphases Pro Trl Rg" panose="020B0103050000020004" pitchFamily="34" charset="0"/>
            </a:rPr>
            <a:t>Attribute Significance</a:t>
          </a:r>
        </a:p>
      </dgm:t>
    </dgm:pt>
    <dgm:pt modelId="{B8185CE1-94CA-8646-84EB-0412435D1650}" type="parTrans" cxnId="{CE859259-576D-624E-BBEB-7577AF17C535}">
      <dgm:prSet/>
      <dgm:spPr>
        <a:solidFill>
          <a:srgbClr val="7D7D7D"/>
        </a:solidFill>
        <a:ln>
          <a:solidFill>
            <a:schemeClr val="bg1">
              <a:lumMod val="65000"/>
            </a:schemeClr>
          </a:solidFill>
        </a:ln>
      </dgm:spPr>
      <dgm:t>
        <a:bodyPr/>
        <a:lstStyle/>
        <a:p>
          <a:endParaRPr lang="en-US">
            <a:latin typeface="TT Interphases Pro Trl Rg" panose="020B0103050000020004" pitchFamily="34" charset="0"/>
          </a:endParaRPr>
        </a:p>
      </dgm:t>
    </dgm:pt>
    <dgm:pt modelId="{B9DBF4FE-2EBE-0140-B737-BFC3577A5CDC}" type="sibTrans" cxnId="{CE859259-576D-624E-BBEB-7577AF17C535}">
      <dgm:prSet/>
      <dgm:spPr/>
      <dgm:t>
        <a:bodyPr/>
        <a:lstStyle/>
        <a:p>
          <a:endParaRPr lang="en-US"/>
        </a:p>
      </dgm:t>
    </dgm:pt>
    <dgm:pt modelId="{70E8512E-854F-644A-BBA6-2691D22118D1}" type="asst">
      <dgm:prSet phldrT="[Text]"/>
      <dgm:spPr>
        <a:solidFill>
          <a:srgbClr val="A6A6A6"/>
        </a:solidFill>
      </dgm:spPr>
      <dgm:t>
        <a:bodyPr/>
        <a:lstStyle/>
        <a:p>
          <a:r>
            <a:rPr lang="en-US">
              <a:latin typeface="TT Interphases Pro Trl Rg" panose="020B0103050000020004" pitchFamily="34" charset="0"/>
            </a:rPr>
            <a:t>Trend</a:t>
          </a:r>
        </a:p>
      </dgm:t>
    </dgm:pt>
    <dgm:pt modelId="{7DA6626E-6F83-E743-9A6C-BF0FEC9BEBFA}" type="parTrans" cxnId="{9BFEC4C9-16F5-1241-B761-15396F00AFD1}">
      <dgm:prSet/>
      <dgm:spPr>
        <a:solidFill>
          <a:schemeClr val="bg1">
            <a:lumMod val="65000"/>
          </a:schemeClr>
        </a:solidFill>
        <a:ln>
          <a:solidFill>
            <a:srgbClr val="A6A6A6"/>
          </a:solidFill>
        </a:ln>
      </dgm:spPr>
      <dgm:t>
        <a:bodyPr/>
        <a:lstStyle/>
        <a:p>
          <a:endParaRPr lang="en-US">
            <a:latin typeface="TT Interphases Pro Trl Rg" panose="020B0103050000020004" pitchFamily="34" charset="0"/>
          </a:endParaRPr>
        </a:p>
      </dgm:t>
    </dgm:pt>
    <dgm:pt modelId="{5807A953-DD57-794C-8D4C-E11EE738FFFD}" type="sibTrans" cxnId="{9BFEC4C9-16F5-1241-B761-15396F00AFD1}">
      <dgm:prSet/>
      <dgm:spPr/>
      <dgm:t>
        <a:bodyPr/>
        <a:lstStyle/>
        <a:p>
          <a:endParaRPr lang="en-US"/>
        </a:p>
      </dgm:t>
    </dgm:pt>
    <dgm:pt modelId="{885E6513-64D0-4908-850B-7AF4203D1D78}">
      <dgm:prSet phldrT="[Text]"/>
      <dgm:spPr>
        <a:solidFill>
          <a:schemeClr val="bg1">
            <a:lumMod val="65000"/>
          </a:schemeClr>
        </a:solidFill>
      </dgm:spPr>
      <dgm:t>
        <a:bodyPr/>
        <a:lstStyle/>
        <a:p>
          <a:r>
            <a:rPr lang="en-US">
              <a:latin typeface="TT Interphases Pro Trl Rg" panose="020B0103050000020004" pitchFamily="34" charset="0"/>
            </a:rPr>
            <a:t>Density</a:t>
          </a:r>
        </a:p>
      </dgm:t>
    </dgm:pt>
    <dgm:pt modelId="{18EE64D8-6B16-40A2-853C-BB2263802070}" type="parTrans" cxnId="{0A1DDF65-419A-4E42-AB2C-4556360F1E21}">
      <dgm:prSet/>
      <dgm:spPr>
        <a:ln>
          <a:solidFill>
            <a:srgbClr val="A6A6A6"/>
          </a:solidFill>
        </a:ln>
      </dgm:spPr>
      <dgm:t>
        <a:bodyPr/>
        <a:lstStyle/>
        <a:p>
          <a:endParaRPr lang="en-US"/>
        </a:p>
      </dgm:t>
    </dgm:pt>
    <dgm:pt modelId="{CF74A4C5-BDF6-4BE5-A428-A0D5DB482CBC}" type="sibTrans" cxnId="{0A1DDF65-419A-4E42-AB2C-4556360F1E21}">
      <dgm:prSet/>
      <dgm:spPr/>
      <dgm:t>
        <a:bodyPr/>
        <a:lstStyle/>
        <a:p>
          <a:endParaRPr lang="en-US"/>
        </a:p>
      </dgm:t>
    </dgm:pt>
    <dgm:pt modelId="{A7565EE2-B58D-4918-81B6-2FCB9D9FB8C2}" type="asst">
      <dgm:prSet phldrT="[Text]"/>
      <dgm:spPr>
        <a:solidFill>
          <a:schemeClr val="bg1">
            <a:lumMod val="65000"/>
          </a:schemeClr>
        </a:solidFill>
        <a:effectLst>
          <a:softEdge rad="0"/>
        </a:effectLst>
      </dgm:spPr>
      <dgm:t>
        <a:bodyPr/>
        <a:lstStyle/>
        <a:p>
          <a:r>
            <a:rPr lang="en-US">
              <a:latin typeface="TT Interphases Pro Trl Rg" panose="020B0103050000020004" pitchFamily="34" charset="0"/>
            </a:rPr>
            <a:t>Informativeness</a:t>
          </a:r>
        </a:p>
      </dgm:t>
    </dgm:pt>
    <dgm:pt modelId="{55D722AA-7ECE-45B4-92B3-DB53D6CB4D84}" type="parTrans" cxnId="{819DEE04-F121-4208-8FAD-85061A11EACF}">
      <dgm:prSet/>
      <dgm:spPr>
        <a:ln>
          <a:solidFill>
            <a:srgbClr val="A6A6A6"/>
          </a:solidFill>
        </a:ln>
      </dgm:spPr>
      <dgm:t>
        <a:bodyPr/>
        <a:lstStyle/>
        <a:p>
          <a:endParaRPr lang="en-US"/>
        </a:p>
      </dgm:t>
    </dgm:pt>
    <dgm:pt modelId="{6E53A1AA-5B70-473D-8DD8-27DA06104A7E}" type="sibTrans" cxnId="{819DEE04-F121-4208-8FAD-85061A11EACF}">
      <dgm:prSet/>
      <dgm:spPr/>
      <dgm:t>
        <a:bodyPr/>
        <a:lstStyle/>
        <a:p>
          <a:endParaRPr lang="en-US"/>
        </a:p>
      </dgm:t>
    </dgm:pt>
    <dgm:pt modelId="{560D59DC-A72D-9543-91A6-331E8C47EEDE}" type="asst">
      <dgm:prSet phldrT="[Text]"/>
      <dgm:spPr>
        <a:solidFill>
          <a:srgbClr val="439863"/>
        </a:solidFill>
      </dgm:spPr>
      <dgm:t>
        <a:bodyPr/>
        <a:lstStyle/>
        <a:p>
          <a:r>
            <a:rPr lang="en-US">
              <a:latin typeface="TT Interphases Pro Trl Rg" panose="020B0103050000020004" pitchFamily="34" charset="0"/>
            </a:rPr>
            <a:t>Surprisingness</a:t>
          </a:r>
        </a:p>
      </dgm:t>
    </dgm:pt>
    <dgm:pt modelId="{B9FD576C-5C62-1A4D-ABE6-ADD5DA059773}" type="parTrans" cxnId="{B7867F93-33B6-B74D-BD05-280E92A7B289}">
      <dgm:prSet/>
      <dgm:spPr>
        <a:ln>
          <a:solidFill>
            <a:srgbClr val="439863"/>
          </a:solidFill>
        </a:ln>
      </dgm:spPr>
      <dgm:t>
        <a:bodyPr/>
        <a:lstStyle/>
        <a:p>
          <a:endParaRPr lang="en-US"/>
        </a:p>
      </dgm:t>
    </dgm:pt>
    <dgm:pt modelId="{93F6A08D-3609-0341-8837-83FC08543359}" type="sibTrans" cxnId="{B7867F93-33B6-B74D-BD05-280E92A7B289}">
      <dgm:prSet/>
      <dgm:spPr/>
      <dgm:t>
        <a:bodyPr/>
        <a:lstStyle/>
        <a:p>
          <a:endParaRPr lang="en-US"/>
        </a:p>
      </dgm:t>
    </dgm:pt>
    <dgm:pt modelId="{1CD3340A-450A-9A4D-8712-85261D76D461}" type="pres">
      <dgm:prSet presAssocID="{ABE7E684-AC99-7046-BB2C-79C53A1FF9F5}" presName="Name0" presStyleCnt="0">
        <dgm:presLayoutVars>
          <dgm:chPref val="1"/>
          <dgm:dir/>
          <dgm:animOne val="branch"/>
          <dgm:animLvl val="lvl"/>
          <dgm:resizeHandles val="exact"/>
        </dgm:presLayoutVars>
      </dgm:prSet>
      <dgm:spPr/>
    </dgm:pt>
    <dgm:pt modelId="{66234F36-D403-B242-8A11-C90BC3190AA1}" type="pres">
      <dgm:prSet presAssocID="{8B81514B-73DE-5E44-B81F-366D5495B0C0}" presName="root1" presStyleCnt="0"/>
      <dgm:spPr/>
    </dgm:pt>
    <dgm:pt modelId="{E2176B48-EB60-8B48-8F2C-0D340775EC4C}" type="pres">
      <dgm:prSet presAssocID="{8B81514B-73DE-5E44-B81F-366D5495B0C0}" presName="LevelOneTextNode" presStyleLbl="node0" presStyleIdx="0" presStyleCnt="1" custAng="5400000" custLinFactX="-100000" custLinFactNeighborX="-147544">
        <dgm:presLayoutVars>
          <dgm:chPref val="3"/>
        </dgm:presLayoutVars>
      </dgm:prSet>
      <dgm:spPr>
        <a:prstGeom prst="roundRect">
          <a:avLst/>
        </a:prstGeom>
      </dgm:spPr>
    </dgm:pt>
    <dgm:pt modelId="{E0D7C5AD-49F5-9445-87A7-EB740E6E518B}" type="pres">
      <dgm:prSet presAssocID="{8B81514B-73DE-5E44-B81F-366D5495B0C0}" presName="level2hierChild" presStyleCnt="0"/>
      <dgm:spPr/>
    </dgm:pt>
    <dgm:pt modelId="{48B610DE-4C8C-1E42-8ED0-8FD3C3972180}" type="pres">
      <dgm:prSet presAssocID="{8CDC9FB9-630E-7742-8DFB-2109D9AFAFBD}" presName="conn2-1" presStyleLbl="parChTrans1D2" presStyleIdx="0" presStyleCnt="2"/>
      <dgm:spPr/>
    </dgm:pt>
    <dgm:pt modelId="{5E607BB0-86E1-6442-A407-10EB0C8DE343}" type="pres">
      <dgm:prSet presAssocID="{8CDC9FB9-630E-7742-8DFB-2109D9AFAFBD}" presName="connTx" presStyleLbl="parChTrans1D2" presStyleIdx="0" presStyleCnt="2"/>
      <dgm:spPr/>
    </dgm:pt>
    <dgm:pt modelId="{D1DAEBDE-5288-AB4A-B20D-79CB5AFBEA39}" type="pres">
      <dgm:prSet presAssocID="{290C392D-D949-4745-8680-3D8E0C77F91B}" presName="root2" presStyleCnt="0"/>
      <dgm:spPr/>
    </dgm:pt>
    <dgm:pt modelId="{DC250585-A08F-8E45-A016-450EE4E6FE0B}" type="pres">
      <dgm:prSet presAssocID="{290C392D-D949-4745-8680-3D8E0C77F91B}" presName="LevelTwoTextNode" presStyleLbl="asst1" presStyleIdx="0" presStyleCnt="6">
        <dgm:presLayoutVars>
          <dgm:chPref val="3"/>
        </dgm:presLayoutVars>
      </dgm:prSet>
      <dgm:spPr>
        <a:prstGeom prst="roundRect">
          <a:avLst/>
        </a:prstGeom>
      </dgm:spPr>
    </dgm:pt>
    <dgm:pt modelId="{87BFB0BD-B3AC-D240-B54D-FB4992A8BF22}" type="pres">
      <dgm:prSet presAssocID="{290C392D-D949-4745-8680-3D8E0C77F91B}" presName="level3hierChild" presStyleCnt="0"/>
      <dgm:spPr/>
    </dgm:pt>
    <dgm:pt modelId="{FC92EDC8-5834-194B-9A8B-1C2240A26226}" type="pres">
      <dgm:prSet presAssocID="{B8185CE1-94CA-8646-84EB-0412435D1650}" presName="conn2-1" presStyleLbl="parChTrans1D3" presStyleIdx="0" presStyleCnt="7"/>
      <dgm:spPr/>
    </dgm:pt>
    <dgm:pt modelId="{7023C9AB-73F3-A94C-BAAA-89131C1E51EB}" type="pres">
      <dgm:prSet presAssocID="{B8185CE1-94CA-8646-84EB-0412435D1650}" presName="connTx" presStyleLbl="parChTrans1D3" presStyleIdx="0" presStyleCnt="7"/>
      <dgm:spPr/>
    </dgm:pt>
    <dgm:pt modelId="{767009DC-3C1E-A14E-A265-83CE8DA1E9B8}" type="pres">
      <dgm:prSet presAssocID="{35CD9A28-B562-0948-9174-591193C78E59}" presName="root2" presStyleCnt="0"/>
      <dgm:spPr/>
    </dgm:pt>
    <dgm:pt modelId="{74050061-C242-CE40-B52B-042C0AF93AD6}" type="pres">
      <dgm:prSet presAssocID="{35CD9A28-B562-0948-9174-591193C78E59}" presName="LevelTwoTextNode" presStyleLbl="asst1" presStyleIdx="1" presStyleCnt="6">
        <dgm:presLayoutVars>
          <dgm:chPref val="3"/>
        </dgm:presLayoutVars>
      </dgm:prSet>
      <dgm:spPr>
        <a:prstGeom prst="roundRect">
          <a:avLst/>
        </a:prstGeom>
      </dgm:spPr>
    </dgm:pt>
    <dgm:pt modelId="{FE4C0AEF-7695-8D4B-9B06-65B22578BE8E}" type="pres">
      <dgm:prSet presAssocID="{35CD9A28-B562-0948-9174-591193C78E59}" presName="level3hierChild" presStyleCnt="0"/>
      <dgm:spPr/>
    </dgm:pt>
    <dgm:pt modelId="{54246575-22A6-4628-8A90-E3DB8E095C4B}" type="pres">
      <dgm:prSet presAssocID="{55D722AA-7ECE-45B4-92B3-DB53D6CB4D84}" presName="conn2-1" presStyleLbl="parChTrans1D3" presStyleIdx="1" presStyleCnt="7"/>
      <dgm:spPr/>
    </dgm:pt>
    <dgm:pt modelId="{9E011A58-60A0-4B1B-B5AF-46EC1241FFAA}" type="pres">
      <dgm:prSet presAssocID="{55D722AA-7ECE-45B4-92B3-DB53D6CB4D84}" presName="connTx" presStyleLbl="parChTrans1D3" presStyleIdx="1" presStyleCnt="7"/>
      <dgm:spPr/>
    </dgm:pt>
    <dgm:pt modelId="{6398E542-12BC-4E3F-9D42-00F4A37135EB}" type="pres">
      <dgm:prSet presAssocID="{A7565EE2-B58D-4918-81B6-2FCB9D9FB8C2}" presName="root2" presStyleCnt="0"/>
      <dgm:spPr/>
    </dgm:pt>
    <dgm:pt modelId="{3508C5F2-AE4C-4B78-B148-FDA2E3733AA3}" type="pres">
      <dgm:prSet presAssocID="{A7565EE2-B58D-4918-81B6-2FCB9D9FB8C2}" presName="LevelTwoTextNode" presStyleLbl="asst1" presStyleIdx="2" presStyleCnt="6">
        <dgm:presLayoutVars>
          <dgm:chPref val="3"/>
        </dgm:presLayoutVars>
      </dgm:prSet>
      <dgm:spPr>
        <a:prstGeom prst="roundRect">
          <a:avLst/>
        </a:prstGeom>
      </dgm:spPr>
    </dgm:pt>
    <dgm:pt modelId="{9741B3BD-C89A-4F02-90A3-2DB8E5BB9253}" type="pres">
      <dgm:prSet presAssocID="{A7565EE2-B58D-4918-81B6-2FCB9D9FB8C2}" presName="level3hierChild" presStyleCnt="0"/>
      <dgm:spPr/>
    </dgm:pt>
    <dgm:pt modelId="{CA4CFDEC-A340-8B47-A0A7-58E7DB1FF1EA}" type="pres">
      <dgm:prSet presAssocID="{7DA6626E-6F83-E743-9A6C-BF0FEC9BEBFA}" presName="conn2-1" presStyleLbl="parChTrans1D3" presStyleIdx="2" presStyleCnt="7"/>
      <dgm:spPr/>
    </dgm:pt>
    <dgm:pt modelId="{F0A1D38B-0F07-1645-BDB4-FBACD7001873}" type="pres">
      <dgm:prSet presAssocID="{7DA6626E-6F83-E743-9A6C-BF0FEC9BEBFA}" presName="connTx" presStyleLbl="parChTrans1D3" presStyleIdx="2" presStyleCnt="7"/>
      <dgm:spPr/>
    </dgm:pt>
    <dgm:pt modelId="{86C27831-433E-3C46-A8E7-ECE283120809}" type="pres">
      <dgm:prSet presAssocID="{70E8512E-854F-644A-BBA6-2691D22118D1}" presName="root2" presStyleCnt="0"/>
      <dgm:spPr/>
    </dgm:pt>
    <dgm:pt modelId="{E2E8D560-4764-F543-9170-39686AF38227}" type="pres">
      <dgm:prSet presAssocID="{70E8512E-854F-644A-BBA6-2691D22118D1}" presName="LevelTwoTextNode" presStyleLbl="asst1" presStyleIdx="3" presStyleCnt="6">
        <dgm:presLayoutVars>
          <dgm:chPref val="3"/>
        </dgm:presLayoutVars>
      </dgm:prSet>
      <dgm:spPr>
        <a:prstGeom prst="roundRect">
          <a:avLst/>
        </a:prstGeom>
      </dgm:spPr>
    </dgm:pt>
    <dgm:pt modelId="{414B0777-882B-1847-A31B-9B86BF629B19}" type="pres">
      <dgm:prSet presAssocID="{70E8512E-854F-644A-BBA6-2691D22118D1}" presName="level3hierChild" presStyleCnt="0"/>
      <dgm:spPr/>
    </dgm:pt>
    <dgm:pt modelId="{398F0638-B8DD-9F41-AA3D-7C7366D79120}" type="pres">
      <dgm:prSet presAssocID="{B9FD576C-5C62-1A4D-ABE6-ADD5DA059773}" presName="conn2-1" presStyleLbl="parChTrans1D3" presStyleIdx="3" presStyleCnt="7"/>
      <dgm:spPr/>
    </dgm:pt>
    <dgm:pt modelId="{35E839E8-D2F3-224C-9F4E-4DE0D5BED118}" type="pres">
      <dgm:prSet presAssocID="{B9FD576C-5C62-1A4D-ABE6-ADD5DA059773}" presName="connTx" presStyleLbl="parChTrans1D3" presStyleIdx="3" presStyleCnt="7"/>
      <dgm:spPr/>
    </dgm:pt>
    <dgm:pt modelId="{BD7B5292-F19C-9640-BE5B-A654E2B995B0}" type="pres">
      <dgm:prSet presAssocID="{560D59DC-A72D-9543-91A6-331E8C47EEDE}" presName="root2" presStyleCnt="0"/>
      <dgm:spPr/>
    </dgm:pt>
    <dgm:pt modelId="{16F73519-B462-0241-8B78-2E3B1983E7AC}" type="pres">
      <dgm:prSet presAssocID="{560D59DC-A72D-9543-91A6-331E8C47EEDE}" presName="LevelTwoTextNode" presStyleLbl="asst1" presStyleIdx="4" presStyleCnt="6">
        <dgm:presLayoutVars>
          <dgm:chPref val="3"/>
        </dgm:presLayoutVars>
      </dgm:prSet>
      <dgm:spPr>
        <a:prstGeom prst="roundRect">
          <a:avLst/>
        </a:prstGeom>
      </dgm:spPr>
    </dgm:pt>
    <dgm:pt modelId="{07BFFD41-4E4A-AF44-BFCD-E6075FF3E640}" type="pres">
      <dgm:prSet presAssocID="{560D59DC-A72D-9543-91A6-331E8C47EEDE}" presName="level3hierChild" presStyleCnt="0"/>
      <dgm:spPr/>
    </dgm:pt>
    <dgm:pt modelId="{559C54D0-6412-6143-948F-CB3C134DC2F1}" type="pres">
      <dgm:prSet presAssocID="{FA90FF10-420B-9C41-BEF1-75526744EE3C}" presName="conn2-1" presStyleLbl="parChTrans1D2" presStyleIdx="1" presStyleCnt="2"/>
      <dgm:spPr/>
    </dgm:pt>
    <dgm:pt modelId="{46D2E95C-C10A-B64D-82CC-8655801CA550}" type="pres">
      <dgm:prSet presAssocID="{FA90FF10-420B-9C41-BEF1-75526744EE3C}" presName="connTx" presStyleLbl="parChTrans1D2" presStyleIdx="1" presStyleCnt="2"/>
      <dgm:spPr/>
    </dgm:pt>
    <dgm:pt modelId="{B1F0EAA1-3B71-FB49-8404-4255B4D5CA08}" type="pres">
      <dgm:prSet presAssocID="{99179112-48BD-224F-9015-D256DD2623F8}" presName="root2" presStyleCnt="0"/>
      <dgm:spPr/>
    </dgm:pt>
    <dgm:pt modelId="{D1B15D49-B232-2741-873F-59928436791C}" type="pres">
      <dgm:prSet presAssocID="{99179112-48BD-224F-9015-D256DD2623F8}" presName="LevelTwoTextNode" presStyleLbl="asst1" presStyleIdx="5" presStyleCnt="6">
        <dgm:presLayoutVars>
          <dgm:chPref val="3"/>
        </dgm:presLayoutVars>
      </dgm:prSet>
      <dgm:spPr>
        <a:prstGeom prst="roundRect">
          <a:avLst/>
        </a:prstGeom>
      </dgm:spPr>
    </dgm:pt>
    <dgm:pt modelId="{BE0BBF74-FD11-8D4D-8EEC-11D68DE9CCEC}" type="pres">
      <dgm:prSet presAssocID="{99179112-48BD-224F-9015-D256DD2623F8}" presName="level3hierChild" presStyleCnt="0"/>
      <dgm:spPr/>
    </dgm:pt>
    <dgm:pt modelId="{671A4326-9CF3-CF43-B95A-581D63153F7B}" type="pres">
      <dgm:prSet presAssocID="{163A0F9C-4BBB-A549-8C87-4E25BDFC5EF3}" presName="conn2-1" presStyleLbl="parChTrans1D3" presStyleIdx="4" presStyleCnt="7"/>
      <dgm:spPr/>
    </dgm:pt>
    <dgm:pt modelId="{A130F512-4C86-AF44-A19D-CCDF6EF43D80}" type="pres">
      <dgm:prSet presAssocID="{163A0F9C-4BBB-A549-8C87-4E25BDFC5EF3}" presName="connTx" presStyleLbl="parChTrans1D3" presStyleIdx="4" presStyleCnt="7"/>
      <dgm:spPr/>
    </dgm:pt>
    <dgm:pt modelId="{65234885-1285-374F-A541-A1716B6C5CA6}" type="pres">
      <dgm:prSet presAssocID="{A124BD94-38BE-FC4B-9CD8-213023D7D229}" presName="root2" presStyleCnt="0"/>
      <dgm:spPr/>
    </dgm:pt>
    <dgm:pt modelId="{EAE77323-06D9-4E44-B955-D872568B0A6C}" type="pres">
      <dgm:prSet presAssocID="{A124BD94-38BE-FC4B-9CD8-213023D7D229}" presName="LevelTwoTextNode" presStyleLbl="node3" presStyleIdx="0" presStyleCnt="3">
        <dgm:presLayoutVars>
          <dgm:chPref val="3"/>
        </dgm:presLayoutVars>
      </dgm:prSet>
      <dgm:spPr>
        <a:prstGeom prst="roundRect">
          <a:avLst/>
        </a:prstGeom>
      </dgm:spPr>
    </dgm:pt>
    <dgm:pt modelId="{585BA310-3A1D-0E48-99D8-11F47C590B7F}" type="pres">
      <dgm:prSet presAssocID="{A124BD94-38BE-FC4B-9CD8-213023D7D229}" presName="level3hierChild" presStyleCnt="0"/>
      <dgm:spPr/>
    </dgm:pt>
    <dgm:pt modelId="{BA84A3C5-E8D0-7846-8BC7-BF6586A25575}" type="pres">
      <dgm:prSet presAssocID="{242FBD5E-C1B1-704E-A330-BAF317BD616B}" presName="conn2-1" presStyleLbl="parChTrans1D3" presStyleIdx="5" presStyleCnt="7"/>
      <dgm:spPr/>
    </dgm:pt>
    <dgm:pt modelId="{E6400DB4-F790-D44F-B770-2514C1346B95}" type="pres">
      <dgm:prSet presAssocID="{242FBD5E-C1B1-704E-A330-BAF317BD616B}" presName="connTx" presStyleLbl="parChTrans1D3" presStyleIdx="5" presStyleCnt="7"/>
      <dgm:spPr/>
    </dgm:pt>
    <dgm:pt modelId="{9AFC1C4F-94AD-704B-AB09-9F2D5AC4D0D6}" type="pres">
      <dgm:prSet presAssocID="{C4B9AE97-6882-ED49-BDC5-9458C0E5A36E}" presName="root2" presStyleCnt="0"/>
      <dgm:spPr/>
    </dgm:pt>
    <dgm:pt modelId="{29749157-C0D4-414A-8CE7-DCB40976E151}" type="pres">
      <dgm:prSet presAssocID="{C4B9AE97-6882-ED49-BDC5-9458C0E5A36E}" presName="LevelTwoTextNode" presStyleLbl="node3" presStyleIdx="1" presStyleCnt="3">
        <dgm:presLayoutVars>
          <dgm:chPref val="3"/>
        </dgm:presLayoutVars>
      </dgm:prSet>
      <dgm:spPr>
        <a:prstGeom prst="roundRect">
          <a:avLst/>
        </a:prstGeom>
      </dgm:spPr>
    </dgm:pt>
    <dgm:pt modelId="{68D536BD-4CDE-FE41-BCA1-3E2E2D519B6A}" type="pres">
      <dgm:prSet presAssocID="{C4B9AE97-6882-ED49-BDC5-9458C0E5A36E}" presName="level3hierChild" presStyleCnt="0"/>
      <dgm:spPr/>
    </dgm:pt>
    <dgm:pt modelId="{999A5B53-58B6-4B49-B499-C98D4FEBEF8F}" type="pres">
      <dgm:prSet presAssocID="{18EE64D8-6B16-40A2-853C-BB2263802070}" presName="conn2-1" presStyleLbl="parChTrans1D3" presStyleIdx="6" presStyleCnt="7"/>
      <dgm:spPr/>
    </dgm:pt>
    <dgm:pt modelId="{D14613E6-C3BF-44F0-8209-42F45C3D0656}" type="pres">
      <dgm:prSet presAssocID="{18EE64D8-6B16-40A2-853C-BB2263802070}" presName="connTx" presStyleLbl="parChTrans1D3" presStyleIdx="6" presStyleCnt="7"/>
      <dgm:spPr/>
    </dgm:pt>
    <dgm:pt modelId="{064F67C1-80BA-4D81-84E4-3EBBFAC05335}" type="pres">
      <dgm:prSet presAssocID="{885E6513-64D0-4908-850B-7AF4203D1D78}" presName="root2" presStyleCnt="0"/>
      <dgm:spPr/>
    </dgm:pt>
    <dgm:pt modelId="{DDFD878A-DE04-4506-92BF-6345CBD58ED6}" type="pres">
      <dgm:prSet presAssocID="{885E6513-64D0-4908-850B-7AF4203D1D78}" presName="LevelTwoTextNode" presStyleLbl="node3" presStyleIdx="2" presStyleCnt="3">
        <dgm:presLayoutVars>
          <dgm:chPref val="3"/>
        </dgm:presLayoutVars>
      </dgm:prSet>
      <dgm:spPr>
        <a:prstGeom prst="roundRect">
          <a:avLst/>
        </a:prstGeom>
      </dgm:spPr>
    </dgm:pt>
    <dgm:pt modelId="{6B736E7B-68FE-4078-B3B5-D81E103CDE17}" type="pres">
      <dgm:prSet presAssocID="{885E6513-64D0-4908-850B-7AF4203D1D78}" presName="level3hierChild" presStyleCnt="0"/>
      <dgm:spPr/>
    </dgm:pt>
  </dgm:ptLst>
  <dgm:cxnLst>
    <dgm:cxn modelId="{819DEE04-F121-4208-8FAD-85061A11EACF}" srcId="{290C392D-D949-4745-8680-3D8E0C77F91B}" destId="{A7565EE2-B58D-4918-81B6-2FCB9D9FB8C2}" srcOrd="1" destOrd="0" parTransId="{55D722AA-7ECE-45B4-92B3-DB53D6CB4D84}" sibTransId="{6E53A1AA-5B70-473D-8DD8-27DA06104A7E}"/>
    <dgm:cxn modelId="{D89C250D-3922-47D6-82E3-59C9B33D3DD8}" type="presOf" srcId="{885E6513-64D0-4908-850B-7AF4203D1D78}" destId="{DDFD878A-DE04-4506-92BF-6345CBD58ED6}" srcOrd="0" destOrd="0" presId="urn:microsoft.com/office/officeart/2008/layout/HorizontalMultiLevelHierarchy"/>
    <dgm:cxn modelId="{94E9EE0E-7338-754F-8F9A-024EABC608C8}" srcId="{99179112-48BD-224F-9015-D256DD2623F8}" destId="{C4B9AE97-6882-ED49-BDC5-9458C0E5A36E}" srcOrd="1" destOrd="0" parTransId="{242FBD5E-C1B1-704E-A330-BAF317BD616B}" sibTransId="{A5A6C0C3-4C83-D844-85C9-36E7F85A53F0}"/>
    <dgm:cxn modelId="{EA7FD515-DFEC-6749-8BA1-DD9BD9FAAF61}" srcId="{8B81514B-73DE-5E44-B81F-366D5495B0C0}" destId="{290C392D-D949-4745-8680-3D8E0C77F91B}" srcOrd="0" destOrd="0" parTransId="{8CDC9FB9-630E-7742-8DFB-2109D9AFAFBD}" sibTransId="{8AA06BBE-405C-4148-B41A-AC4DD8FA5BEB}"/>
    <dgm:cxn modelId="{3BE99119-98A6-CF4D-9AD3-B0FA07183120}" type="presOf" srcId="{B8185CE1-94CA-8646-84EB-0412435D1650}" destId="{FC92EDC8-5834-194B-9A8B-1C2240A26226}" srcOrd="0" destOrd="0" presId="urn:microsoft.com/office/officeart/2008/layout/HorizontalMultiLevelHierarchy"/>
    <dgm:cxn modelId="{8E19691E-097C-439A-B76C-355CF6BEAFED}" type="presOf" srcId="{55D722AA-7ECE-45B4-92B3-DB53D6CB4D84}" destId="{54246575-22A6-4628-8A90-E3DB8E095C4B}" srcOrd="0" destOrd="0" presId="urn:microsoft.com/office/officeart/2008/layout/HorizontalMultiLevelHierarchy"/>
    <dgm:cxn modelId="{A569051F-7E21-4448-A929-99A0D8C12A25}" type="presOf" srcId="{B8185CE1-94CA-8646-84EB-0412435D1650}" destId="{7023C9AB-73F3-A94C-BAAA-89131C1E51EB}" srcOrd="1" destOrd="0" presId="urn:microsoft.com/office/officeart/2008/layout/HorizontalMultiLevelHierarchy"/>
    <dgm:cxn modelId="{4A546526-9BD4-5443-BBD3-37A780D33062}" type="presOf" srcId="{FA90FF10-420B-9C41-BEF1-75526744EE3C}" destId="{46D2E95C-C10A-B64D-82CC-8655801CA550}" srcOrd="1" destOrd="0" presId="urn:microsoft.com/office/officeart/2008/layout/HorizontalMultiLevelHierarchy"/>
    <dgm:cxn modelId="{72C1BA2E-2719-B24D-8BA1-E211368FC3FA}" type="presOf" srcId="{560D59DC-A72D-9543-91A6-331E8C47EEDE}" destId="{16F73519-B462-0241-8B78-2E3B1983E7AC}" srcOrd="0" destOrd="0" presId="urn:microsoft.com/office/officeart/2008/layout/HorizontalMultiLevelHierarchy"/>
    <dgm:cxn modelId="{C23D3035-6194-D04E-9411-D23E7783BED4}" type="presOf" srcId="{8B81514B-73DE-5E44-B81F-366D5495B0C0}" destId="{E2176B48-EB60-8B48-8F2C-0D340775EC4C}" srcOrd="0" destOrd="0" presId="urn:microsoft.com/office/officeart/2008/layout/HorizontalMultiLevelHierarchy"/>
    <dgm:cxn modelId="{823F7C3B-6892-0047-88CB-22B4DAE8BA0F}" type="presOf" srcId="{A124BD94-38BE-FC4B-9CD8-213023D7D229}" destId="{EAE77323-06D9-4E44-B955-D872568B0A6C}" srcOrd="0" destOrd="0" presId="urn:microsoft.com/office/officeart/2008/layout/HorizontalMultiLevelHierarchy"/>
    <dgm:cxn modelId="{CA9ADD50-4541-6B47-8819-1BB2011DF173}" type="presOf" srcId="{B9FD576C-5C62-1A4D-ABE6-ADD5DA059773}" destId="{398F0638-B8DD-9F41-AA3D-7C7366D79120}" srcOrd="0" destOrd="0" presId="urn:microsoft.com/office/officeart/2008/layout/HorizontalMultiLevelHierarchy"/>
    <dgm:cxn modelId="{B681F553-E93B-9C47-AD4B-FF30C6D5259A}" srcId="{99179112-48BD-224F-9015-D256DD2623F8}" destId="{A124BD94-38BE-FC4B-9CD8-213023D7D229}" srcOrd="0" destOrd="0" parTransId="{163A0F9C-4BBB-A549-8C87-4E25BDFC5EF3}" sibTransId="{99C84DDA-B3D3-D14A-9E35-50178E95DCCD}"/>
    <dgm:cxn modelId="{CE859259-576D-624E-BBEB-7577AF17C535}" srcId="{290C392D-D949-4745-8680-3D8E0C77F91B}" destId="{35CD9A28-B562-0948-9174-591193C78E59}" srcOrd="0" destOrd="0" parTransId="{B8185CE1-94CA-8646-84EB-0412435D1650}" sibTransId="{B9DBF4FE-2EBE-0140-B737-BFC3577A5CDC}"/>
    <dgm:cxn modelId="{CDB2DC59-3EF2-E14E-827A-490D79041B40}" type="presOf" srcId="{242FBD5E-C1B1-704E-A330-BAF317BD616B}" destId="{E6400DB4-F790-D44F-B770-2514C1346B95}" srcOrd="1" destOrd="0" presId="urn:microsoft.com/office/officeart/2008/layout/HorizontalMultiLevelHierarchy"/>
    <dgm:cxn modelId="{370E855D-6FE8-AC42-96DC-63B9836A9C7D}" type="presOf" srcId="{7DA6626E-6F83-E743-9A6C-BF0FEC9BEBFA}" destId="{CA4CFDEC-A340-8B47-A0A7-58E7DB1FF1EA}" srcOrd="0" destOrd="0" presId="urn:microsoft.com/office/officeart/2008/layout/HorizontalMultiLevelHierarchy"/>
    <dgm:cxn modelId="{0A1DDF65-419A-4E42-AB2C-4556360F1E21}" srcId="{99179112-48BD-224F-9015-D256DD2623F8}" destId="{885E6513-64D0-4908-850B-7AF4203D1D78}" srcOrd="2" destOrd="0" parTransId="{18EE64D8-6B16-40A2-853C-BB2263802070}" sibTransId="{CF74A4C5-BDF6-4BE5-A428-A0D5DB482CBC}"/>
    <dgm:cxn modelId="{6111F367-82FD-4D99-89B9-85C607522BDA}" type="presOf" srcId="{A7565EE2-B58D-4918-81B6-2FCB9D9FB8C2}" destId="{3508C5F2-AE4C-4B78-B148-FDA2E3733AA3}" srcOrd="0" destOrd="0" presId="urn:microsoft.com/office/officeart/2008/layout/HorizontalMultiLevelHierarchy"/>
    <dgm:cxn modelId="{E61A5170-5DD1-4845-8FEC-28A208C2C663}" type="presOf" srcId="{242FBD5E-C1B1-704E-A330-BAF317BD616B}" destId="{BA84A3C5-E8D0-7846-8BC7-BF6586A25575}" srcOrd="0" destOrd="0" presId="urn:microsoft.com/office/officeart/2008/layout/HorizontalMultiLevelHierarchy"/>
    <dgm:cxn modelId="{15BB6972-A897-D340-BC8E-528AAAFDA737}" type="presOf" srcId="{B9FD576C-5C62-1A4D-ABE6-ADD5DA059773}" destId="{35E839E8-D2F3-224C-9F4E-4DE0D5BED118}" srcOrd="1" destOrd="0" presId="urn:microsoft.com/office/officeart/2008/layout/HorizontalMultiLevelHierarchy"/>
    <dgm:cxn modelId="{7F3D2A81-2760-4AB2-9522-F0F77D724D4C}" type="presOf" srcId="{18EE64D8-6B16-40A2-853C-BB2263802070}" destId="{D14613E6-C3BF-44F0-8209-42F45C3D0656}" srcOrd="1" destOrd="0" presId="urn:microsoft.com/office/officeart/2008/layout/HorizontalMultiLevelHierarchy"/>
    <dgm:cxn modelId="{35A1368A-7A25-CC4C-B591-DE7BD59AEF45}" type="presOf" srcId="{8CDC9FB9-630E-7742-8DFB-2109D9AFAFBD}" destId="{48B610DE-4C8C-1E42-8ED0-8FD3C3972180}" srcOrd="0" destOrd="0" presId="urn:microsoft.com/office/officeart/2008/layout/HorizontalMultiLevelHierarchy"/>
    <dgm:cxn modelId="{B7867F93-33B6-B74D-BD05-280E92A7B289}" srcId="{290C392D-D949-4745-8680-3D8E0C77F91B}" destId="{560D59DC-A72D-9543-91A6-331E8C47EEDE}" srcOrd="3" destOrd="0" parTransId="{B9FD576C-5C62-1A4D-ABE6-ADD5DA059773}" sibTransId="{93F6A08D-3609-0341-8837-83FC08543359}"/>
    <dgm:cxn modelId="{A2FD7396-D8D5-6144-AE01-10BC5F400FB1}" type="presOf" srcId="{7DA6626E-6F83-E743-9A6C-BF0FEC9BEBFA}" destId="{F0A1D38B-0F07-1645-BDB4-FBACD7001873}" srcOrd="1" destOrd="0" presId="urn:microsoft.com/office/officeart/2008/layout/HorizontalMultiLevelHierarchy"/>
    <dgm:cxn modelId="{F8C0E699-9399-9643-B621-3CB3538A9239}" type="presOf" srcId="{99179112-48BD-224F-9015-D256DD2623F8}" destId="{D1B15D49-B232-2741-873F-59928436791C}" srcOrd="0" destOrd="0" presId="urn:microsoft.com/office/officeart/2008/layout/HorizontalMultiLevelHierarchy"/>
    <dgm:cxn modelId="{AE424F9A-0FB9-074F-99F2-C8AA968E8AD3}" type="presOf" srcId="{8CDC9FB9-630E-7742-8DFB-2109D9AFAFBD}" destId="{5E607BB0-86E1-6442-A407-10EB0C8DE343}" srcOrd="1" destOrd="0" presId="urn:microsoft.com/office/officeart/2008/layout/HorizontalMultiLevelHierarchy"/>
    <dgm:cxn modelId="{A53B4F9C-21D3-484E-8173-54C4747E984E}" type="presOf" srcId="{ABE7E684-AC99-7046-BB2C-79C53A1FF9F5}" destId="{1CD3340A-450A-9A4D-8712-85261D76D461}" srcOrd="0" destOrd="0" presId="urn:microsoft.com/office/officeart/2008/layout/HorizontalMultiLevelHierarchy"/>
    <dgm:cxn modelId="{CBCF4BAB-8708-48B3-A8BB-DDD1CB72EE32}" type="presOf" srcId="{55D722AA-7ECE-45B4-92B3-DB53D6CB4D84}" destId="{9E011A58-60A0-4B1B-B5AF-46EC1241FFAA}" srcOrd="1" destOrd="0" presId="urn:microsoft.com/office/officeart/2008/layout/HorizontalMultiLevelHierarchy"/>
    <dgm:cxn modelId="{164A6EB7-6E37-8443-9DB3-0767E3F1C877}" type="presOf" srcId="{35CD9A28-B562-0948-9174-591193C78E59}" destId="{74050061-C242-CE40-B52B-042C0AF93AD6}" srcOrd="0" destOrd="0" presId="urn:microsoft.com/office/officeart/2008/layout/HorizontalMultiLevelHierarchy"/>
    <dgm:cxn modelId="{023424BB-3178-4C34-A198-54A67E4E3079}" type="presOf" srcId="{18EE64D8-6B16-40A2-853C-BB2263802070}" destId="{999A5B53-58B6-4B49-B499-C98D4FEBEF8F}" srcOrd="0" destOrd="0" presId="urn:microsoft.com/office/officeart/2008/layout/HorizontalMultiLevelHierarchy"/>
    <dgm:cxn modelId="{F44EDCC5-D1B4-2044-9735-AFB752C198D9}" type="presOf" srcId="{163A0F9C-4BBB-A549-8C87-4E25BDFC5EF3}" destId="{671A4326-9CF3-CF43-B95A-581D63153F7B}" srcOrd="0" destOrd="0" presId="urn:microsoft.com/office/officeart/2008/layout/HorizontalMultiLevelHierarchy"/>
    <dgm:cxn modelId="{393A74C7-9B51-9B49-B25A-EF067F7DD633}" type="presOf" srcId="{C4B9AE97-6882-ED49-BDC5-9458C0E5A36E}" destId="{29749157-C0D4-414A-8CE7-DCB40976E151}" srcOrd="0" destOrd="0" presId="urn:microsoft.com/office/officeart/2008/layout/HorizontalMultiLevelHierarchy"/>
    <dgm:cxn modelId="{9BFEC4C9-16F5-1241-B761-15396F00AFD1}" srcId="{290C392D-D949-4745-8680-3D8E0C77F91B}" destId="{70E8512E-854F-644A-BBA6-2691D22118D1}" srcOrd="2" destOrd="0" parTransId="{7DA6626E-6F83-E743-9A6C-BF0FEC9BEBFA}" sibTransId="{5807A953-DD57-794C-8D4C-E11EE738FFFD}"/>
    <dgm:cxn modelId="{D74EEACA-2E98-FC47-BD85-8E4E3C11065A}" type="presOf" srcId="{70E8512E-854F-644A-BBA6-2691D22118D1}" destId="{E2E8D560-4764-F543-9170-39686AF38227}" srcOrd="0" destOrd="0" presId="urn:microsoft.com/office/officeart/2008/layout/HorizontalMultiLevelHierarchy"/>
    <dgm:cxn modelId="{475BE8D2-4855-D143-892D-1149FF22EA78}" srcId="{ABE7E684-AC99-7046-BB2C-79C53A1FF9F5}" destId="{8B81514B-73DE-5E44-B81F-366D5495B0C0}" srcOrd="0" destOrd="0" parTransId="{EEF4178F-BC52-D440-9E74-A4C0951B99F1}" sibTransId="{4385AC31-0E09-7444-93BD-B1950DC949FF}"/>
    <dgm:cxn modelId="{BBA9B1D8-090D-3648-947B-25B22197863B}" type="presOf" srcId="{290C392D-D949-4745-8680-3D8E0C77F91B}" destId="{DC250585-A08F-8E45-A016-450EE4E6FE0B}" srcOrd="0" destOrd="0" presId="urn:microsoft.com/office/officeart/2008/layout/HorizontalMultiLevelHierarchy"/>
    <dgm:cxn modelId="{0325FDDE-1D4C-174A-85B7-9C779C9C7DD4}" srcId="{8B81514B-73DE-5E44-B81F-366D5495B0C0}" destId="{99179112-48BD-224F-9015-D256DD2623F8}" srcOrd="1" destOrd="0" parTransId="{FA90FF10-420B-9C41-BEF1-75526744EE3C}" sibTransId="{75778CE1-A87A-054C-A9EF-D92E564053E1}"/>
    <dgm:cxn modelId="{9F0314E3-80A4-5A40-9C48-1985FD8E9AF8}" type="presOf" srcId="{FA90FF10-420B-9C41-BEF1-75526744EE3C}" destId="{559C54D0-6412-6143-948F-CB3C134DC2F1}" srcOrd="0" destOrd="0" presId="urn:microsoft.com/office/officeart/2008/layout/HorizontalMultiLevelHierarchy"/>
    <dgm:cxn modelId="{B40519F9-2202-ED4B-9223-070CAB78FBF0}" type="presOf" srcId="{163A0F9C-4BBB-A549-8C87-4E25BDFC5EF3}" destId="{A130F512-4C86-AF44-A19D-CCDF6EF43D80}" srcOrd="1" destOrd="0" presId="urn:microsoft.com/office/officeart/2008/layout/HorizontalMultiLevelHierarchy"/>
    <dgm:cxn modelId="{526ACC5B-7894-1340-8995-FCCA48614162}" type="presParOf" srcId="{1CD3340A-450A-9A4D-8712-85261D76D461}" destId="{66234F36-D403-B242-8A11-C90BC3190AA1}" srcOrd="0" destOrd="0" presId="urn:microsoft.com/office/officeart/2008/layout/HorizontalMultiLevelHierarchy"/>
    <dgm:cxn modelId="{D39B9157-3FE5-A446-AD2C-4F355F8BC24E}" type="presParOf" srcId="{66234F36-D403-B242-8A11-C90BC3190AA1}" destId="{E2176B48-EB60-8B48-8F2C-0D340775EC4C}" srcOrd="0" destOrd="0" presId="urn:microsoft.com/office/officeart/2008/layout/HorizontalMultiLevelHierarchy"/>
    <dgm:cxn modelId="{394E717D-D48C-8D4E-BFDB-687A9E7D67F5}" type="presParOf" srcId="{66234F36-D403-B242-8A11-C90BC3190AA1}" destId="{E0D7C5AD-49F5-9445-87A7-EB740E6E518B}" srcOrd="1" destOrd="0" presId="urn:microsoft.com/office/officeart/2008/layout/HorizontalMultiLevelHierarchy"/>
    <dgm:cxn modelId="{07142F88-8327-B546-9D90-9AC999D5E636}" type="presParOf" srcId="{E0D7C5AD-49F5-9445-87A7-EB740E6E518B}" destId="{48B610DE-4C8C-1E42-8ED0-8FD3C3972180}" srcOrd="0" destOrd="0" presId="urn:microsoft.com/office/officeart/2008/layout/HorizontalMultiLevelHierarchy"/>
    <dgm:cxn modelId="{DE3BBCA0-F1E3-284F-ABD3-ED86507E2C17}" type="presParOf" srcId="{48B610DE-4C8C-1E42-8ED0-8FD3C3972180}" destId="{5E607BB0-86E1-6442-A407-10EB0C8DE343}" srcOrd="0" destOrd="0" presId="urn:microsoft.com/office/officeart/2008/layout/HorizontalMultiLevelHierarchy"/>
    <dgm:cxn modelId="{E80A844F-5EFE-D74B-A32F-65A5A095C107}" type="presParOf" srcId="{E0D7C5AD-49F5-9445-87A7-EB740E6E518B}" destId="{D1DAEBDE-5288-AB4A-B20D-79CB5AFBEA39}" srcOrd="1" destOrd="0" presId="urn:microsoft.com/office/officeart/2008/layout/HorizontalMultiLevelHierarchy"/>
    <dgm:cxn modelId="{73D0F45C-ABE1-3744-A24A-F881DB8D8931}" type="presParOf" srcId="{D1DAEBDE-5288-AB4A-B20D-79CB5AFBEA39}" destId="{DC250585-A08F-8E45-A016-450EE4E6FE0B}" srcOrd="0" destOrd="0" presId="urn:microsoft.com/office/officeart/2008/layout/HorizontalMultiLevelHierarchy"/>
    <dgm:cxn modelId="{BF0E71DF-4EDA-E442-888D-3F10FA6EC7C6}" type="presParOf" srcId="{D1DAEBDE-5288-AB4A-B20D-79CB5AFBEA39}" destId="{87BFB0BD-B3AC-D240-B54D-FB4992A8BF22}" srcOrd="1" destOrd="0" presId="urn:microsoft.com/office/officeart/2008/layout/HorizontalMultiLevelHierarchy"/>
    <dgm:cxn modelId="{C8F1BD97-034C-0E41-A592-60C7B2C97BCC}" type="presParOf" srcId="{87BFB0BD-B3AC-D240-B54D-FB4992A8BF22}" destId="{FC92EDC8-5834-194B-9A8B-1C2240A26226}" srcOrd="0" destOrd="0" presId="urn:microsoft.com/office/officeart/2008/layout/HorizontalMultiLevelHierarchy"/>
    <dgm:cxn modelId="{79E2FB5A-AFAF-DC4C-838D-C2C13BA14191}" type="presParOf" srcId="{FC92EDC8-5834-194B-9A8B-1C2240A26226}" destId="{7023C9AB-73F3-A94C-BAAA-89131C1E51EB}" srcOrd="0" destOrd="0" presId="urn:microsoft.com/office/officeart/2008/layout/HorizontalMultiLevelHierarchy"/>
    <dgm:cxn modelId="{38F6A79C-A261-1248-85C5-7552B2B5EC8D}" type="presParOf" srcId="{87BFB0BD-B3AC-D240-B54D-FB4992A8BF22}" destId="{767009DC-3C1E-A14E-A265-83CE8DA1E9B8}" srcOrd="1" destOrd="0" presId="urn:microsoft.com/office/officeart/2008/layout/HorizontalMultiLevelHierarchy"/>
    <dgm:cxn modelId="{5BF8A60C-0FF5-B64B-8FF9-530D378F9BFC}" type="presParOf" srcId="{767009DC-3C1E-A14E-A265-83CE8DA1E9B8}" destId="{74050061-C242-CE40-B52B-042C0AF93AD6}" srcOrd="0" destOrd="0" presId="urn:microsoft.com/office/officeart/2008/layout/HorizontalMultiLevelHierarchy"/>
    <dgm:cxn modelId="{B30C8918-3F0E-DE45-ADF5-5A97C2B94DB2}" type="presParOf" srcId="{767009DC-3C1E-A14E-A265-83CE8DA1E9B8}" destId="{FE4C0AEF-7695-8D4B-9B06-65B22578BE8E}" srcOrd="1" destOrd="0" presId="urn:microsoft.com/office/officeart/2008/layout/HorizontalMultiLevelHierarchy"/>
    <dgm:cxn modelId="{7A4BE7B0-5DB5-404F-B5A5-EBBA94ECAF56}" type="presParOf" srcId="{87BFB0BD-B3AC-D240-B54D-FB4992A8BF22}" destId="{54246575-22A6-4628-8A90-E3DB8E095C4B}" srcOrd="2" destOrd="0" presId="urn:microsoft.com/office/officeart/2008/layout/HorizontalMultiLevelHierarchy"/>
    <dgm:cxn modelId="{355C9352-D592-4B23-98EE-4EFBED623652}" type="presParOf" srcId="{54246575-22A6-4628-8A90-E3DB8E095C4B}" destId="{9E011A58-60A0-4B1B-B5AF-46EC1241FFAA}" srcOrd="0" destOrd="0" presId="urn:microsoft.com/office/officeart/2008/layout/HorizontalMultiLevelHierarchy"/>
    <dgm:cxn modelId="{37DEE8DF-396A-47C3-B2CB-F629BFBAC2F0}" type="presParOf" srcId="{87BFB0BD-B3AC-D240-B54D-FB4992A8BF22}" destId="{6398E542-12BC-4E3F-9D42-00F4A37135EB}" srcOrd="3" destOrd="0" presId="urn:microsoft.com/office/officeart/2008/layout/HorizontalMultiLevelHierarchy"/>
    <dgm:cxn modelId="{60131D7C-0C62-486F-A906-0F7531EF46E3}" type="presParOf" srcId="{6398E542-12BC-4E3F-9D42-00F4A37135EB}" destId="{3508C5F2-AE4C-4B78-B148-FDA2E3733AA3}" srcOrd="0" destOrd="0" presId="urn:microsoft.com/office/officeart/2008/layout/HorizontalMultiLevelHierarchy"/>
    <dgm:cxn modelId="{7DEBA56A-BA00-420C-BA4E-9547E35350FF}" type="presParOf" srcId="{6398E542-12BC-4E3F-9D42-00F4A37135EB}" destId="{9741B3BD-C89A-4F02-90A3-2DB8E5BB9253}" srcOrd="1" destOrd="0" presId="urn:microsoft.com/office/officeart/2008/layout/HorizontalMultiLevelHierarchy"/>
    <dgm:cxn modelId="{9BE2FCF4-F67F-0A4D-904E-4FEA36E81AC9}" type="presParOf" srcId="{87BFB0BD-B3AC-D240-B54D-FB4992A8BF22}" destId="{CA4CFDEC-A340-8B47-A0A7-58E7DB1FF1EA}" srcOrd="4" destOrd="0" presId="urn:microsoft.com/office/officeart/2008/layout/HorizontalMultiLevelHierarchy"/>
    <dgm:cxn modelId="{CF283657-465C-9044-A27F-5D5887AD6533}" type="presParOf" srcId="{CA4CFDEC-A340-8B47-A0A7-58E7DB1FF1EA}" destId="{F0A1D38B-0F07-1645-BDB4-FBACD7001873}" srcOrd="0" destOrd="0" presId="urn:microsoft.com/office/officeart/2008/layout/HorizontalMultiLevelHierarchy"/>
    <dgm:cxn modelId="{E66C0468-5EAB-C64C-90AF-50C5416FC72A}" type="presParOf" srcId="{87BFB0BD-B3AC-D240-B54D-FB4992A8BF22}" destId="{86C27831-433E-3C46-A8E7-ECE283120809}" srcOrd="5" destOrd="0" presId="urn:microsoft.com/office/officeart/2008/layout/HorizontalMultiLevelHierarchy"/>
    <dgm:cxn modelId="{99848ED3-E790-BF49-9AE3-DF0F9D665A70}" type="presParOf" srcId="{86C27831-433E-3C46-A8E7-ECE283120809}" destId="{E2E8D560-4764-F543-9170-39686AF38227}" srcOrd="0" destOrd="0" presId="urn:microsoft.com/office/officeart/2008/layout/HorizontalMultiLevelHierarchy"/>
    <dgm:cxn modelId="{A4BA618A-8035-4C48-A02E-59E0A6373B33}" type="presParOf" srcId="{86C27831-433E-3C46-A8E7-ECE283120809}" destId="{414B0777-882B-1847-A31B-9B86BF629B19}" srcOrd="1" destOrd="0" presId="urn:microsoft.com/office/officeart/2008/layout/HorizontalMultiLevelHierarchy"/>
    <dgm:cxn modelId="{57C8175B-E475-6146-AA47-642AB202D66D}" type="presParOf" srcId="{87BFB0BD-B3AC-D240-B54D-FB4992A8BF22}" destId="{398F0638-B8DD-9F41-AA3D-7C7366D79120}" srcOrd="6" destOrd="0" presId="urn:microsoft.com/office/officeart/2008/layout/HorizontalMultiLevelHierarchy"/>
    <dgm:cxn modelId="{7D37B1DD-7CA8-D94A-BA95-517DD0136AC8}" type="presParOf" srcId="{398F0638-B8DD-9F41-AA3D-7C7366D79120}" destId="{35E839E8-D2F3-224C-9F4E-4DE0D5BED118}" srcOrd="0" destOrd="0" presId="urn:microsoft.com/office/officeart/2008/layout/HorizontalMultiLevelHierarchy"/>
    <dgm:cxn modelId="{679795C2-3E5E-F741-85AD-0E5F2F618E2B}" type="presParOf" srcId="{87BFB0BD-B3AC-D240-B54D-FB4992A8BF22}" destId="{BD7B5292-F19C-9640-BE5B-A654E2B995B0}" srcOrd="7" destOrd="0" presId="urn:microsoft.com/office/officeart/2008/layout/HorizontalMultiLevelHierarchy"/>
    <dgm:cxn modelId="{88967416-8C08-6249-BED7-EA0F069C50B1}" type="presParOf" srcId="{BD7B5292-F19C-9640-BE5B-A654E2B995B0}" destId="{16F73519-B462-0241-8B78-2E3B1983E7AC}" srcOrd="0" destOrd="0" presId="urn:microsoft.com/office/officeart/2008/layout/HorizontalMultiLevelHierarchy"/>
    <dgm:cxn modelId="{17CA299D-C3B7-9948-8211-29E1E09BA64D}" type="presParOf" srcId="{BD7B5292-F19C-9640-BE5B-A654E2B995B0}" destId="{07BFFD41-4E4A-AF44-BFCD-E6075FF3E640}" srcOrd="1" destOrd="0" presId="urn:microsoft.com/office/officeart/2008/layout/HorizontalMultiLevelHierarchy"/>
    <dgm:cxn modelId="{47A1544A-04A7-874E-989A-E3F5A108A6DA}" type="presParOf" srcId="{E0D7C5AD-49F5-9445-87A7-EB740E6E518B}" destId="{559C54D0-6412-6143-948F-CB3C134DC2F1}" srcOrd="2" destOrd="0" presId="urn:microsoft.com/office/officeart/2008/layout/HorizontalMultiLevelHierarchy"/>
    <dgm:cxn modelId="{D8BCC5D0-21B1-704B-9E06-F239A1DBBCDB}" type="presParOf" srcId="{559C54D0-6412-6143-948F-CB3C134DC2F1}" destId="{46D2E95C-C10A-B64D-82CC-8655801CA550}" srcOrd="0" destOrd="0" presId="urn:microsoft.com/office/officeart/2008/layout/HorizontalMultiLevelHierarchy"/>
    <dgm:cxn modelId="{D6021459-F0A6-AE47-9AEF-6C490EC83881}" type="presParOf" srcId="{E0D7C5AD-49F5-9445-87A7-EB740E6E518B}" destId="{B1F0EAA1-3B71-FB49-8404-4255B4D5CA08}" srcOrd="3" destOrd="0" presId="urn:microsoft.com/office/officeart/2008/layout/HorizontalMultiLevelHierarchy"/>
    <dgm:cxn modelId="{D2DE4445-8ACB-7447-9DAB-FEE1E020B1E5}" type="presParOf" srcId="{B1F0EAA1-3B71-FB49-8404-4255B4D5CA08}" destId="{D1B15D49-B232-2741-873F-59928436791C}" srcOrd="0" destOrd="0" presId="urn:microsoft.com/office/officeart/2008/layout/HorizontalMultiLevelHierarchy"/>
    <dgm:cxn modelId="{F0E6A77E-E266-DE47-9104-9821D7948028}" type="presParOf" srcId="{B1F0EAA1-3B71-FB49-8404-4255B4D5CA08}" destId="{BE0BBF74-FD11-8D4D-8EEC-11D68DE9CCEC}" srcOrd="1" destOrd="0" presId="urn:microsoft.com/office/officeart/2008/layout/HorizontalMultiLevelHierarchy"/>
    <dgm:cxn modelId="{CB1A64C4-BC00-664D-90DD-421A7ADB54AB}" type="presParOf" srcId="{BE0BBF74-FD11-8D4D-8EEC-11D68DE9CCEC}" destId="{671A4326-9CF3-CF43-B95A-581D63153F7B}" srcOrd="0" destOrd="0" presId="urn:microsoft.com/office/officeart/2008/layout/HorizontalMultiLevelHierarchy"/>
    <dgm:cxn modelId="{F946B573-169C-D94C-BEE5-EF6E41F9382B}" type="presParOf" srcId="{671A4326-9CF3-CF43-B95A-581D63153F7B}" destId="{A130F512-4C86-AF44-A19D-CCDF6EF43D80}" srcOrd="0" destOrd="0" presId="urn:microsoft.com/office/officeart/2008/layout/HorizontalMultiLevelHierarchy"/>
    <dgm:cxn modelId="{3649EFD2-A174-9849-859C-FEE326B13299}" type="presParOf" srcId="{BE0BBF74-FD11-8D4D-8EEC-11D68DE9CCEC}" destId="{65234885-1285-374F-A541-A1716B6C5CA6}" srcOrd="1" destOrd="0" presId="urn:microsoft.com/office/officeart/2008/layout/HorizontalMultiLevelHierarchy"/>
    <dgm:cxn modelId="{16FD61F2-B687-114D-8BB1-094DB86DBB5A}" type="presParOf" srcId="{65234885-1285-374F-A541-A1716B6C5CA6}" destId="{EAE77323-06D9-4E44-B955-D872568B0A6C}" srcOrd="0" destOrd="0" presId="urn:microsoft.com/office/officeart/2008/layout/HorizontalMultiLevelHierarchy"/>
    <dgm:cxn modelId="{2A1382AE-DB5E-AC47-B529-C55AAD500761}" type="presParOf" srcId="{65234885-1285-374F-A541-A1716B6C5CA6}" destId="{585BA310-3A1D-0E48-99D8-11F47C590B7F}" srcOrd="1" destOrd="0" presId="urn:microsoft.com/office/officeart/2008/layout/HorizontalMultiLevelHierarchy"/>
    <dgm:cxn modelId="{397210CF-55E0-2848-873F-ECD1785C2C72}" type="presParOf" srcId="{BE0BBF74-FD11-8D4D-8EEC-11D68DE9CCEC}" destId="{BA84A3C5-E8D0-7846-8BC7-BF6586A25575}" srcOrd="2" destOrd="0" presId="urn:microsoft.com/office/officeart/2008/layout/HorizontalMultiLevelHierarchy"/>
    <dgm:cxn modelId="{5ADE0979-6C8C-2341-BE0A-8BC67BA91043}" type="presParOf" srcId="{BA84A3C5-E8D0-7846-8BC7-BF6586A25575}" destId="{E6400DB4-F790-D44F-B770-2514C1346B95}" srcOrd="0" destOrd="0" presId="urn:microsoft.com/office/officeart/2008/layout/HorizontalMultiLevelHierarchy"/>
    <dgm:cxn modelId="{B64D4D37-C873-2146-922D-238232D1952E}" type="presParOf" srcId="{BE0BBF74-FD11-8D4D-8EEC-11D68DE9CCEC}" destId="{9AFC1C4F-94AD-704B-AB09-9F2D5AC4D0D6}" srcOrd="3" destOrd="0" presId="urn:microsoft.com/office/officeart/2008/layout/HorizontalMultiLevelHierarchy"/>
    <dgm:cxn modelId="{D734DC82-AD9E-7E4E-B450-81705862BDE4}" type="presParOf" srcId="{9AFC1C4F-94AD-704B-AB09-9F2D5AC4D0D6}" destId="{29749157-C0D4-414A-8CE7-DCB40976E151}" srcOrd="0" destOrd="0" presId="urn:microsoft.com/office/officeart/2008/layout/HorizontalMultiLevelHierarchy"/>
    <dgm:cxn modelId="{38FD57F2-C484-6149-92B3-B26B985A5955}" type="presParOf" srcId="{9AFC1C4F-94AD-704B-AB09-9F2D5AC4D0D6}" destId="{68D536BD-4CDE-FE41-BCA1-3E2E2D519B6A}" srcOrd="1" destOrd="0" presId="urn:microsoft.com/office/officeart/2008/layout/HorizontalMultiLevelHierarchy"/>
    <dgm:cxn modelId="{A536FCCF-D636-4095-8ED1-99C20DCA2D28}" type="presParOf" srcId="{BE0BBF74-FD11-8D4D-8EEC-11D68DE9CCEC}" destId="{999A5B53-58B6-4B49-B499-C98D4FEBEF8F}" srcOrd="4" destOrd="0" presId="urn:microsoft.com/office/officeart/2008/layout/HorizontalMultiLevelHierarchy"/>
    <dgm:cxn modelId="{3484022E-CFF8-45AE-A01B-BE0C2B738AC9}" type="presParOf" srcId="{999A5B53-58B6-4B49-B499-C98D4FEBEF8F}" destId="{D14613E6-C3BF-44F0-8209-42F45C3D0656}" srcOrd="0" destOrd="0" presId="urn:microsoft.com/office/officeart/2008/layout/HorizontalMultiLevelHierarchy"/>
    <dgm:cxn modelId="{061C2B3D-3DDA-4F63-9560-CE573F61DCA2}" type="presParOf" srcId="{BE0BBF74-FD11-8D4D-8EEC-11D68DE9CCEC}" destId="{064F67C1-80BA-4D81-84E4-3EBBFAC05335}" srcOrd="5" destOrd="0" presId="urn:microsoft.com/office/officeart/2008/layout/HorizontalMultiLevelHierarchy"/>
    <dgm:cxn modelId="{4928BBF6-B9A8-4618-BEE5-B2C997292F0F}" type="presParOf" srcId="{064F67C1-80BA-4D81-84E4-3EBBFAC05335}" destId="{DDFD878A-DE04-4506-92BF-6345CBD58ED6}" srcOrd="0" destOrd="0" presId="urn:microsoft.com/office/officeart/2008/layout/HorizontalMultiLevelHierarchy"/>
    <dgm:cxn modelId="{69D75BD3-0652-4038-BCB5-9D84F1C13072}" type="presParOf" srcId="{064F67C1-80BA-4D81-84E4-3EBBFAC05335}" destId="{6B736E7B-68FE-4078-B3B5-D81E103CDE17}" srcOrd="1" destOrd="0" presId="urn:microsoft.com/office/officeart/2008/layout/HorizontalMultiLevelHierarchy"/>
  </dgm:cxnLst>
  <dgm:bg>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E7E684-AC99-7046-BB2C-79C53A1FF9F5}" type="doc">
      <dgm:prSet loTypeId="urn:microsoft.com/office/officeart/2008/layout/HorizontalMultiLevelHierarchy" loCatId="" qsTypeId="urn:microsoft.com/office/officeart/2005/8/quickstyle/simple1" qsCatId="simple" csTypeId="urn:microsoft.com/office/officeart/2005/8/colors/accent1_2" csCatId="accent1" phldr="1"/>
      <dgm:spPr/>
      <dgm:t>
        <a:bodyPr/>
        <a:lstStyle/>
        <a:p>
          <a:endParaRPr lang="en-US"/>
        </a:p>
      </dgm:t>
    </dgm:pt>
    <dgm:pt modelId="{8B81514B-73DE-5E44-B81F-366D5495B0C0}">
      <dgm:prSet phldrT="[Text]" custT="1"/>
      <dgm:spPr>
        <a:solidFill>
          <a:srgbClr val="439863"/>
        </a:solidFill>
      </dgm:spPr>
      <dgm:t>
        <a:bodyPr/>
        <a:lstStyle/>
        <a:p>
          <a:pPr>
            <a:lnSpc>
              <a:spcPct val="100000"/>
            </a:lnSpc>
            <a:spcAft>
              <a:spcPts val="0"/>
            </a:spcAft>
          </a:pPr>
          <a:r>
            <a:rPr lang="en-US" sz="1600">
              <a:solidFill>
                <a:schemeClr val="bg1"/>
              </a:solidFill>
              <a:latin typeface="TT Interphases Pro Trl Rg" panose="020B0103050000020004" pitchFamily="34" charset="0"/>
            </a:rPr>
            <a:t>Utility</a:t>
          </a:r>
        </a:p>
      </dgm:t>
    </dgm:pt>
    <dgm:pt modelId="{EEF4178F-BC52-D440-9E74-A4C0951B99F1}" type="parTrans" cxnId="{475BE8D2-4855-D143-892D-1149FF22EA78}">
      <dgm:prSet/>
      <dgm:spPr/>
      <dgm:t>
        <a:bodyPr/>
        <a:lstStyle/>
        <a:p>
          <a:endParaRPr lang="en-US"/>
        </a:p>
      </dgm:t>
    </dgm:pt>
    <dgm:pt modelId="{4385AC31-0E09-7444-93BD-B1950DC949FF}" type="sibTrans" cxnId="{475BE8D2-4855-D143-892D-1149FF22EA78}">
      <dgm:prSet/>
      <dgm:spPr/>
      <dgm:t>
        <a:bodyPr/>
        <a:lstStyle/>
        <a:p>
          <a:endParaRPr lang="en-US"/>
        </a:p>
      </dgm:t>
    </dgm:pt>
    <dgm:pt modelId="{99179112-48BD-224F-9015-D256DD2623F8}" type="asst">
      <dgm:prSet phldrT="[Text]"/>
      <dgm:spPr>
        <a:solidFill>
          <a:schemeClr val="bg1">
            <a:lumMod val="65000"/>
          </a:schemeClr>
        </a:solidFill>
      </dgm:spPr>
      <dgm:t>
        <a:bodyPr/>
        <a:lstStyle/>
        <a:p>
          <a:r>
            <a:rPr lang="en-US">
              <a:solidFill>
                <a:schemeClr val="bg1"/>
              </a:solidFill>
              <a:latin typeface="TT Interphases Pro Trl Rg" panose="020B0103050000020004" pitchFamily="34" charset="0"/>
            </a:rPr>
            <a:t>Interpretability</a:t>
          </a:r>
        </a:p>
      </dgm:t>
    </dgm:pt>
    <dgm:pt modelId="{FA90FF10-420B-9C41-BEF1-75526744EE3C}" type="parTrans" cxnId="{0325FDDE-1D4C-174A-85B7-9C779C9C7DD4}">
      <dgm:prSet/>
      <dgm:spPr>
        <a:solidFill>
          <a:srgbClr val="7D7D7D"/>
        </a:solidFill>
        <a:ln>
          <a:solidFill>
            <a:schemeClr val="bg1">
              <a:lumMod val="65000"/>
            </a:schemeClr>
          </a:solidFill>
        </a:ln>
      </dgm:spPr>
      <dgm:t>
        <a:bodyPr/>
        <a:lstStyle/>
        <a:p>
          <a:endParaRPr lang="en-US">
            <a:latin typeface="TT Interphases Pro Trl Rg" panose="020B0103050000020004" pitchFamily="34" charset="0"/>
          </a:endParaRPr>
        </a:p>
      </dgm:t>
    </dgm:pt>
    <dgm:pt modelId="{75778CE1-A87A-054C-A9EF-D92E564053E1}" type="sibTrans" cxnId="{0325FDDE-1D4C-174A-85B7-9C779C9C7DD4}">
      <dgm:prSet/>
      <dgm:spPr/>
      <dgm:t>
        <a:bodyPr/>
        <a:lstStyle/>
        <a:p>
          <a:endParaRPr lang="en-US"/>
        </a:p>
      </dgm:t>
    </dgm:pt>
    <dgm:pt modelId="{A124BD94-38BE-FC4B-9CD8-213023D7D229}">
      <dgm:prSet phldrT="[Text]"/>
      <dgm:spPr>
        <a:solidFill>
          <a:schemeClr val="bg1">
            <a:lumMod val="65000"/>
          </a:schemeClr>
        </a:solidFill>
      </dgm:spPr>
      <dgm:t>
        <a:bodyPr/>
        <a:lstStyle/>
        <a:p>
          <a:r>
            <a:rPr lang="en-US">
              <a:latin typeface="TT Interphases Pro Trl Rg" panose="020B0103050000020004" pitchFamily="34" charset="0"/>
            </a:rPr>
            <a:t>Conciseness</a:t>
          </a:r>
        </a:p>
      </dgm:t>
    </dgm:pt>
    <dgm:pt modelId="{163A0F9C-4BBB-A549-8C87-4E25BDFC5EF3}" type="parTrans" cxnId="{B681F553-E93B-9C47-AD4B-FF30C6D5259A}">
      <dgm:prSet/>
      <dgm:spPr>
        <a:solidFill>
          <a:srgbClr val="7D7D7D"/>
        </a:solidFill>
        <a:ln>
          <a:solidFill>
            <a:schemeClr val="bg1">
              <a:lumMod val="65000"/>
            </a:schemeClr>
          </a:solidFill>
        </a:ln>
      </dgm:spPr>
      <dgm:t>
        <a:bodyPr/>
        <a:lstStyle/>
        <a:p>
          <a:endParaRPr lang="en-US">
            <a:latin typeface="TT Interphases Pro Trl Rg" panose="020B0103050000020004" pitchFamily="34" charset="0"/>
          </a:endParaRPr>
        </a:p>
      </dgm:t>
    </dgm:pt>
    <dgm:pt modelId="{99C84DDA-B3D3-D14A-9E35-50178E95DCCD}" type="sibTrans" cxnId="{B681F553-E93B-9C47-AD4B-FF30C6D5259A}">
      <dgm:prSet/>
      <dgm:spPr/>
      <dgm:t>
        <a:bodyPr/>
        <a:lstStyle/>
        <a:p>
          <a:endParaRPr lang="en-US"/>
        </a:p>
      </dgm:t>
    </dgm:pt>
    <dgm:pt modelId="{C4B9AE97-6882-ED49-BDC5-9458C0E5A36E}">
      <dgm:prSet phldrT="[Text]"/>
      <dgm:spPr>
        <a:solidFill>
          <a:schemeClr val="bg1">
            <a:lumMod val="65000"/>
          </a:schemeClr>
        </a:solidFill>
      </dgm:spPr>
      <dgm:t>
        <a:bodyPr/>
        <a:lstStyle/>
        <a:p>
          <a:r>
            <a:rPr lang="en-US">
              <a:latin typeface="TT Interphases Pro Trl Rg" panose="020B0103050000020004" pitchFamily="34" charset="0"/>
            </a:rPr>
            <a:t>Semantic Validity</a:t>
          </a:r>
        </a:p>
      </dgm:t>
    </dgm:pt>
    <dgm:pt modelId="{242FBD5E-C1B1-704E-A330-BAF317BD616B}" type="parTrans" cxnId="{94E9EE0E-7338-754F-8F9A-024EABC608C8}">
      <dgm:prSet/>
      <dgm:spPr>
        <a:solidFill>
          <a:schemeClr val="bg1">
            <a:lumMod val="65000"/>
          </a:schemeClr>
        </a:solidFill>
        <a:ln>
          <a:solidFill>
            <a:schemeClr val="bg1">
              <a:lumMod val="65000"/>
            </a:schemeClr>
          </a:solidFill>
        </a:ln>
      </dgm:spPr>
      <dgm:t>
        <a:bodyPr/>
        <a:lstStyle/>
        <a:p>
          <a:endParaRPr lang="en-US">
            <a:latin typeface="TT Interphases Pro Trl Rg" panose="020B0103050000020004" pitchFamily="34" charset="0"/>
          </a:endParaRPr>
        </a:p>
      </dgm:t>
    </dgm:pt>
    <dgm:pt modelId="{A5A6C0C3-4C83-D844-85C9-36E7F85A53F0}" type="sibTrans" cxnId="{94E9EE0E-7338-754F-8F9A-024EABC608C8}">
      <dgm:prSet/>
      <dgm:spPr/>
      <dgm:t>
        <a:bodyPr/>
        <a:lstStyle/>
        <a:p>
          <a:endParaRPr lang="en-US"/>
        </a:p>
      </dgm:t>
    </dgm:pt>
    <dgm:pt modelId="{290C392D-D949-4745-8680-3D8E0C77F91B}" type="asst">
      <dgm:prSet phldrT="[Text]"/>
      <dgm:spPr>
        <a:solidFill>
          <a:srgbClr val="439863"/>
        </a:solidFill>
      </dgm:spPr>
      <dgm:t>
        <a:bodyPr/>
        <a:lstStyle/>
        <a:p>
          <a:r>
            <a:rPr lang="en-US">
              <a:latin typeface="TT Interphases Pro Trl Rg" panose="020B0103050000020004" pitchFamily="34" charset="0"/>
            </a:rPr>
            <a:t>Insightfulness</a:t>
          </a:r>
        </a:p>
      </dgm:t>
    </dgm:pt>
    <dgm:pt modelId="{8CDC9FB9-630E-7742-8DFB-2109D9AFAFBD}" type="parTrans" cxnId="{EA7FD515-DFEC-6749-8BA1-DD9BD9FAAF61}">
      <dgm:prSet/>
      <dgm:spPr>
        <a:solidFill>
          <a:schemeClr val="bg1">
            <a:lumMod val="65000"/>
          </a:schemeClr>
        </a:solidFill>
        <a:ln>
          <a:solidFill>
            <a:srgbClr val="439863"/>
          </a:solidFill>
        </a:ln>
      </dgm:spPr>
      <dgm:t>
        <a:bodyPr/>
        <a:lstStyle/>
        <a:p>
          <a:endParaRPr lang="en-US">
            <a:latin typeface="TT Interphases Pro Trl Rg" panose="020B0103050000020004" pitchFamily="34" charset="0"/>
          </a:endParaRPr>
        </a:p>
      </dgm:t>
    </dgm:pt>
    <dgm:pt modelId="{8AA06BBE-405C-4148-B41A-AC4DD8FA5BEB}" type="sibTrans" cxnId="{EA7FD515-DFEC-6749-8BA1-DD9BD9FAAF61}">
      <dgm:prSet/>
      <dgm:spPr/>
      <dgm:t>
        <a:bodyPr/>
        <a:lstStyle/>
        <a:p>
          <a:endParaRPr lang="en-US"/>
        </a:p>
      </dgm:t>
    </dgm:pt>
    <dgm:pt modelId="{35CD9A28-B562-0948-9174-591193C78E59}" type="asst">
      <dgm:prSet phldrT="[Text]"/>
      <dgm:spPr>
        <a:solidFill>
          <a:schemeClr val="bg1">
            <a:lumMod val="65000"/>
          </a:schemeClr>
        </a:solidFill>
        <a:effectLst>
          <a:softEdge rad="0"/>
        </a:effectLst>
      </dgm:spPr>
      <dgm:t>
        <a:bodyPr/>
        <a:lstStyle/>
        <a:p>
          <a:r>
            <a:rPr lang="en-US">
              <a:latin typeface="TT Interphases Pro Trl Rg" panose="020B0103050000020004" pitchFamily="34" charset="0"/>
            </a:rPr>
            <a:t>Attribute Significance</a:t>
          </a:r>
        </a:p>
      </dgm:t>
    </dgm:pt>
    <dgm:pt modelId="{B8185CE1-94CA-8646-84EB-0412435D1650}" type="parTrans" cxnId="{CE859259-576D-624E-BBEB-7577AF17C535}">
      <dgm:prSet/>
      <dgm:spPr>
        <a:solidFill>
          <a:srgbClr val="7D7D7D"/>
        </a:solidFill>
        <a:ln>
          <a:solidFill>
            <a:schemeClr val="bg1">
              <a:lumMod val="65000"/>
            </a:schemeClr>
          </a:solidFill>
        </a:ln>
      </dgm:spPr>
      <dgm:t>
        <a:bodyPr/>
        <a:lstStyle/>
        <a:p>
          <a:endParaRPr lang="en-US">
            <a:latin typeface="TT Interphases Pro Trl Rg" panose="020B0103050000020004" pitchFamily="34" charset="0"/>
          </a:endParaRPr>
        </a:p>
      </dgm:t>
    </dgm:pt>
    <dgm:pt modelId="{B9DBF4FE-2EBE-0140-B737-BFC3577A5CDC}" type="sibTrans" cxnId="{CE859259-576D-624E-BBEB-7577AF17C535}">
      <dgm:prSet/>
      <dgm:spPr/>
      <dgm:t>
        <a:bodyPr/>
        <a:lstStyle/>
        <a:p>
          <a:endParaRPr lang="en-US"/>
        </a:p>
      </dgm:t>
    </dgm:pt>
    <dgm:pt modelId="{70E8512E-854F-644A-BBA6-2691D22118D1}" type="asst">
      <dgm:prSet phldrT="[Text]"/>
      <dgm:spPr>
        <a:solidFill>
          <a:srgbClr val="A6A6A6"/>
        </a:solidFill>
      </dgm:spPr>
      <dgm:t>
        <a:bodyPr/>
        <a:lstStyle/>
        <a:p>
          <a:r>
            <a:rPr lang="en-US">
              <a:latin typeface="TT Interphases Pro Trl Rg" panose="020B0103050000020004" pitchFamily="34" charset="0"/>
            </a:rPr>
            <a:t>Trend</a:t>
          </a:r>
        </a:p>
      </dgm:t>
    </dgm:pt>
    <dgm:pt modelId="{7DA6626E-6F83-E743-9A6C-BF0FEC9BEBFA}" type="parTrans" cxnId="{9BFEC4C9-16F5-1241-B761-15396F00AFD1}">
      <dgm:prSet/>
      <dgm:spPr>
        <a:solidFill>
          <a:schemeClr val="bg1">
            <a:lumMod val="65000"/>
          </a:schemeClr>
        </a:solidFill>
        <a:ln>
          <a:solidFill>
            <a:srgbClr val="A6A6A6"/>
          </a:solidFill>
        </a:ln>
      </dgm:spPr>
      <dgm:t>
        <a:bodyPr/>
        <a:lstStyle/>
        <a:p>
          <a:endParaRPr lang="en-US">
            <a:latin typeface="TT Interphases Pro Trl Rg" panose="020B0103050000020004" pitchFamily="34" charset="0"/>
          </a:endParaRPr>
        </a:p>
      </dgm:t>
    </dgm:pt>
    <dgm:pt modelId="{5807A953-DD57-794C-8D4C-E11EE738FFFD}" type="sibTrans" cxnId="{9BFEC4C9-16F5-1241-B761-15396F00AFD1}">
      <dgm:prSet/>
      <dgm:spPr/>
      <dgm:t>
        <a:bodyPr/>
        <a:lstStyle/>
        <a:p>
          <a:endParaRPr lang="en-US"/>
        </a:p>
      </dgm:t>
    </dgm:pt>
    <dgm:pt modelId="{885E6513-64D0-4908-850B-7AF4203D1D78}">
      <dgm:prSet phldrT="[Text]"/>
      <dgm:spPr>
        <a:solidFill>
          <a:schemeClr val="bg1">
            <a:lumMod val="65000"/>
          </a:schemeClr>
        </a:solidFill>
      </dgm:spPr>
      <dgm:t>
        <a:bodyPr/>
        <a:lstStyle/>
        <a:p>
          <a:r>
            <a:rPr lang="en-US">
              <a:latin typeface="TT Interphases Pro Trl Rg" panose="020B0103050000020004" pitchFamily="34" charset="0"/>
            </a:rPr>
            <a:t>Density</a:t>
          </a:r>
        </a:p>
      </dgm:t>
    </dgm:pt>
    <dgm:pt modelId="{18EE64D8-6B16-40A2-853C-BB2263802070}" type="parTrans" cxnId="{0A1DDF65-419A-4E42-AB2C-4556360F1E21}">
      <dgm:prSet/>
      <dgm:spPr>
        <a:ln>
          <a:solidFill>
            <a:srgbClr val="A6A6A6"/>
          </a:solidFill>
        </a:ln>
      </dgm:spPr>
      <dgm:t>
        <a:bodyPr/>
        <a:lstStyle/>
        <a:p>
          <a:endParaRPr lang="en-US"/>
        </a:p>
      </dgm:t>
    </dgm:pt>
    <dgm:pt modelId="{CF74A4C5-BDF6-4BE5-A428-A0D5DB482CBC}" type="sibTrans" cxnId="{0A1DDF65-419A-4E42-AB2C-4556360F1E21}">
      <dgm:prSet/>
      <dgm:spPr/>
      <dgm:t>
        <a:bodyPr/>
        <a:lstStyle/>
        <a:p>
          <a:endParaRPr lang="en-US"/>
        </a:p>
      </dgm:t>
    </dgm:pt>
    <dgm:pt modelId="{A7565EE2-B58D-4918-81B6-2FCB9D9FB8C2}" type="asst">
      <dgm:prSet phldrT="[Text]"/>
      <dgm:spPr>
        <a:solidFill>
          <a:schemeClr val="bg1">
            <a:lumMod val="65000"/>
          </a:schemeClr>
        </a:solidFill>
        <a:effectLst>
          <a:softEdge rad="0"/>
        </a:effectLst>
      </dgm:spPr>
      <dgm:t>
        <a:bodyPr/>
        <a:lstStyle/>
        <a:p>
          <a:r>
            <a:rPr lang="en-US">
              <a:latin typeface="TT Interphases Pro Trl Rg" panose="020B0103050000020004" pitchFamily="34" charset="0"/>
            </a:rPr>
            <a:t>Informativeness</a:t>
          </a:r>
        </a:p>
      </dgm:t>
    </dgm:pt>
    <dgm:pt modelId="{55D722AA-7ECE-45B4-92B3-DB53D6CB4D84}" type="parTrans" cxnId="{819DEE04-F121-4208-8FAD-85061A11EACF}">
      <dgm:prSet/>
      <dgm:spPr>
        <a:ln>
          <a:solidFill>
            <a:srgbClr val="A6A6A6"/>
          </a:solidFill>
        </a:ln>
      </dgm:spPr>
      <dgm:t>
        <a:bodyPr/>
        <a:lstStyle/>
        <a:p>
          <a:endParaRPr lang="en-US"/>
        </a:p>
      </dgm:t>
    </dgm:pt>
    <dgm:pt modelId="{6E53A1AA-5B70-473D-8DD8-27DA06104A7E}" type="sibTrans" cxnId="{819DEE04-F121-4208-8FAD-85061A11EACF}">
      <dgm:prSet/>
      <dgm:spPr/>
      <dgm:t>
        <a:bodyPr/>
        <a:lstStyle/>
        <a:p>
          <a:endParaRPr lang="en-US"/>
        </a:p>
      </dgm:t>
    </dgm:pt>
    <dgm:pt modelId="{560D59DC-A72D-9543-91A6-331E8C47EEDE}" type="asst">
      <dgm:prSet phldrT="[Text]"/>
      <dgm:spPr>
        <a:solidFill>
          <a:srgbClr val="439863"/>
        </a:solidFill>
      </dgm:spPr>
      <dgm:t>
        <a:bodyPr/>
        <a:lstStyle/>
        <a:p>
          <a:r>
            <a:rPr lang="en-US">
              <a:latin typeface="TT Interphases Pro Trl Rg" panose="020B0103050000020004" pitchFamily="34" charset="0"/>
            </a:rPr>
            <a:t>Surprisingness</a:t>
          </a:r>
        </a:p>
      </dgm:t>
    </dgm:pt>
    <dgm:pt modelId="{B9FD576C-5C62-1A4D-ABE6-ADD5DA059773}" type="parTrans" cxnId="{B7867F93-33B6-B74D-BD05-280E92A7B289}">
      <dgm:prSet/>
      <dgm:spPr>
        <a:ln>
          <a:solidFill>
            <a:srgbClr val="439863"/>
          </a:solidFill>
        </a:ln>
      </dgm:spPr>
      <dgm:t>
        <a:bodyPr/>
        <a:lstStyle/>
        <a:p>
          <a:endParaRPr lang="en-US"/>
        </a:p>
      </dgm:t>
    </dgm:pt>
    <dgm:pt modelId="{93F6A08D-3609-0341-8837-83FC08543359}" type="sibTrans" cxnId="{B7867F93-33B6-B74D-BD05-280E92A7B289}">
      <dgm:prSet/>
      <dgm:spPr/>
      <dgm:t>
        <a:bodyPr/>
        <a:lstStyle/>
        <a:p>
          <a:endParaRPr lang="en-US"/>
        </a:p>
      </dgm:t>
    </dgm:pt>
    <dgm:pt modelId="{1CD3340A-450A-9A4D-8712-85261D76D461}" type="pres">
      <dgm:prSet presAssocID="{ABE7E684-AC99-7046-BB2C-79C53A1FF9F5}" presName="Name0" presStyleCnt="0">
        <dgm:presLayoutVars>
          <dgm:chPref val="1"/>
          <dgm:dir/>
          <dgm:animOne val="branch"/>
          <dgm:animLvl val="lvl"/>
          <dgm:resizeHandles val="exact"/>
        </dgm:presLayoutVars>
      </dgm:prSet>
      <dgm:spPr/>
    </dgm:pt>
    <dgm:pt modelId="{66234F36-D403-B242-8A11-C90BC3190AA1}" type="pres">
      <dgm:prSet presAssocID="{8B81514B-73DE-5E44-B81F-366D5495B0C0}" presName="root1" presStyleCnt="0"/>
      <dgm:spPr/>
    </dgm:pt>
    <dgm:pt modelId="{E2176B48-EB60-8B48-8F2C-0D340775EC4C}" type="pres">
      <dgm:prSet presAssocID="{8B81514B-73DE-5E44-B81F-366D5495B0C0}" presName="LevelOneTextNode" presStyleLbl="node0" presStyleIdx="0" presStyleCnt="1" custAng="5400000" custLinFactX="-100000" custLinFactNeighborX="-147544">
        <dgm:presLayoutVars>
          <dgm:chPref val="3"/>
        </dgm:presLayoutVars>
      </dgm:prSet>
      <dgm:spPr>
        <a:prstGeom prst="roundRect">
          <a:avLst/>
        </a:prstGeom>
      </dgm:spPr>
    </dgm:pt>
    <dgm:pt modelId="{E0D7C5AD-49F5-9445-87A7-EB740E6E518B}" type="pres">
      <dgm:prSet presAssocID="{8B81514B-73DE-5E44-B81F-366D5495B0C0}" presName="level2hierChild" presStyleCnt="0"/>
      <dgm:spPr/>
    </dgm:pt>
    <dgm:pt modelId="{48B610DE-4C8C-1E42-8ED0-8FD3C3972180}" type="pres">
      <dgm:prSet presAssocID="{8CDC9FB9-630E-7742-8DFB-2109D9AFAFBD}" presName="conn2-1" presStyleLbl="parChTrans1D2" presStyleIdx="0" presStyleCnt="2"/>
      <dgm:spPr/>
    </dgm:pt>
    <dgm:pt modelId="{5E607BB0-86E1-6442-A407-10EB0C8DE343}" type="pres">
      <dgm:prSet presAssocID="{8CDC9FB9-630E-7742-8DFB-2109D9AFAFBD}" presName="connTx" presStyleLbl="parChTrans1D2" presStyleIdx="0" presStyleCnt="2"/>
      <dgm:spPr/>
    </dgm:pt>
    <dgm:pt modelId="{D1DAEBDE-5288-AB4A-B20D-79CB5AFBEA39}" type="pres">
      <dgm:prSet presAssocID="{290C392D-D949-4745-8680-3D8E0C77F91B}" presName="root2" presStyleCnt="0"/>
      <dgm:spPr/>
    </dgm:pt>
    <dgm:pt modelId="{DC250585-A08F-8E45-A016-450EE4E6FE0B}" type="pres">
      <dgm:prSet presAssocID="{290C392D-D949-4745-8680-3D8E0C77F91B}" presName="LevelTwoTextNode" presStyleLbl="asst1" presStyleIdx="0" presStyleCnt="6">
        <dgm:presLayoutVars>
          <dgm:chPref val="3"/>
        </dgm:presLayoutVars>
      </dgm:prSet>
      <dgm:spPr>
        <a:prstGeom prst="roundRect">
          <a:avLst/>
        </a:prstGeom>
      </dgm:spPr>
    </dgm:pt>
    <dgm:pt modelId="{87BFB0BD-B3AC-D240-B54D-FB4992A8BF22}" type="pres">
      <dgm:prSet presAssocID="{290C392D-D949-4745-8680-3D8E0C77F91B}" presName="level3hierChild" presStyleCnt="0"/>
      <dgm:spPr/>
    </dgm:pt>
    <dgm:pt modelId="{FC92EDC8-5834-194B-9A8B-1C2240A26226}" type="pres">
      <dgm:prSet presAssocID="{B8185CE1-94CA-8646-84EB-0412435D1650}" presName="conn2-1" presStyleLbl="parChTrans1D3" presStyleIdx="0" presStyleCnt="7"/>
      <dgm:spPr/>
    </dgm:pt>
    <dgm:pt modelId="{7023C9AB-73F3-A94C-BAAA-89131C1E51EB}" type="pres">
      <dgm:prSet presAssocID="{B8185CE1-94CA-8646-84EB-0412435D1650}" presName="connTx" presStyleLbl="parChTrans1D3" presStyleIdx="0" presStyleCnt="7"/>
      <dgm:spPr/>
    </dgm:pt>
    <dgm:pt modelId="{767009DC-3C1E-A14E-A265-83CE8DA1E9B8}" type="pres">
      <dgm:prSet presAssocID="{35CD9A28-B562-0948-9174-591193C78E59}" presName="root2" presStyleCnt="0"/>
      <dgm:spPr/>
    </dgm:pt>
    <dgm:pt modelId="{74050061-C242-CE40-B52B-042C0AF93AD6}" type="pres">
      <dgm:prSet presAssocID="{35CD9A28-B562-0948-9174-591193C78E59}" presName="LevelTwoTextNode" presStyleLbl="asst1" presStyleIdx="1" presStyleCnt="6">
        <dgm:presLayoutVars>
          <dgm:chPref val="3"/>
        </dgm:presLayoutVars>
      </dgm:prSet>
      <dgm:spPr>
        <a:prstGeom prst="roundRect">
          <a:avLst/>
        </a:prstGeom>
      </dgm:spPr>
    </dgm:pt>
    <dgm:pt modelId="{FE4C0AEF-7695-8D4B-9B06-65B22578BE8E}" type="pres">
      <dgm:prSet presAssocID="{35CD9A28-B562-0948-9174-591193C78E59}" presName="level3hierChild" presStyleCnt="0"/>
      <dgm:spPr/>
    </dgm:pt>
    <dgm:pt modelId="{54246575-22A6-4628-8A90-E3DB8E095C4B}" type="pres">
      <dgm:prSet presAssocID="{55D722AA-7ECE-45B4-92B3-DB53D6CB4D84}" presName="conn2-1" presStyleLbl="parChTrans1D3" presStyleIdx="1" presStyleCnt="7"/>
      <dgm:spPr/>
    </dgm:pt>
    <dgm:pt modelId="{9E011A58-60A0-4B1B-B5AF-46EC1241FFAA}" type="pres">
      <dgm:prSet presAssocID="{55D722AA-7ECE-45B4-92B3-DB53D6CB4D84}" presName="connTx" presStyleLbl="parChTrans1D3" presStyleIdx="1" presStyleCnt="7"/>
      <dgm:spPr/>
    </dgm:pt>
    <dgm:pt modelId="{6398E542-12BC-4E3F-9D42-00F4A37135EB}" type="pres">
      <dgm:prSet presAssocID="{A7565EE2-B58D-4918-81B6-2FCB9D9FB8C2}" presName="root2" presStyleCnt="0"/>
      <dgm:spPr/>
    </dgm:pt>
    <dgm:pt modelId="{3508C5F2-AE4C-4B78-B148-FDA2E3733AA3}" type="pres">
      <dgm:prSet presAssocID="{A7565EE2-B58D-4918-81B6-2FCB9D9FB8C2}" presName="LevelTwoTextNode" presStyleLbl="asst1" presStyleIdx="2" presStyleCnt="6">
        <dgm:presLayoutVars>
          <dgm:chPref val="3"/>
        </dgm:presLayoutVars>
      </dgm:prSet>
      <dgm:spPr>
        <a:prstGeom prst="roundRect">
          <a:avLst/>
        </a:prstGeom>
      </dgm:spPr>
    </dgm:pt>
    <dgm:pt modelId="{9741B3BD-C89A-4F02-90A3-2DB8E5BB9253}" type="pres">
      <dgm:prSet presAssocID="{A7565EE2-B58D-4918-81B6-2FCB9D9FB8C2}" presName="level3hierChild" presStyleCnt="0"/>
      <dgm:spPr/>
    </dgm:pt>
    <dgm:pt modelId="{CA4CFDEC-A340-8B47-A0A7-58E7DB1FF1EA}" type="pres">
      <dgm:prSet presAssocID="{7DA6626E-6F83-E743-9A6C-BF0FEC9BEBFA}" presName="conn2-1" presStyleLbl="parChTrans1D3" presStyleIdx="2" presStyleCnt="7"/>
      <dgm:spPr/>
    </dgm:pt>
    <dgm:pt modelId="{F0A1D38B-0F07-1645-BDB4-FBACD7001873}" type="pres">
      <dgm:prSet presAssocID="{7DA6626E-6F83-E743-9A6C-BF0FEC9BEBFA}" presName="connTx" presStyleLbl="parChTrans1D3" presStyleIdx="2" presStyleCnt="7"/>
      <dgm:spPr/>
    </dgm:pt>
    <dgm:pt modelId="{86C27831-433E-3C46-A8E7-ECE283120809}" type="pres">
      <dgm:prSet presAssocID="{70E8512E-854F-644A-BBA6-2691D22118D1}" presName="root2" presStyleCnt="0"/>
      <dgm:spPr/>
    </dgm:pt>
    <dgm:pt modelId="{E2E8D560-4764-F543-9170-39686AF38227}" type="pres">
      <dgm:prSet presAssocID="{70E8512E-854F-644A-BBA6-2691D22118D1}" presName="LevelTwoTextNode" presStyleLbl="asst1" presStyleIdx="3" presStyleCnt="6">
        <dgm:presLayoutVars>
          <dgm:chPref val="3"/>
        </dgm:presLayoutVars>
      </dgm:prSet>
      <dgm:spPr>
        <a:prstGeom prst="roundRect">
          <a:avLst/>
        </a:prstGeom>
      </dgm:spPr>
    </dgm:pt>
    <dgm:pt modelId="{414B0777-882B-1847-A31B-9B86BF629B19}" type="pres">
      <dgm:prSet presAssocID="{70E8512E-854F-644A-BBA6-2691D22118D1}" presName="level3hierChild" presStyleCnt="0"/>
      <dgm:spPr/>
    </dgm:pt>
    <dgm:pt modelId="{398F0638-B8DD-9F41-AA3D-7C7366D79120}" type="pres">
      <dgm:prSet presAssocID="{B9FD576C-5C62-1A4D-ABE6-ADD5DA059773}" presName="conn2-1" presStyleLbl="parChTrans1D3" presStyleIdx="3" presStyleCnt="7"/>
      <dgm:spPr/>
    </dgm:pt>
    <dgm:pt modelId="{35E839E8-D2F3-224C-9F4E-4DE0D5BED118}" type="pres">
      <dgm:prSet presAssocID="{B9FD576C-5C62-1A4D-ABE6-ADD5DA059773}" presName="connTx" presStyleLbl="parChTrans1D3" presStyleIdx="3" presStyleCnt="7"/>
      <dgm:spPr/>
    </dgm:pt>
    <dgm:pt modelId="{BD7B5292-F19C-9640-BE5B-A654E2B995B0}" type="pres">
      <dgm:prSet presAssocID="{560D59DC-A72D-9543-91A6-331E8C47EEDE}" presName="root2" presStyleCnt="0"/>
      <dgm:spPr/>
    </dgm:pt>
    <dgm:pt modelId="{16F73519-B462-0241-8B78-2E3B1983E7AC}" type="pres">
      <dgm:prSet presAssocID="{560D59DC-A72D-9543-91A6-331E8C47EEDE}" presName="LevelTwoTextNode" presStyleLbl="asst1" presStyleIdx="4" presStyleCnt="6">
        <dgm:presLayoutVars>
          <dgm:chPref val="3"/>
        </dgm:presLayoutVars>
      </dgm:prSet>
      <dgm:spPr>
        <a:prstGeom prst="roundRect">
          <a:avLst/>
        </a:prstGeom>
      </dgm:spPr>
    </dgm:pt>
    <dgm:pt modelId="{07BFFD41-4E4A-AF44-BFCD-E6075FF3E640}" type="pres">
      <dgm:prSet presAssocID="{560D59DC-A72D-9543-91A6-331E8C47EEDE}" presName="level3hierChild" presStyleCnt="0"/>
      <dgm:spPr/>
    </dgm:pt>
    <dgm:pt modelId="{559C54D0-6412-6143-948F-CB3C134DC2F1}" type="pres">
      <dgm:prSet presAssocID="{FA90FF10-420B-9C41-BEF1-75526744EE3C}" presName="conn2-1" presStyleLbl="parChTrans1D2" presStyleIdx="1" presStyleCnt="2"/>
      <dgm:spPr/>
    </dgm:pt>
    <dgm:pt modelId="{46D2E95C-C10A-B64D-82CC-8655801CA550}" type="pres">
      <dgm:prSet presAssocID="{FA90FF10-420B-9C41-BEF1-75526744EE3C}" presName="connTx" presStyleLbl="parChTrans1D2" presStyleIdx="1" presStyleCnt="2"/>
      <dgm:spPr/>
    </dgm:pt>
    <dgm:pt modelId="{B1F0EAA1-3B71-FB49-8404-4255B4D5CA08}" type="pres">
      <dgm:prSet presAssocID="{99179112-48BD-224F-9015-D256DD2623F8}" presName="root2" presStyleCnt="0"/>
      <dgm:spPr/>
    </dgm:pt>
    <dgm:pt modelId="{D1B15D49-B232-2741-873F-59928436791C}" type="pres">
      <dgm:prSet presAssocID="{99179112-48BD-224F-9015-D256DD2623F8}" presName="LevelTwoTextNode" presStyleLbl="asst1" presStyleIdx="5" presStyleCnt="6">
        <dgm:presLayoutVars>
          <dgm:chPref val="3"/>
        </dgm:presLayoutVars>
      </dgm:prSet>
      <dgm:spPr>
        <a:prstGeom prst="roundRect">
          <a:avLst/>
        </a:prstGeom>
      </dgm:spPr>
    </dgm:pt>
    <dgm:pt modelId="{BE0BBF74-FD11-8D4D-8EEC-11D68DE9CCEC}" type="pres">
      <dgm:prSet presAssocID="{99179112-48BD-224F-9015-D256DD2623F8}" presName="level3hierChild" presStyleCnt="0"/>
      <dgm:spPr/>
    </dgm:pt>
    <dgm:pt modelId="{671A4326-9CF3-CF43-B95A-581D63153F7B}" type="pres">
      <dgm:prSet presAssocID="{163A0F9C-4BBB-A549-8C87-4E25BDFC5EF3}" presName="conn2-1" presStyleLbl="parChTrans1D3" presStyleIdx="4" presStyleCnt="7"/>
      <dgm:spPr/>
    </dgm:pt>
    <dgm:pt modelId="{A130F512-4C86-AF44-A19D-CCDF6EF43D80}" type="pres">
      <dgm:prSet presAssocID="{163A0F9C-4BBB-A549-8C87-4E25BDFC5EF3}" presName="connTx" presStyleLbl="parChTrans1D3" presStyleIdx="4" presStyleCnt="7"/>
      <dgm:spPr/>
    </dgm:pt>
    <dgm:pt modelId="{65234885-1285-374F-A541-A1716B6C5CA6}" type="pres">
      <dgm:prSet presAssocID="{A124BD94-38BE-FC4B-9CD8-213023D7D229}" presName="root2" presStyleCnt="0"/>
      <dgm:spPr/>
    </dgm:pt>
    <dgm:pt modelId="{EAE77323-06D9-4E44-B955-D872568B0A6C}" type="pres">
      <dgm:prSet presAssocID="{A124BD94-38BE-FC4B-9CD8-213023D7D229}" presName="LevelTwoTextNode" presStyleLbl="node3" presStyleIdx="0" presStyleCnt="3">
        <dgm:presLayoutVars>
          <dgm:chPref val="3"/>
        </dgm:presLayoutVars>
      </dgm:prSet>
      <dgm:spPr>
        <a:prstGeom prst="roundRect">
          <a:avLst/>
        </a:prstGeom>
      </dgm:spPr>
    </dgm:pt>
    <dgm:pt modelId="{585BA310-3A1D-0E48-99D8-11F47C590B7F}" type="pres">
      <dgm:prSet presAssocID="{A124BD94-38BE-FC4B-9CD8-213023D7D229}" presName="level3hierChild" presStyleCnt="0"/>
      <dgm:spPr/>
    </dgm:pt>
    <dgm:pt modelId="{BA84A3C5-E8D0-7846-8BC7-BF6586A25575}" type="pres">
      <dgm:prSet presAssocID="{242FBD5E-C1B1-704E-A330-BAF317BD616B}" presName="conn2-1" presStyleLbl="parChTrans1D3" presStyleIdx="5" presStyleCnt="7"/>
      <dgm:spPr/>
    </dgm:pt>
    <dgm:pt modelId="{E6400DB4-F790-D44F-B770-2514C1346B95}" type="pres">
      <dgm:prSet presAssocID="{242FBD5E-C1B1-704E-A330-BAF317BD616B}" presName="connTx" presStyleLbl="parChTrans1D3" presStyleIdx="5" presStyleCnt="7"/>
      <dgm:spPr/>
    </dgm:pt>
    <dgm:pt modelId="{9AFC1C4F-94AD-704B-AB09-9F2D5AC4D0D6}" type="pres">
      <dgm:prSet presAssocID="{C4B9AE97-6882-ED49-BDC5-9458C0E5A36E}" presName="root2" presStyleCnt="0"/>
      <dgm:spPr/>
    </dgm:pt>
    <dgm:pt modelId="{29749157-C0D4-414A-8CE7-DCB40976E151}" type="pres">
      <dgm:prSet presAssocID="{C4B9AE97-6882-ED49-BDC5-9458C0E5A36E}" presName="LevelTwoTextNode" presStyleLbl="node3" presStyleIdx="1" presStyleCnt="3">
        <dgm:presLayoutVars>
          <dgm:chPref val="3"/>
        </dgm:presLayoutVars>
      </dgm:prSet>
      <dgm:spPr>
        <a:prstGeom prst="roundRect">
          <a:avLst/>
        </a:prstGeom>
      </dgm:spPr>
    </dgm:pt>
    <dgm:pt modelId="{68D536BD-4CDE-FE41-BCA1-3E2E2D519B6A}" type="pres">
      <dgm:prSet presAssocID="{C4B9AE97-6882-ED49-BDC5-9458C0E5A36E}" presName="level3hierChild" presStyleCnt="0"/>
      <dgm:spPr/>
    </dgm:pt>
    <dgm:pt modelId="{999A5B53-58B6-4B49-B499-C98D4FEBEF8F}" type="pres">
      <dgm:prSet presAssocID="{18EE64D8-6B16-40A2-853C-BB2263802070}" presName="conn2-1" presStyleLbl="parChTrans1D3" presStyleIdx="6" presStyleCnt="7"/>
      <dgm:spPr/>
    </dgm:pt>
    <dgm:pt modelId="{D14613E6-C3BF-44F0-8209-42F45C3D0656}" type="pres">
      <dgm:prSet presAssocID="{18EE64D8-6B16-40A2-853C-BB2263802070}" presName="connTx" presStyleLbl="parChTrans1D3" presStyleIdx="6" presStyleCnt="7"/>
      <dgm:spPr/>
    </dgm:pt>
    <dgm:pt modelId="{064F67C1-80BA-4D81-84E4-3EBBFAC05335}" type="pres">
      <dgm:prSet presAssocID="{885E6513-64D0-4908-850B-7AF4203D1D78}" presName="root2" presStyleCnt="0"/>
      <dgm:spPr/>
    </dgm:pt>
    <dgm:pt modelId="{DDFD878A-DE04-4506-92BF-6345CBD58ED6}" type="pres">
      <dgm:prSet presAssocID="{885E6513-64D0-4908-850B-7AF4203D1D78}" presName="LevelTwoTextNode" presStyleLbl="node3" presStyleIdx="2" presStyleCnt="3">
        <dgm:presLayoutVars>
          <dgm:chPref val="3"/>
        </dgm:presLayoutVars>
      </dgm:prSet>
      <dgm:spPr>
        <a:prstGeom prst="roundRect">
          <a:avLst/>
        </a:prstGeom>
      </dgm:spPr>
    </dgm:pt>
    <dgm:pt modelId="{6B736E7B-68FE-4078-B3B5-D81E103CDE17}" type="pres">
      <dgm:prSet presAssocID="{885E6513-64D0-4908-850B-7AF4203D1D78}" presName="level3hierChild" presStyleCnt="0"/>
      <dgm:spPr/>
    </dgm:pt>
  </dgm:ptLst>
  <dgm:cxnLst>
    <dgm:cxn modelId="{819DEE04-F121-4208-8FAD-85061A11EACF}" srcId="{290C392D-D949-4745-8680-3D8E0C77F91B}" destId="{A7565EE2-B58D-4918-81B6-2FCB9D9FB8C2}" srcOrd="1" destOrd="0" parTransId="{55D722AA-7ECE-45B4-92B3-DB53D6CB4D84}" sibTransId="{6E53A1AA-5B70-473D-8DD8-27DA06104A7E}"/>
    <dgm:cxn modelId="{D89C250D-3922-47D6-82E3-59C9B33D3DD8}" type="presOf" srcId="{885E6513-64D0-4908-850B-7AF4203D1D78}" destId="{DDFD878A-DE04-4506-92BF-6345CBD58ED6}" srcOrd="0" destOrd="0" presId="urn:microsoft.com/office/officeart/2008/layout/HorizontalMultiLevelHierarchy"/>
    <dgm:cxn modelId="{94E9EE0E-7338-754F-8F9A-024EABC608C8}" srcId="{99179112-48BD-224F-9015-D256DD2623F8}" destId="{C4B9AE97-6882-ED49-BDC5-9458C0E5A36E}" srcOrd="1" destOrd="0" parTransId="{242FBD5E-C1B1-704E-A330-BAF317BD616B}" sibTransId="{A5A6C0C3-4C83-D844-85C9-36E7F85A53F0}"/>
    <dgm:cxn modelId="{EA7FD515-DFEC-6749-8BA1-DD9BD9FAAF61}" srcId="{8B81514B-73DE-5E44-B81F-366D5495B0C0}" destId="{290C392D-D949-4745-8680-3D8E0C77F91B}" srcOrd="0" destOrd="0" parTransId="{8CDC9FB9-630E-7742-8DFB-2109D9AFAFBD}" sibTransId="{8AA06BBE-405C-4148-B41A-AC4DD8FA5BEB}"/>
    <dgm:cxn modelId="{3BE99119-98A6-CF4D-9AD3-B0FA07183120}" type="presOf" srcId="{B8185CE1-94CA-8646-84EB-0412435D1650}" destId="{FC92EDC8-5834-194B-9A8B-1C2240A26226}" srcOrd="0" destOrd="0" presId="urn:microsoft.com/office/officeart/2008/layout/HorizontalMultiLevelHierarchy"/>
    <dgm:cxn modelId="{8E19691E-097C-439A-B76C-355CF6BEAFED}" type="presOf" srcId="{55D722AA-7ECE-45B4-92B3-DB53D6CB4D84}" destId="{54246575-22A6-4628-8A90-E3DB8E095C4B}" srcOrd="0" destOrd="0" presId="urn:microsoft.com/office/officeart/2008/layout/HorizontalMultiLevelHierarchy"/>
    <dgm:cxn modelId="{A569051F-7E21-4448-A929-99A0D8C12A25}" type="presOf" srcId="{B8185CE1-94CA-8646-84EB-0412435D1650}" destId="{7023C9AB-73F3-A94C-BAAA-89131C1E51EB}" srcOrd="1" destOrd="0" presId="urn:microsoft.com/office/officeart/2008/layout/HorizontalMultiLevelHierarchy"/>
    <dgm:cxn modelId="{4A546526-9BD4-5443-BBD3-37A780D33062}" type="presOf" srcId="{FA90FF10-420B-9C41-BEF1-75526744EE3C}" destId="{46D2E95C-C10A-B64D-82CC-8655801CA550}" srcOrd="1" destOrd="0" presId="urn:microsoft.com/office/officeart/2008/layout/HorizontalMultiLevelHierarchy"/>
    <dgm:cxn modelId="{72C1BA2E-2719-B24D-8BA1-E211368FC3FA}" type="presOf" srcId="{560D59DC-A72D-9543-91A6-331E8C47EEDE}" destId="{16F73519-B462-0241-8B78-2E3B1983E7AC}" srcOrd="0" destOrd="0" presId="urn:microsoft.com/office/officeart/2008/layout/HorizontalMultiLevelHierarchy"/>
    <dgm:cxn modelId="{C23D3035-6194-D04E-9411-D23E7783BED4}" type="presOf" srcId="{8B81514B-73DE-5E44-B81F-366D5495B0C0}" destId="{E2176B48-EB60-8B48-8F2C-0D340775EC4C}" srcOrd="0" destOrd="0" presId="urn:microsoft.com/office/officeart/2008/layout/HorizontalMultiLevelHierarchy"/>
    <dgm:cxn modelId="{823F7C3B-6892-0047-88CB-22B4DAE8BA0F}" type="presOf" srcId="{A124BD94-38BE-FC4B-9CD8-213023D7D229}" destId="{EAE77323-06D9-4E44-B955-D872568B0A6C}" srcOrd="0" destOrd="0" presId="urn:microsoft.com/office/officeart/2008/layout/HorizontalMultiLevelHierarchy"/>
    <dgm:cxn modelId="{CA9ADD50-4541-6B47-8819-1BB2011DF173}" type="presOf" srcId="{B9FD576C-5C62-1A4D-ABE6-ADD5DA059773}" destId="{398F0638-B8DD-9F41-AA3D-7C7366D79120}" srcOrd="0" destOrd="0" presId="urn:microsoft.com/office/officeart/2008/layout/HorizontalMultiLevelHierarchy"/>
    <dgm:cxn modelId="{B681F553-E93B-9C47-AD4B-FF30C6D5259A}" srcId="{99179112-48BD-224F-9015-D256DD2623F8}" destId="{A124BD94-38BE-FC4B-9CD8-213023D7D229}" srcOrd="0" destOrd="0" parTransId="{163A0F9C-4BBB-A549-8C87-4E25BDFC5EF3}" sibTransId="{99C84DDA-B3D3-D14A-9E35-50178E95DCCD}"/>
    <dgm:cxn modelId="{CE859259-576D-624E-BBEB-7577AF17C535}" srcId="{290C392D-D949-4745-8680-3D8E0C77F91B}" destId="{35CD9A28-B562-0948-9174-591193C78E59}" srcOrd="0" destOrd="0" parTransId="{B8185CE1-94CA-8646-84EB-0412435D1650}" sibTransId="{B9DBF4FE-2EBE-0140-B737-BFC3577A5CDC}"/>
    <dgm:cxn modelId="{CDB2DC59-3EF2-E14E-827A-490D79041B40}" type="presOf" srcId="{242FBD5E-C1B1-704E-A330-BAF317BD616B}" destId="{E6400DB4-F790-D44F-B770-2514C1346B95}" srcOrd="1" destOrd="0" presId="urn:microsoft.com/office/officeart/2008/layout/HorizontalMultiLevelHierarchy"/>
    <dgm:cxn modelId="{370E855D-6FE8-AC42-96DC-63B9836A9C7D}" type="presOf" srcId="{7DA6626E-6F83-E743-9A6C-BF0FEC9BEBFA}" destId="{CA4CFDEC-A340-8B47-A0A7-58E7DB1FF1EA}" srcOrd="0" destOrd="0" presId="urn:microsoft.com/office/officeart/2008/layout/HorizontalMultiLevelHierarchy"/>
    <dgm:cxn modelId="{0A1DDF65-419A-4E42-AB2C-4556360F1E21}" srcId="{99179112-48BD-224F-9015-D256DD2623F8}" destId="{885E6513-64D0-4908-850B-7AF4203D1D78}" srcOrd="2" destOrd="0" parTransId="{18EE64D8-6B16-40A2-853C-BB2263802070}" sibTransId="{CF74A4C5-BDF6-4BE5-A428-A0D5DB482CBC}"/>
    <dgm:cxn modelId="{6111F367-82FD-4D99-89B9-85C607522BDA}" type="presOf" srcId="{A7565EE2-B58D-4918-81B6-2FCB9D9FB8C2}" destId="{3508C5F2-AE4C-4B78-B148-FDA2E3733AA3}" srcOrd="0" destOrd="0" presId="urn:microsoft.com/office/officeart/2008/layout/HorizontalMultiLevelHierarchy"/>
    <dgm:cxn modelId="{E61A5170-5DD1-4845-8FEC-28A208C2C663}" type="presOf" srcId="{242FBD5E-C1B1-704E-A330-BAF317BD616B}" destId="{BA84A3C5-E8D0-7846-8BC7-BF6586A25575}" srcOrd="0" destOrd="0" presId="urn:microsoft.com/office/officeart/2008/layout/HorizontalMultiLevelHierarchy"/>
    <dgm:cxn modelId="{15BB6972-A897-D340-BC8E-528AAAFDA737}" type="presOf" srcId="{B9FD576C-5C62-1A4D-ABE6-ADD5DA059773}" destId="{35E839E8-D2F3-224C-9F4E-4DE0D5BED118}" srcOrd="1" destOrd="0" presId="urn:microsoft.com/office/officeart/2008/layout/HorizontalMultiLevelHierarchy"/>
    <dgm:cxn modelId="{7F3D2A81-2760-4AB2-9522-F0F77D724D4C}" type="presOf" srcId="{18EE64D8-6B16-40A2-853C-BB2263802070}" destId="{D14613E6-C3BF-44F0-8209-42F45C3D0656}" srcOrd="1" destOrd="0" presId="urn:microsoft.com/office/officeart/2008/layout/HorizontalMultiLevelHierarchy"/>
    <dgm:cxn modelId="{35A1368A-7A25-CC4C-B591-DE7BD59AEF45}" type="presOf" srcId="{8CDC9FB9-630E-7742-8DFB-2109D9AFAFBD}" destId="{48B610DE-4C8C-1E42-8ED0-8FD3C3972180}" srcOrd="0" destOrd="0" presId="urn:microsoft.com/office/officeart/2008/layout/HorizontalMultiLevelHierarchy"/>
    <dgm:cxn modelId="{B7867F93-33B6-B74D-BD05-280E92A7B289}" srcId="{290C392D-D949-4745-8680-3D8E0C77F91B}" destId="{560D59DC-A72D-9543-91A6-331E8C47EEDE}" srcOrd="3" destOrd="0" parTransId="{B9FD576C-5C62-1A4D-ABE6-ADD5DA059773}" sibTransId="{93F6A08D-3609-0341-8837-83FC08543359}"/>
    <dgm:cxn modelId="{A2FD7396-D8D5-6144-AE01-10BC5F400FB1}" type="presOf" srcId="{7DA6626E-6F83-E743-9A6C-BF0FEC9BEBFA}" destId="{F0A1D38B-0F07-1645-BDB4-FBACD7001873}" srcOrd="1" destOrd="0" presId="urn:microsoft.com/office/officeart/2008/layout/HorizontalMultiLevelHierarchy"/>
    <dgm:cxn modelId="{F8C0E699-9399-9643-B621-3CB3538A9239}" type="presOf" srcId="{99179112-48BD-224F-9015-D256DD2623F8}" destId="{D1B15D49-B232-2741-873F-59928436791C}" srcOrd="0" destOrd="0" presId="urn:microsoft.com/office/officeart/2008/layout/HorizontalMultiLevelHierarchy"/>
    <dgm:cxn modelId="{AE424F9A-0FB9-074F-99F2-C8AA968E8AD3}" type="presOf" srcId="{8CDC9FB9-630E-7742-8DFB-2109D9AFAFBD}" destId="{5E607BB0-86E1-6442-A407-10EB0C8DE343}" srcOrd="1" destOrd="0" presId="urn:microsoft.com/office/officeart/2008/layout/HorizontalMultiLevelHierarchy"/>
    <dgm:cxn modelId="{A53B4F9C-21D3-484E-8173-54C4747E984E}" type="presOf" srcId="{ABE7E684-AC99-7046-BB2C-79C53A1FF9F5}" destId="{1CD3340A-450A-9A4D-8712-85261D76D461}" srcOrd="0" destOrd="0" presId="urn:microsoft.com/office/officeart/2008/layout/HorizontalMultiLevelHierarchy"/>
    <dgm:cxn modelId="{CBCF4BAB-8708-48B3-A8BB-DDD1CB72EE32}" type="presOf" srcId="{55D722AA-7ECE-45B4-92B3-DB53D6CB4D84}" destId="{9E011A58-60A0-4B1B-B5AF-46EC1241FFAA}" srcOrd="1" destOrd="0" presId="urn:microsoft.com/office/officeart/2008/layout/HorizontalMultiLevelHierarchy"/>
    <dgm:cxn modelId="{164A6EB7-6E37-8443-9DB3-0767E3F1C877}" type="presOf" srcId="{35CD9A28-B562-0948-9174-591193C78E59}" destId="{74050061-C242-CE40-B52B-042C0AF93AD6}" srcOrd="0" destOrd="0" presId="urn:microsoft.com/office/officeart/2008/layout/HorizontalMultiLevelHierarchy"/>
    <dgm:cxn modelId="{023424BB-3178-4C34-A198-54A67E4E3079}" type="presOf" srcId="{18EE64D8-6B16-40A2-853C-BB2263802070}" destId="{999A5B53-58B6-4B49-B499-C98D4FEBEF8F}" srcOrd="0" destOrd="0" presId="urn:microsoft.com/office/officeart/2008/layout/HorizontalMultiLevelHierarchy"/>
    <dgm:cxn modelId="{F44EDCC5-D1B4-2044-9735-AFB752C198D9}" type="presOf" srcId="{163A0F9C-4BBB-A549-8C87-4E25BDFC5EF3}" destId="{671A4326-9CF3-CF43-B95A-581D63153F7B}" srcOrd="0" destOrd="0" presId="urn:microsoft.com/office/officeart/2008/layout/HorizontalMultiLevelHierarchy"/>
    <dgm:cxn modelId="{393A74C7-9B51-9B49-B25A-EF067F7DD633}" type="presOf" srcId="{C4B9AE97-6882-ED49-BDC5-9458C0E5A36E}" destId="{29749157-C0D4-414A-8CE7-DCB40976E151}" srcOrd="0" destOrd="0" presId="urn:microsoft.com/office/officeart/2008/layout/HorizontalMultiLevelHierarchy"/>
    <dgm:cxn modelId="{9BFEC4C9-16F5-1241-B761-15396F00AFD1}" srcId="{290C392D-D949-4745-8680-3D8E0C77F91B}" destId="{70E8512E-854F-644A-BBA6-2691D22118D1}" srcOrd="2" destOrd="0" parTransId="{7DA6626E-6F83-E743-9A6C-BF0FEC9BEBFA}" sibTransId="{5807A953-DD57-794C-8D4C-E11EE738FFFD}"/>
    <dgm:cxn modelId="{D74EEACA-2E98-FC47-BD85-8E4E3C11065A}" type="presOf" srcId="{70E8512E-854F-644A-BBA6-2691D22118D1}" destId="{E2E8D560-4764-F543-9170-39686AF38227}" srcOrd="0" destOrd="0" presId="urn:microsoft.com/office/officeart/2008/layout/HorizontalMultiLevelHierarchy"/>
    <dgm:cxn modelId="{475BE8D2-4855-D143-892D-1149FF22EA78}" srcId="{ABE7E684-AC99-7046-BB2C-79C53A1FF9F5}" destId="{8B81514B-73DE-5E44-B81F-366D5495B0C0}" srcOrd="0" destOrd="0" parTransId="{EEF4178F-BC52-D440-9E74-A4C0951B99F1}" sibTransId="{4385AC31-0E09-7444-93BD-B1950DC949FF}"/>
    <dgm:cxn modelId="{BBA9B1D8-090D-3648-947B-25B22197863B}" type="presOf" srcId="{290C392D-D949-4745-8680-3D8E0C77F91B}" destId="{DC250585-A08F-8E45-A016-450EE4E6FE0B}" srcOrd="0" destOrd="0" presId="urn:microsoft.com/office/officeart/2008/layout/HorizontalMultiLevelHierarchy"/>
    <dgm:cxn modelId="{0325FDDE-1D4C-174A-85B7-9C779C9C7DD4}" srcId="{8B81514B-73DE-5E44-B81F-366D5495B0C0}" destId="{99179112-48BD-224F-9015-D256DD2623F8}" srcOrd="1" destOrd="0" parTransId="{FA90FF10-420B-9C41-BEF1-75526744EE3C}" sibTransId="{75778CE1-A87A-054C-A9EF-D92E564053E1}"/>
    <dgm:cxn modelId="{9F0314E3-80A4-5A40-9C48-1985FD8E9AF8}" type="presOf" srcId="{FA90FF10-420B-9C41-BEF1-75526744EE3C}" destId="{559C54D0-6412-6143-948F-CB3C134DC2F1}" srcOrd="0" destOrd="0" presId="urn:microsoft.com/office/officeart/2008/layout/HorizontalMultiLevelHierarchy"/>
    <dgm:cxn modelId="{B40519F9-2202-ED4B-9223-070CAB78FBF0}" type="presOf" srcId="{163A0F9C-4BBB-A549-8C87-4E25BDFC5EF3}" destId="{A130F512-4C86-AF44-A19D-CCDF6EF43D80}" srcOrd="1" destOrd="0" presId="urn:microsoft.com/office/officeart/2008/layout/HorizontalMultiLevelHierarchy"/>
    <dgm:cxn modelId="{526ACC5B-7894-1340-8995-FCCA48614162}" type="presParOf" srcId="{1CD3340A-450A-9A4D-8712-85261D76D461}" destId="{66234F36-D403-B242-8A11-C90BC3190AA1}" srcOrd="0" destOrd="0" presId="urn:microsoft.com/office/officeart/2008/layout/HorizontalMultiLevelHierarchy"/>
    <dgm:cxn modelId="{D39B9157-3FE5-A446-AD2C-4F355F8BC24E}" type="presParOf" srcId="{66234F36-D403-B242-8A11-C90BC3190AA1}" destId="{E2176B48-EB60-8B48-8F2C-0D340775EC4C}" srcOrd="0" destOrd="0" presId="urn:microsoft.com/office/officeart/2008/layout/HorizontalMultiLevelHierarchy"/>
    <dgm:cxn modelId="{394E717D-D48C-8D4E-BFDB-687A9E7D67F5}" type="presParOf" srcId="{66234F36-D403-B242-8A11-C90BC3190AA1}" destId="{E0D7C5AD-49F5-9445-87A7-EB740E6E518B}" srcOrd="1" destOrd="0" presId="urn:microsoft.com/office/officeart/2008/layout/HorizontalMultiLevelHierarchy"/>
    <dgm:cxn modelId="{07142F88-8327-B546-9D90-9AC999D5E636}" type="presParOf" srcId="{E0D7C5AD-49F5-9445-87A7-EB740E6E518B}" destId="{48B610DE-4C8C-1E42-8ED0-8FD3C3972180}" srcOrd="0" destOrd="0" presId="urn:microsoft.com/office/officeart/2008/layout/HorizontalMultiLevelHierarchy"/>
    <dgm:cxn modelId="{DE3BBCA0-F1E3-284F-ABD3-ED86507E2C17}" type="presParOf" srcId="{48B610DE-4C8C-1E42-8ED0-8FD3C3972180}" destId="{5E607BB0-86E1-6442-A407-10EB0C8DE343}" srcOrd="0" destOrd="0" presId="urn:microsoft.com/office/officeart/2008/layout/HorizontalMultiLevelHierarchy"/>
    <dgm:cxn modelId="{E80A844F-5EFE-D74B-A32F-65A5A095C107}" type="presParOf" srcId="{E0D7C5AD-49F5-9445-87A7-EB740E6E518B}" destId="{D1DAEBDE-5288-AB4A-B20D-79CB5AFBEA39}" srcOrd="1" destOrd="0" presId="urn:microsoft.com/office/officeart/2008/layout/HorizontalMultiLevelHierarchy"/>
    <dgm:cxn modelId="{73D0F45C-ABE1-3744-A24A-F881DB8D8931}" type="presParOf" srcId="{D1DAEBDE-5288-AB4A-B20D-79CB5AFBEA39}" destId="{DC250585-A08F-8E45-A016-450EE4E6FE0B}" srcOrd="0" destOrd="0" presId="urn:microsoft.com/office/officeart/2008/layout/HorizontalMultiLevelHierarchy"/>
    <dgm:cxn modelId="{BF0E71DF-4EDA-E442-888D-3F10FA6EC7C6}" type="presParOf" srcId="{D1DAEBDE-5288-AB4A-B20D-79CB5AFBEA39}" destId="{87BFB0BD-B3AC-D240-B54D-FB4992A8BF22}" srcOrd="1" destOrd="0" presId="urn:microsoft.com/office/officeart/2008/layout/HorizontalMultiLevelHierarchy"/>
    <dgm:cxn modelId="{C8F1BD97-034C-0E41-A592-60C7B2C97BCC}" type="presParOf" srcId="{87BFB0BD-B3AC-D240-B54D-FB4992A8BF22}" destId="{FC92EDC8-5834-194B-9A8B-1C2240A26226}" srcOrd="0" destOrd="0" presId="urn:microsoft.com/office/officeart/2008/layout/HorizontalMultiLevelHierarchy"/>
    <dgm:cxn modelId="{79E2FB5A-AFAF-DC4C-838D-C2C13BA14191}" type="presParOf" srcId="{FC92EDC8-5834-194B-9A8B-1C2240A26226}" destId="{7023C9AB-73F3-A94C-BAAA-89131C1E51EB}" srcOrd="0" destOrd="0" presId="urn:microsoft.com/office/officeart/2008/layout/HorizontalMultiLevelHierarchy"/>
    <dgm:cxn modelId="{38F6A79C-A261-1248-85C5-7552B2B5EC8D}" type="presParOf" srcId="{87BFB0BD-B3AC-D240-B54D-FB4992A8BF22}" destId="{767009DC-3C1E-A14E-A265-83CE8DA1E9B8}" srcOrd="1" destOrd="0" presId="urn:microsoft.com/office/officeart/2008/layout/HorizontalMultiLevelHierarchy"/>
    <dgm:cxn modelId="{5BF8A60C-0FF5-B64B-8FF9-530D378F9BFC}" type="presParOf" srcId="{767009DC-3C1E-A14E-A265-83CE8DA1E9B8}" destId="{74050061-C242-CE40-B52B-042C0AF93AD6}" srcOrd="0" destOrd="0" presId="urn:microsoft.com/office/officeart/2008/layout/HorizontalMultiLevelHierarchy"/>
    <dgm:cxn modelId="{B30C8918-3F0E-DE45-ADF5-5A97C2B94DB2}" type="presParOf" srcId="{767009DC-3C1E-A14E-A265-83CE8DA1E9B8}" destId="{FE4C0AEF-7695-8D4B-9B06-65B22578BE8E}" srcOrd="1" destOrd="0" presId="urn:microsoft.com/office/officeart/2008/layout/HorizontalMultiLevelHierarchy"/>
    <dgm:cxn modelId="{7A4BE7B0-5DB5-404F-B5A5-EBBA94ECAF56}" type="presParOf" srcId="{87BFB0BD-B3AC-D240-B54D-FB4992A8BF22}" destId="{54246575-22A6-4628-8A90-E3DB8E095C4B}" srcOrd="2" destOrd="0" presId="urn:microsoft.com/office/officeart/2008/layout/HorizontalMultiLevelHierarchy"/>
    <dgm:cxn modelId="{355C9352-D592-4B23-98EE-4EFBED623652}" type="presParOf" srcId="{54246575-22A6-4628-8A90-E3DB8E095C4B}" destId="{9E011A58-60A0-4B1B-B5AF-46EC1241FFAA}" srcOrd="0" destOrd="0" presId="urn:microsoft.com/office/officeart/2008/layout/HorizontalMultiLevelHierarchy"/>
    <dgm:cxn modelId="{37DEE8DF-396A-47C3-B2CB-F629BFBAC2F0}" type="presParOf" srcId="{87BFB0BD-B3AC-D240-B54D-FB4992A8BF22}" destId="{6398E542-12BC-4E3F-9D42-00F4A37135EB}" srcOrd="3" destOrd="0" presId="urn:microsoft.com/office/officeart/2008/layout/HorizontalMultiLevelHierarchy"/>
    <dgm:cxn modelId="{60131D7C-0C62-486F-A906-0F7531EF46E3}" type="presParOf" srcId="{6398E542-12BC-4E3F-9D42-00F4A37135EB}" destId="{3508C5F2-AE4C-4B78-B148-FDA2E3733AA3}" srcOrd="0" destOrd="0" presId="urn:microsoft.com/office/officeart/2008/layout/HorizontalMultiLevelHierarchy"/>
    <dgm:cxn modelId="{7DEBA56A-BA00-420C-BA4E-9547E35350FF}" type="presParOf" srcId="{6398E542-12BC-4E3F-9D42-00F4A37135EB}" destId="{9741B3BD-C89A-4F02-90A3-2DB8E5BB9253}" srcOrd="1" destOrd="0" presId="urn:microsoft.com/office/officeart/2008/layout/HorizontalMultiLevelHierarchy"/>
    <dgm:cxn modelId="{9BE2FCF4-F67F-0A4D-904E-4FEA36E81AC9}" type="presParOf" srcId="{87BFB0BD-B3AC-D240-B54D-FB4992A8BF22}" destId="{CA4CFDEC-A340-8B47-A0A7-58E7DB1FF1EA}" srcOrd="4" destOrd="0" presId="urn:microsoft.com/office/officeart/2008/layout/HorizontalMultiLevelHierarchy"/>
    <dgm:cxn modelId="{CF283657-465C-9044-A27F-5D5887AD6533}" type="presParOf" srcId="{CA4CFDEC-A340-8B47-A0A7-58E7DB1FF1EA}" destId="{F0A1D38B-0F07-1645-BDB4-FBACD7001873}" srcOrd="0" destOrd="0" presId="urn:microsoft.com/office/officeart/2008/layout/HorizontalMultiLevelHierarchy"/>
    <dgm:cxn modelId="{E66C0468-5EAB-C64C-90AF-50C5416FC72A}" type="presParOf" srcId="{87BFB0BD-B3AC-D240-B54D-FB4992A8BF22}" destId="{86C27831-433E-3C46-A8E7-ECE283120809}" srcOrd="5" destOrd="0" presId="urn:microsoft.com/office/officeart/2008/layout/HorizontalMultiLevelHierarchy"/>
    <dgm:cxn modelId="{99848ED3-E790-BF49-9AE3-DF0F9D665A70}" type="presParOf" srcId="{86C27831-433E-3C46-A8E7-ECE283120809}" destId="{E2E8D560-4764-F543-9170-39686AF38227}" srcOrd="0" destOrd="0" presId="urn:microsoft.com/office/officeart/2008/layout/HorizontalMultiLevelHierarchy"/>
    <dgm:cxn modelId="{A4BA618A-8035-4C48-A02E-59E0A6373B33}" type="presParOf" srcId="{86C27831-433E-3C46-A8E7-ECE283120809}" destId="{414B0777-882B-1847-A31B-9B86BF629B19}" srcOrd="1" destOrd="0" presId="urn:microsoft.com/office/officeart/2008/layout/HorizontalMultiLevelHierarchy"/>
    <dgm:cxn modelId="{57C8175B-E475-6146-AA47-642AB202D66D}" type="presParOf" srcId="{87BFB0BD-B3AC-D240-B54D-FB4992A8BF22}" destId="{398F0638-B8DD-9F41-AA3D-7C7366D79120}" srcOrd="6" destOrd="0" presId="urn:microsoft.com/office/officeart/2008/layout/HorizontalMultiLevelHierarchy"/>
    <dgm:cxn modelId="{7D37B1DD-7CA8-D94A-BA95-517DD0136AC8}" type="presParOf" srcId="{398F0638-B8DD-9F41-AA3D-7C7366D79120}" destId="{35E839E8-D2F3-224C-9F4E-4DE0D5BED118}" srcOrd="0" destOrd="0" presId="urn:microsoft.com/office/officeart/2008/layout/HorizontalMultiLevelHierarchy"/>
    <dgm:cxn modelId="{679795C2-3E5E-F741-85AD-0E5F2F618E2B}" type="presParOf" srcId="{87BFB0BD-B3AC-D240-B54D-FB4992A8BF22}" destId="{BD7B5292-F19C-9640-BE5B-A654E2B995B0}" srcOrd="7" destOrd="0" presId="urn:microsoft.com/office/officeart/2008/layout/HorizontalMultiLevelHierarchy"/>
    <dgm:cxn modelId="{88967416-8C08-6249-BED7-EA0F069C50B1}" type="presParOf" srcId="{BD7B5292-F19C-9640-BE5B-A654E2B995B0}" destId="{16F73519-B462-0241-8B78-2E3B1983E7AC}" srcOrd="0" destOrd="0" presId="urn:microsoft.com/office/officeart/2008/layout/HorizontalMultiLevelHierarchy"/>
    <dgm:cxn modelId="{17CA299D-C3B7-9948-8211-29E1E09BA64D}" type="presParOf" srcId="{BD7B5292-F19C-9640-BE5B-A654E2B995B0}" destId="{07BFFD41-4E4A-AF44-BFCD-E6075FF3E640}" srcOrd="1" destOrd="0" presId="urn:microsoft.com/office/officeart/2008/layout/HorizontalMultiLevelHierarchy"/>
    <dgm:cxn modelId="{47A1544A-04A7-874E-989A-E3F5A108A6DA}" type="presParOf" srcId="{E0D7C5AD-49F5-9445-87A7-EB740E6E518B}" destId="{559C54D0-6412-6143-948F-CB3C134DC2F1}" srcOrd="2" destOrd="0" presId="urn:microsoft.com/office/officeart/2008/layout/HorizontalMultiLevelHierarchy"/>
    <dgm:cxn modelId="{D8BCC5D0-21B1-704B-9E06-F239A1DBBCDB}" type="presParOf" srcId="{559C54D0-6412-6143-948F-CB3C134DC2F1}" destId="{46D2E95C-C10A-B64D-82CC-8655801CA550}" srcOrd="0" destOrd="0" presId="urn:microsoft.com/office/officeart/2008/layout/HorizontalMultiLevelHierarchy"/>
    <dgm:cxn modelId="{D6021459-F0A6-AE47-9AEF-6C490EC83881}" type="presParOf" srcId="{E0D7C5AD-49F5-9445-87A7-EB740E6E518B}" destId="{B1F0EAA1-3B71-FB49-8404-4255B4D5CA08}" srcOrd="3" destOrd="0" presId="urn:microsoft.com/office/officeart/2008/layout/HorizontalMultiLevelHierarchy"/>
    <dgm:cxn modelId="{D2DE4445-8ACB-7447-9DAB-FEE1E020B1E5}" type="presParOf" srcId="{B1F0EAA1-3B71-FB49-8404-4255B4D5CA08}" destId="{D1B15D49-B232-2741-873F-59928436791C}" srcOrd="0" destOrd="0" presId="urn:microsoft.com/office/officeart/2008/layout/HorizontalMultiLevelHierarchy"/>
    <dgm:cxn modelId="{F0E6A77E-E266-DE47-9104-9821D7948028}" type="presParOf" srcId="{B1F0EAA1-3B71-FB49-8404-4255B4D5CA08}" destId="{BE0BBF74-FD11-8D4D-8EEC-11D68DE9CCEC}" srcOrd="1" destOrd="0" presId="urn:microsoft.com/office/officeart/2008/layout/HorizontalMultiLevelHierarchy"/>
    <dgm:cxn modelId="{CB1A64C4-BC00-664D-90DD-421A7ADB54AB}" type="presParOf" srcId="{BE0BBF74-FD11-8D4D-8EEC-11D68DE9CCEC}" destId="{671A4326-9CF3-CF43-B95A-581D63153F7B}" srcOrd="0" destOrd="0" presId="urn:microsoft.com/office/officeart/2008/layout/HorizontalMultiLevelHierarchy"/>
    <dgm:cxn modelId="{F946B573-169C-D94C-BEE5-EF6E41F9382B}" type="presParOf" srcId="{671A4326-9CF3-CF43-B95A-581D63153F7B}" destId="{A130F512-4C86-AF44-A19D-CCDF6EF43D80}" srcOrd="0" destOrd="0" presId="urn:microsoft.com/office/officeart/2008/layout/HorizontalMultiLevelHierarchy"/>
    <dgm:cxn modelId="{3649EFD2-A174-9849-859C-FEE326B13299}" type="presParOf" srcId="{BE0BBF74-FD11-8D4D-8EEC-11D68DE9CCEC}" destId="{65234885-1285-374F-A541-A1716B6C5CA6}" srcOrd="1" destOrd="0" presId="urn:microsoft.com/office/officeart/2008/layout/HorizontalMultiLevelHierarchy"/>
    <dgm:cxn modelId="{16FD61F2-B687-114D-8BB1-094DB86DBB5A}" type="presParOf" srcId="{65234885-1285-374F-A541-A1716B6C5CA6}" destId="{EAE77323-06D9-4E44-B955-D872568B0A6C}" srcOrd="0" destOrd="0" presId="urn:microsoft.com/office/officeart/2008/layout/HorizontalMultiLevelHierarchy"/>
    <dgm:cxn modelId="{2A1382AE-DB5E-AC47-B529-C55AAD500761}" type="presParOf" srcId="{65234885-1285-374F-A541-A1716B6C5CA6}" destId="{585BA310-3A1D-0E48-99D8-11F47C590B7F}" srcOrd="1" destOrd="0" presId="urn:microsoft.com/office/officeart/2008/layout/HorizontalMultiLevelHierarchy"/>
    <dgm:cxn modelId="{397210CF-55E0-2848-873F-ECD1785C2C72}" type="presParOf" srcId="{BE0BBF74-FD11-8D4D-8EEC-11D68DE9CCEC}" destId="{BA84A3C5-E8D0-7846-8BC7-BF6586A25575}" srcOrd="2" destOrd="0" presId="urn:microsoft.com/office/officeart/2008/layout/HorizontalMultiLevelHierarchy"/>
    <dgm:cxn modelId="{5ADE0979-6C8C-2341-BE0A-8BC67BA91043}" type="presParOf" srcId="{BA84A3C5-E8D0-7846-8BC7-BF6586A25575}" destId="{E6400DB4-F790-D44F-B770-2514C1346B95}" srcOrd="0" destOrd="0" presId="urn:microsoft.com/office/officeart/2008/layout/HorizontalMultiLevelHierarchy"/>
    <dgm:cxn modelId="{B64D4D37-C873-2146-922D-238232D1952E}" type="presParOf" srcId="{BE0BBF74-FD11-8D4D-8EEC-11D68DE9CCEC}" destId="{9AFC1C4F-94AD-704B-AB09-9F2D5AC4D0D6}" srcOrd="3" destOrd="0" presId="urn:microsoft.com/office/officeart/2008/layout/HorizontalMultiLevelHierarchy"/>
    <dgm:cxn modelId="{D734DC82-AD9E-7E4E-B450-81705862BDE4}" type="presParOf" srcId="{9AFC1C4F-94AD-704B-AB09-9F2D5AC4D0D6}" destId="{29749157-C0D4-414A-8CE7-DCB40976E151}" srcOrd="0" destOrd="0" presId="urn:microsoft.com/office/officeart/2008/layout/HorizontalMultiLevelHierarchy"/>
    <dgm:cxn modelId="{38FD57F2-C484-6149-92B3-B26B985A5955}" type="presParOf" srcId="{9AFC1C4F-94AD-704B-AB09-9F2D5AC4D0D6}" destId="{68D536BD-4CDE-FE41-BCA1-3E2E2D519B6A}" srcOrd="1" destOrd="0" presId="urn:microsoft.com/office/officeart/2008/layout/HorizontalMultiLevelHierarchy"/>
    <dgm:cxn modelId="{A536FCCF-D636-4095-8ED1-99C20DCA2D28}" type="presParOf" srcId="{BE0BBF74-FD11-8D4D-8EEC-11D68DE9CCEC}" destId="{999A5B53-58B6-4B49-B499-C98D4FEBEF8F}" srcOrd="4" destOrd="0" presId="urn:microsoft.com/office/officeart/2008/layout/HorizontalMultiLevelHierarchy"/>
    <dgm:cxn modelId="{3484022E-CFF8-45AE-A01B-BE0C2B738AC9}" type="presParOf" srcId="{999A5B53-58B6-4B49-B499-C98D4FEBEF8F}" destId="{D14613E6-C3BF-44F0-8209-42F45C3D0656}" srcOrd="0" destOrd="0" presId="urn:microsoft.com/office/officeart/2008/layout/HorizontalMultiLevelHierarchy"/>
    <dgm:cxn modelId="{061C2B3D-3DDA-4F63-9560-CE573F61DCA2}" type="presParOf" srcId="{BE0BBF74-FD11-8D4D-8EEC-11D68DE9CCEC}" destId="{064F67C1-80BA-4D81-84E4-3EBBFAC05335}" srcOrd="5" destOrd="0" presId="urn:microsoft.com/office/officeart/2008/layout/HorizontalMultiLevelHierarchy"/>
    <dgm:cxn modelId="{4928BBF6-B9A8-4618-BEE5-B2C997292F0F}" type="presParOf" srcId="{064F67C1-80BA-4D81-84E4-3EBBFAC05335}" destId="{DDFD878A-DE04-4506-92BF-6345CBD58ED6}" srcOrd="0" destOrd="0" presId="urn:microsoft.com/office/officeart/2008/layout/HorizontalMultiLevelHierarchy"/>
    <dgm:cxn modelId="{69D75BD3-0652-4038-BCB5-9D84F1C13072}" type="presParOf" srcId="{064F67C1-80BA-4D81-84E4-3EBBFAC05335}" destId="{6B736E7B-68FE-4078-B3B5-D81E103CDE17}" srcOrd="1" destOrd="0" presId="urn:microsoft.com/office/officeart/2008/layout/HorizontalMultiLevelHierarchy"/>
  </dgm:cxnLst>
  <dgm:bg>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A5B53-58B6-4B49-B499-C98D4FEBEF8F}">
      <dsp:nvSpPr>
        <dsp:cNvPr id="0" name=""/>
        <dsp:cNvSpPr/>
      </dsp:nvSpPr>
      <dsp:spPr>
        <a:xfrm>
          <a:off x="6080119" y="5276967"/>
          <a:ext cx="512814" cy="977162"/>
        </a:xfrm>
        <a:custGeom>
          <a:avLst/>
          <a:gdLst/>
          <a:ahLst/>
          <a:cxnLst/>
          <a:rect l="0" t="0" r="0" b="0"/>
          <a:pathLst>
            <a:path>
              <a:moveTo>
                <a:pt x="0" y="0"/>
              </a:moveTo>
              <a:lnTo>
                <a:pt x="256407" y="0"/>
              </a:lnTo>
              <a:lnTo>
                <a:pt x="256407" y="977162"/>
              </a:lnTo>
              <a:lnTo>
                <a:pt x="512814" y="977162"/>
              </a:lnTo>
            </a:path>
          </a:pathLst>
        </a:custGeom>
        <a:noFill/>
        <a:ln w="25400" cap="flat" cmpd="sng" algn="ctr">
          <a:solidFill>
            <a:srgbClr val="A6A6A6"/>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08938" y="5737959"/>
        <a:ext cx="55177" cy="55177"/>
      </dsp:txXfrm>
    </dsp:sp>
    <dsp:sp modelId="{BA84A3C5-E8D0-7846-8BC7-BF6586A25575}">
      <dsp:nvSpPr>
        <dsp:cNvPr id="0" name=""/>
        <dsp:cNvSpPr/>
      </dsp:nvSpPr>
      <dsp:spPr>
        <a:xfrm>
          <a:off x="6080119" y="5231247"/>
          <a:ext cx="512814" cy="91440"/>
        </a:xfrm>
        <a:custGeom>
          <a:avLst/>
          <a:gdLst/>
          <a:ahLst/>
          <a:cxnLst/>
          <a:rect l="0" t="0" r="0" b="0"/>
          <a:pathLst>
            <a:path>
              <a:moveTo>
                <a:pt x="0" y="45720"/>
              </a:moveTo>
              <a:lnTo>
                <a:pt x="512814" y="45720"/>
              </a:lnTo>
            </a:path>
          </a:pathLst>
        </a:custGeom>
        <a:noFill/>
        <a:ln w="254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T Interphases Pro Trl Rg" panose="020B0103050000020004" pitchFamily="34" charset="0"/>
          </a:endParaRPr>
        </a:p>
      </dsp:txBody>
      <dsp:txXfrm>
        <a:off x="6323706" y="5264146"/>
        <a:ext cx="25640" cy="25640"/>
      </dsp:txXfrm>
    </dsp:sp>
    <dsp:sp modelId="{671A4326-9CF3-CF43-B95A-581D63153F7B}">
      <dsp:nvSpPr>
        <dsp:cNvPr id="0" name=""/>
        <dsp:cNvSpPr/>
      </dsp:nvSpPr>
      <dsp:spPr>
        <a:xfrm>
          <a:off x="6080119" y="4299805"/>
          <a:ext cx="512814" cy="977162"/>
        </a:xfrm>
        <a:custGeom>
          <a:avLst/>
          <a:gdLst/>
          <a:ahLst/>
          <a:cxnLst/>
          <a:rect l="0" t="0" r="0" b="0"/>
          <a:pathLst>
            <a:path>
              <a:moveTo>
                <a:pt x="0" y="977162"/>
              </a:moveTo>
              <a:lnTo>
                <a:pt x="256407" y="977162"/>
              </a:lnTo>
              <a:lnTo>
                <a:pt x="256407" y="0"/>
              </a:lnTo>
              <a:lnTo>
                <a:pt x="512814" y="0"/>
              </a:lnTo>
            </a:path>
          </a:pathLst>
        </a:custGeom>
        <a:noFill/>
        <a:ln w="254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T Interphases Pro Trl Rg" panose="020B0103050000020004" pitchFamily="34" charset="0"/>
          </a:endParaRPr>
        </a:p>
      </dsp:txBody>
      <dsp:txXfrm>
        <a:off x="6308938" y="4760797"/>
        <a:ext cx="55177" cy="55177"/>
      </dsp:txXfrm>
    </dsp:sp>
    <dsp:sp modelId="{559C54D0-6412-6143-948F-CB3C134DC2F1}">
      <dsp:nvSpPr>
        <dsp:cNvPr id="0" name=""/>
        <dsp:cNvSpPr/>
      </dsp:nvSpPr>
      <dsp:spPr>
        <a:xfrm>
          <a:off x="2448048" y="3566933"/>
          <a:ext cx="1067998" cy="1710033"/>
        </a:xfrm>
        <a:custGeom>
          <a:avLst/>
          <a:gdLst/>
          <a:ahLst/>
          <a:cxnLst/>
          <a:rect l="0" t="0" r="0" b="0"/>
          <a:pathLst>
            <a:path>
              <a:moveTo>
                <a:pt x="0" y="0"/>
              </a:moveTo>
              <a:lnTo>
                <a:pt x="533999" y="0"/>
              </a:lnTo>
              <a:lnTo>
                <a:pt x="533999" y="1710033"/>
              </a:lnTo>
              <a:lnTo>
                <a:pt x="1067998" y="1710033"/>
              </a:lnTo>
            </a:path>
          </a:pathLst>
        </a:custGeom>
        <a:noFill/>
        <a:ln w="254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TT Interphases Pro Trl Rg" panose="020B0103050000020004" pitchFamily="34" charset="0"/>
          </a:endParaRPr>
        </a:p>
      </dsp:txBody>
      <dsp:txXfrm>
        <a:off x="2931643" y="4371546"/>
        <a:ext cx="100807" cy="100807"/>
      </dsp:txXfrm>
    </dsp:sp>
    <dsp:sp modelId="{398F0638-B8DD-9F41-AA3D-7C7366D79120}">
      <dsp:nvSpPr>
        <dsp:cNvPr id="0" name=""/>
        <dsp:cNvSpPr/>
      </dsp:nvSpPr>
      <dsp:spPr>
        <a:xfrm>
          <a:off x="6080119" y="1856899"/>
          <a:ext cx="512814" cy="1465743"/>
        </a:xfrm>
        <a:custGeom>
          <a:avLst/>
          <a:gdLst/>
          <a:ahLst/>
          <a:cxnLst/>
          <a:rect l="0" t="0" r="0" b="0"/>
          <a:pathLst>
            <a:path>
              <a:moveTo>
                <a:pt x="0" y="0"/>
              </a:moveTo>
              <a:lnTo>
                <a:pt x="256407" y="0"/>
              </a:lnTo>
              <a:lnTo>
                <a:pt x="256407" y="1465743"/>
              </a:lnTo>
              <a:lnTo>
                <a:pt x="512814" y="1465743"/>
              </a:lnTo>
            </a:path>
          </a:pathLst>
        </a:custGeom>
        <a:noFill/>
        <a:ln w="25400" cap="flat" cmpd="sng" algn="ctr">
          <a:solidFill>
            <a:srgbClr val="A6A6A6"/>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97705" y="2550949"/>
        <a:ext cx="77643" cy="77643"/>
      </dsp:txXfrm>
    </dsp:sp>
    <dsp:sp modelId="{CA4CFDEC-A340-8B47-A0A7-58E7DB1FF1EA}">
      <dsp:nvSpPr>
        <dsp:cNvPr id="0" name=""/>
        <dsp:cNvSpPr/>
      </dsp:nvSpPr>
      <dsp:spPr>
        <a:xfrm>
          <a:off x="6080119" y="1856899"/>
          <a:ext cx="512814" cy="488581"/>
        </a:xfrm>
        <a:custGeom>
          <a:avLst/>
          <a:gdLst/>
          <a:ahLst/>
          <a:cxnLst/>
          <a:rect l="0" t="0" r="0" b="0"/>
          <a:pathLst>
            <a:path>
              <a:moveTo>
                <a:pt x="0" y="0"/>
              </a:moveTo>
              <a:lnTo>
                <a:pt x="256407" y="0"/>
              </a:lnTo>
              <a:lnTo>
                <a:pt x="256407" y="488581"/>
              </a:lnTo>
              <a:lnTo>
                <a:pt x="512814" y="488581"/>
              </a:lnTo>
            </a:path>
          </a:pathLst>
        </a:custGeom>
        <a:noFill/>
        <a:ln w="25400" cap="flat" cmpd="sng" algn="ctr">
          <a:solidFill>
            <a:srgbClr val="439863"/>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T Interphases Pro Trl Rg" panose="020B0103050000020004" pitchFamily="34" charset="0"/>
          </a:endParaRPr>
        </a:p>
      </dsp:txBody>
      <dsp:txXfrm>
        <a:off x="6318819" y="2083482"/>
        <a:ext cx="35415" cy="35415"/>
      </dsp:txXfrm>
    </dsp:sp>
    <dsp:sp modelId="{54246575-22A6-4628-8A90-E3DB8E095C4B}">
      <dsp:nvSpPr>
        <dsp:cNvPr id="0" name=""/>
        <dsp:cNvSpPr/>
      </dsp:nvSpPr>
      <dsp:spPr>
        <a:xfrm>
          <a:off x="6080119" y="1368318"/>
          <a:ext cx="512814" cy="488581"/>
        </a:xfrm>
        <a:custGeom>
          <a:avLst/>
          <a:gdLst/>
          <a:ahLst/>
          <a:cxnLst/>
          <a:rect l="0" t="0" r="0" b="0"/>
          <a:pathLst>
            <a:path>
              <a:moveTo>
                <a:pt x="0" y="488581"/>
              </a:moveTo>
              <a:lnTo>
                <a:pt x="256407" y="488581"/>
              </a:lnTo>
              <a:lnTo>
                <a:pt x="256407" y="0"/>
              </a:lnTo>
              <a:lnTo>
                <a:pt x="512814" y="0"/>
              </a:lnTo>
            </a:path>
          </a:pathLst>
        </a:custGeom>
        <a:noFill/>
        <a:ln w="25400" cap="flat" cmpd="sng" algn="ctr">
          <a:solidFill>
            <a:srgbClr val="A6A6A6"/>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18819" y="1594901"/>
        <a:ext cx="35415" cy="35415"/>
      </dsp:txXfrm>
    </dsp:sp>
    <dsp:sp modelId="{FC92EDC8-5834-194B-9A8B-1C2240A26226}">
      <dsp:nvSpPr>
        <dsp:cNvPr id="0" name=""/>
        <dsp:cNvSpPr/>
      </dsp:nvSpPr>
      <dsp:spPr>
        <a:xfrm>
          <a:off x="6080119" y="391156"/>
          <a:ext cx="512814" cy="1465743"/>
        </a:xfrm>
        <a:custGeom>
          <a:avLst/>
          <a:gdLst/>
          <a:ahLst/>
          <a:cxnLst/>
          <a:rect l="0" t="0" r="0" b="0"/>
          <a:pathLst>
            <a:path>
              <a:moveTo>
                <a:pt x="0" y="1465743"/>
              </a:moveTo>
              <a:lnTo>
                <a:pt x="256407" y="1465743"/>
              </a:lnTo>
              <a:lnTo>
                <a:pt x="256407" y="0"/>
              </a:lnTo>
              <a:lnTo>
                <a:pt x="512814" y="0"/>
              </a:lnTo>
            </a:path>
          </a:pathLst>
        </a:custGeom>
        <a:noFill/>
        <a:ln w="254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T Interphases Pro Trl Rg" panose="020B0103050000020004" pitchFamily="34" charset="0"/>
          </a:endParaRPr>
        </a:p>
      </dsp:txBody>
      <dsp:txXfrm>
        <a:off x="6297705" y="1085206"/>
        <a:ext cx="77643" cy="77643"/>
      </dsp:txXfrm>
    </dsp:sp>
    <dsp:sp modelId="{48B610DE-4C8C-1E42-8ED0-8FD3C3972180}">
      <dsp:nvSpPr>
        <dsp:cNvPr id="0" name=""/>
        <dsp:cNvSpPr/>
      </dsp:nvSpPr>
      <dsp:spPr>
        <a:xfrm>
          <a:off x="2448048" y="1856899"/>
          <a:ext cx="1067998" cy="1710033"/>
        </a:xfrm>
        <a:custGeom>
          <a:avLst/>
          <a:gdLst/>
          <a:ahLst/>
          <a:cxnLst/>
          <a:rect l="0" t="0" r="0" b="0"/>
          <a:pathLst>
            <a:path>
              <a:moveTo>
                <a:pt x="0" y="1710033"/>
              </a:moveTo>
              <a:lnTo>
                <a:pt x="533999" y="1710033"/>
              </a:lnTo>
              <a:lnTo>
                <a:pt x="533999" y="0"/>
              </a:lnTo>
              <a:lnTo>
                <a:pt x="1067998" y="0"/>
              </a:lnTo>
            </a:path>
          </a:pathLst>
        </a:custGeom>
        <a:noFill/>
        <a:ln w="25400" cap="flat" cmpd="sng" algn="ctr">
          <a:solidFill>
            <a:srgbClr val="439863"/>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TT Interphases Pro Trl Rg" panose="020B0103050000020004" pitchFamily="34" charset="0"/>
          </a:endParaRPr>
        </a:p>
      </dsp:txBody>
      <dsp:txXfrm>
        <a:off x="2931643" y="2661513"/>
        <a:ext cx="100807" cy="100807"/>
      </dsp:txXfrm>
    </dsp:sp>
    <dsp:sp modelId="{E2176B48-EB60-8B48-8F2C-0D340775EC4C}">
      <dsp:nvSpPr>
        <dsp:cNvPr id="0" name=""/>
        <dsp:cNvSpPr/>
      </dsp:nvSpPr>
      <dsp:spPr>
        <a:xfrm>
          <a:off x="0" y="3176068"/>
          <a:ext cx="4114366" cy="781729"/>
        </a:xfrm>
        <a:prstGeom prst="roundRect">
          <a:avLst/>
        </a:prstGeom>
        <a:solidFill>
          <a:srgbClr val="43986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100000"/>
            </a:lnSpc>
            <a:spcBef>
              <a:spcPct val="0"/>
            </a:spcBef>
            <a:spcAft>
              <a:spcPts val="0"/>
            </a:spcAft>
            <a:buNone/>
          </a:pPr>
          <a:r>
            <a:rPr lang="en-US" sz="3200" kern="1200">
              <a:solidFill>
                <a:schemeClr val="bg1"/>
              </a:solidFill>
              <a:latin typeface="TT Interphases Pro Trl Rg" panose="020B0103050000020004" pitchFamily="34" charset="0"/>
            </a:rPr>
            <a:t>Utility</a:t>
          </a:r>
        </a:p>
      </dsp:txBody>
      <dsp:txXfrm>
        <a:off x="38161" y="3214229"/>
        <a:ext cx="4038044" cy="705407"/>
      </dsp:txXfrm>
    </dsp:sp>
    <dsp:sp modelId="{DC250585-A08F-8E45-A016-450EE4E6FE0B}">
      <dsp:nvSpPr>
        <dsp:cNvPr id="0" name=""/>
        <dsp:cNvSpPr/>
      </dsp:nvSpPr>
      <dsp:spPr>
        <a:xfrm>
          <a:off x="3516046" y="1466035"/>
          <a:ext cx="2564073" cy="781729"/>
        </a:xfrm>
        <a:prstGeom prst="roundRect">
          <a:avLst/>
        </a:prstGeom>
        <a:solidFill>
          <a:srgbClr val="43986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latin typeface="TT Interphases Pro Trl Rg" panose="020B0103050000020004" pitchFamily="34" charset="0"/>
            </a:rPr>
            <a:t>Insightfulness</a:t>
          </a:r>
        </a:p>
      </dsp:txBody>
      <dsp:txXfrm>
        <a:off x="3554207" y="1504196"/>
        <a:ext cx="2487751" cy="705407"/>
      </dsp:txXfrm>
    </dsp:sp>
    <dsp:sp modelId="{74050061-C242-CE40-B52B-042C0AF93AD6}">
      <dsp:nvSpPr>
        <dsp:cNvPr id="0" name=""/>
        <dsp:cNvSpPr/>
      </dsp:nvSpPr>
      <dsp:spPr>
        <a:xfrm>
          <a:off x="6592934" y="292"/>
          <a:ext cx="2564073" cy="78172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latin typeface="TT Interphases Pro Trl Rg" panose="020B0103050000020004" pitchFamily="34" charset="0"/>
            </a:rPr>
            <a:t>Attribute Significance</a:t>
          </a:r>
        </a:p>
      </dsp:txBody>
      <dsp:txXfrm>
        <a:off x="6631095" y="38453"/>
        <a:ext cx="2487751" cy="705407"/>
      </dsp:txXfrm>
    </dsp:sp>
    <dsp:sp modelId="{3508C5F2-AE4C-4B78-B148-FDA2E3733AA3}">
      <dsp:nvSpPr>
        <dsp:cNvPr id="0" name=""/>
        <dsp:cNvSpPr/>
      </dsp:nvSpPr>
      <dsp:spPr>
        <a:xfrm>
          <a:off x="6592934" y="977454"/>
          <a:ext cx="2564073" cy="78172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latin typeface="TT Interphases Pro Trl Rg" panose="020B0103050000020004" pitchFamily="34" charset="0"/>
            </a:rPr>
            <a:t>Informativeness</a:t>
          </a:r>
        </a:p>
      </dsp:txBody>
      <dsp:txXfrm>
        <a:off x="6631095" y="1015615"/>
        <a:ext cx="2487751" cy="705407"/>
      </dsp:txXfrm>
    </dsp:sp>
    <dsp:sp modelId="{E2E8D560-4764-F543-9170-39686AF38227}">
      <dsp:nvSpPr>
        <dsp:cNvPr id="0" name=""/>
        <dsp:cNvSpPr/>
      </dsp:nvSpPr>
      <dsp:spPr>
        <a:xfrm>
          <a:off x="6592934" y="1954616"/>
          <a:ext cx="2564073" cy="781729"/>
        </a:xfrm>
        <a:prstGeom prst="roundRect">
          <a:avLst/>
        </a:prstGeom>
        <a:solidFill>
          <a:srgbClr val="A6A6A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latin typeface="TT Interphases Pro Trl Rg" panose="020B0103050000020004" pitchFamily="34" charset="0"/>
            </a:rPr>
            <a:t>Trend</a:t>
          </a:r>
        </a:p>
      </dsp:txBody>
      <dsp:txXfrm>
        <a:off x="6631095" y="1992777"/>
        <a:ext cx="2487751" cy="705407"/>
      </dsp:txXfrm>
    </dsp:sp>
    <dsp:sp modelId="{16F73519-B462-0241-8B78-2E3B1983E7AC}">
      <dsp:nvSpPr>
        <dsp:cNvPr id="0" name=""/>
        <dsp:cNvSpPr/>
      </dsp:nvSpPr>
      <dsp:spPr>
        <a:xfrm>
          <a:off x="6592934" y="2931778"/>
          <a:ext cx="2564073" cy="78172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latin typeface="TT Interphases Pro Trl Rg" panose="020B0103050000020004" pitchFamily="34" charset="0"/>
            </a:rPr>
            <a:t>Outlier</a:t>
          </a:r>
        </a:p>
      </dsp:txBody>
      <dsp:txXfrm>
        <a:off x="6631095" y="2969939"/>
        <a:ext cx="2487751" cy="705407"/>
      </dsp:txXfrm>
    </dsp:sp>
    <dsp:sp modelId="{D1B15D49-B232-2741-873F-59928436791C}">
      <dsp:nvSpPr>
        <dsp:cNvPr id="0" name=""/>
        <dsp:cNvSpPr/>
      </dsp:nvSpPr>
      <dsp:spPr>
        <a:xfrm>
          <a:off x="3516046" y="4886102"/>
          <a:ext cx="2564073" cy="781729"/>
        </a:xfrm>
        <a:prstGeom prst="roundRect">
          <a:avLst/>
        </a:prstGeom>
        <a:solidFill>
          <a:srgbClr val="43986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solidFill>
                <a:schemeClr val="bg1"/>
              </a:solidFill>
              <a:latin typeface="TT Interphases Pro Trl Rg" panose="020B0103050000020004" pitchFamily="34" charset="0"/>
            </a:rPr>
            <a:t>Interpretability</a:t>
          </a:r>
        </a:p>
      </dsp:txBody>
      <dsp:txXfrm>
        <a:off x="3554207" y="4924263"/>
        <a:ext cx="2487751" cy="705407"/>
      </dsp:txXfrm>
    </dsp:sp>
    <dsp:sp modelId="{EAE77323-06D9-4E44-B955-D872568B0A6C}">
      <dsp:nvSpPr>
        <dsp:cNvPr id="0" name=""/>
        <dsp:cNvSpPr/>
      </dsp:nvSpPr>
      <dsp:spPr>
        <a:xfrm>
          <a:off x="6592934" y="3908940"/>
          <a:ext cx="2564073" cy="78172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US" sz="2300" kern="1200">
            <a:latin typeface="TT Interphases Pro Trl Rg" panose="020B0103050000020004" pitchFamily="34" charset="0"/>
          </a:endParaRPr>
        </a:p>
      </dsp:txBody>
      <dsp:txXfrm>
        <a:off x="6631095" y="3947101"/>
        <a:ext cx="2487751" cy="705407"/>
      </dsp:txXfrm>
    </dsp:sp>
    <dsp:sp modelId="{29749157-C0D4-414A-8CE7-DCB40976E151}">
      <dsp:nvSpPr>
        <dsp:cNvPr id="0" name=""/>
        <dsp:cNvSpPr/>
      </dsp:nvSpPr>
      <dsp:spPr>
        <a:xfrm>
          <a:off x="6592934" y="4886102"/>
          <a:ext cx="2564073" cy="78172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US" sz="2300" kern="1200">
            <a:latin typeface="TT Interphases Pro Trl Rg" panose="020B0103050000020004" pitchFamily="34" charset="0"/>
          </a:endParaRPr>
        </a:p>
      </dsp:txBody>
      <dsp:txXfrm>
        <a:off x="6631095" y="4924263"/>
        <a:ext cx="2487751" cy="705407"/>
      </dsp:txXfrm>
    </dsp:sp>
    <dsp:sp modelId="{DDFD878A-DE04-4506-92BF-6345CBD58ED6}">
      <dsp:nvSpPr>
        <dsp:cNvPr id="0" name=""/>
        <dsp:cNvSpPr/>
      </dsp:nvSpPr>
      <dsp:spPr>
        <a:xfrm>
          <a:off x="6592934" y="5863264"/>
          <a:ext cx="2564073" cy="78172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US" sz="2300" kern="1200">
            <a:latin typeface="TT Interphases Pro Trl Rg" panose="020B0103050000020004" pitchFamily="34" charset="0"/>
          </a:endParaRPr>
        </a:p>
      </dsp:txBody>
      <dsp:txXfrm>
        <a:off x="6631095" y="5901425"/>
        <a:ext cx="2487751" cy="7054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A5B53-58B6-4B49-B499-C98D4FEBEF8F}">
      <dsp:nvSpPr>
        <dsp:cNvPr id="0" name=""/>
        <dsp:cNvSpPr/>
      </dsp:nvSpPr>
      <dsp:spPr>
        <a:xfrm>
          <a:off x="6080119" y="5276967"/>
          <a:ext cx="512814" cy="977162"/>
        </a:xfrm>
        <a:custGeom>
          <a:avLst/>
          <a:gdLst/>
          <a:ahLst/>
          <a:cxnLst/>
          <a:rect l="0" t="0" r="0" b="0"/>
          <a:pathLst>
            <a:path>
              <a:moveTo>
                <a:pt x="0" y="0"/>
              </a:moveTo>
              <a:lnTo>
                <a:pt x="256407" y="0"/>
              </a:lnTo>
              <a:lnTo>
                <a:pt x="256407" y="977162"/>
              </a:lnTo>
              <a:lnTo>
                <a:pt x="512814" y="977162"/>
              </a:lnTo>
            </a:path>
          </a:pathLst>
        </a:custGeom>
        <a:noFill/>
        <a:ln w="25400" cap="flat" cmpd="sng" algn="ctr">
          <a:solidFill>
            <a:srgbClr val="A6A6A6"/>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08938" y="5737959"/>
        <a:ext cx="55177" cy="55177"/>
      </dsp:txXfrm>
    </dsp:sp>
    <dsp:sp modelId="{BA84A3C5-E8D0-7846-8BC7-BF6586A25575}">
      <dsp:nvSpPr>
        <dsp:cNvPr id="0" name=""/>
        <dsp:cNvSpPr/>
      </dsp:nvSpPr>
      <dsp:spPr>
        <a:xfrm>
          <a:off x="6080119" y="5231247"/>
          <a:ext cx="512814" cy="91440"/>
        </a:xfrm>
        <a:custGeom>
          <a:avLst/>
          <a:gdLst/>
          <a:ahLst/>
          <a:cxnLst/>
          <a:rect l="0" t="0" r="0" b="0"/>
          <a:pathLst>
            <a:path>
              <a:moveTo>
                <a:pt x="0" y="45720"/>
              </a:moveTo>
              <a:lnTo>
                <a:pt x="512814" y="45720"/>
              </a:lnTo>
            </a:path>
          </a:pathLst>
        </a:custGeom>
        <a:noFill/>
        <a:ln w="254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T Interphases Pro Trl Rg" panose="020B0103050000020004" pitchFamily="34" charset="0"/>
          </a:endParaRPr>
        </a:p>
      </dsp:txBody>
      <dsp:txXfrm>
        <a:off x="6323706" y="5264146"/>
        <a:ext cx="25640" cy="25640"/>
      </dsp:txXfrm>
    </dsp:sp>
    <dsp:sp modelId="{671A4326-9CF3-CF43-B95A-581D63153F7B}">
      <dsp:nvSpPr>
        <dsp:cNvPr id="0" name=""/>
        <dsp:cNvSpPr/>
      </dsp:nvSpPr>
      <dsp:spPr>
        <a:xfrm>
          <a:off x="6080119" y="4299805"/>
          <a:ext cx="512814" cy="977162"/>
        </a:xfrm>
        <a:custGeom>
          <a:avLst/>
          <a:gdLst/>
          <a:ahLst/>
          <a:cxnLst/>
          <a:rect l="0" t="0" r="0" b="0"/>
          <a:pathLst>
            <a:path>
              <a:moveTo>
                <a:pt x="0" y="977162"/>
              </a:moveTo>
              <a:lnTo>
                <a:pt x="256407" y="977162"/>
              </a:lnTo>
              <a:lnTo>
                <a:pt x="256407" y="0"/>
              </a:lnTo>
              <a:lnTo>
                <a:pt x="512814" y="0"/>
              </a:lnTo>
            </a:path>
          </a:pathLst>
        </a:custGeom>
        <a:noFill/>
        <a:ln w="254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T Interphases Pro Trl Rg" panose="020B0103050000020004" pitchFamily="34" charset="0"/>
          </a:endParaRPr>
        </a:p>
      </dsp:txBody>
      <dsp:txXfrm>
        <a:off x="6308938" y="4760797"/>
        <a:ext cx="55177" cy="55177"/>
      </dsp:txXfrm>
    </dsp:sp>
    <dsp:sp modelId="{559C54D0-6412-6143-948F-CB3C134DC2F1}">
      <dsp:nvSpPr>
        <dsp:cNvPr id="0" name=""/>
        <dsp:cNvSpPr/>
      </dsp:nvSpPr>
      <dsp:spPr>
        <a:xfrm>
          <a:off x="2448048" y="3566933"/>
          <a:ext cx="1067998" cy="1710033"/>
        </a:xfrm>
        <a:custGeom>
          <a:avLst/>
          <a:gdLst/>
          <a:ahLst/>
          <a:cxnLst/>
          <a:rect l="0" t="0" r="0" b="0"/>
          <a:pathLst>
            <a:path>
              <a:moveTo>
                <a:pt x="0" y="0"/>
              </a:moveTo>
              <a:lnTo>
                <a:pt x="533999" y="0"/>
              </a:lnTo>
              <a:lnTo>
                <a:pt x="533999" y="1710033"/>
              </a:lnTo>
              <a:lnTo>
                <a:pt x="1067998" y="1710033"/>
              </a:lnTo>
            </a:path>
          </a:pathLst>
        </a:custGeom>
        <a:noFill/>
        <a:ln w="254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TT Interphases Pro Trl Rg" panose="020B0103050000020004" pitchFamily="34" charset="0"/>
          </a:endParaRPr>
        </a:p>
      </dsp:txBody>
      <dsp:txXfrm>
        <a:off x="2931643" y="4371546"/>
        <a:ext cx="100807" cy="100807"/>
      </dsp:txXfrm>
    </dsp:sp>
    <dsp:sp modelId="{398F0638-B8DD-9F41-AA3D-7C7366D79120}">
      <dsp:nvSpPr>
        <dsp:cNvPr id="0" name=""/>
        <dsp:cNvSpPr/>
      </dsp:nvSpPr>
      <dsp:spPr>
        <a:xfrm>
          <a:off x="6080119" y="1856899"/>
          <a:ext cx="512814" cy="1465743"/>
        </a:xfrm>
        <a:custGeom>
          <a:avLst/>
          <a:gdLst/>
          <a:ahLst/>
          <a:cxnLst/>
          <a:rect l="0" t="0" r="0" b="0"/>
          <a:pathLst>
            <a:path>
              <a:moveTo>
                <a:pt x="0" y="0"/>
              </a:moveTo>
              <a:lnTo>
                <a:pt x="256407" y="0"/>
              </a:lnTo>
              <a:lnTo>
                <a:pt x="256407" y="1465743"/>
              </a:lnTo>
              <a:lnTo>
                <a:pt x="512814" y="1465743"/>
              </a:lnTo>
            </a:path>
          </a:pathLst>
        </a:custGeom>
        <a:noFill/>
        <a:ln w="25400" cap="flat" cmpd="sng" algn="ctr">
          <a:solidFill>
            <a:srgbClr val="A6A6A6"/>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97705" y="2550949"/>
        <a:ext cx="77643" cy="77643"/>
      </dsp:txXfrm>
    </dsp:sp>
    <dsp:sp modelId="{CA4CFDEC-A340-8B47-A0A7-58E7DB1FF1EA}">
      <dsp:nvSpPr>
        <dsp:cNvPr id="0" name=""/>
        <dsp:cNvSpPr/>
      </dsp:nvSpPr>
      <dsp:spPr>
        <a:xfrm>
          <a:off x="6080119" y="1856899"/>
          <a:ext cx="512814" cy="488581"/>
        </a:xfrm>
        <a:custGeom>
          <a:avLst/>
          <a:gdLst/>
          <a:ahLst/>
          <a:cxnLst/>
          <a:rect l="0" t="0" r="0" b="0"/>
          <a:pathLst>
            <a:path>
              <a:moveTo>
                <a:pt x="0" y="0"/>
              </a:moveTo>
              <a:lnTo>
                <a:pt x="256407" y="0"/>
              </a:lnTo>
              <a:lnTo>
                <a:pt x="256407" y="488581"/>
              </a:lnTo>
              <a:lnTo>
                <a:pt x="512814" y="488581"/>
              </a:lnTo>
            </a:path>
          </a:pathLst>
        </a:custGeom>
        <a:noFill/>
        <a:ln w="25400" cap="flat" cmpd="sng" algn="ctr">
          <a:solidFill>
            <a:srgbClr val="A6A6A6"/>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T Interphases Pro Trl Rg" panose="020B0103050000020004" pitchFamily="34" charset="0"/>
          </a:endParaRPr>
        </a:p>
      </dsp:txBody>
      <dsp:txXfrm>
        <a:off x="6318819" y="2083482"/>
        <a:ext cx="35415" cy="35415"/>
      </dsp:txXfrm>
    </dsp:sp>
    <dsp:sp modelId="{54246575-22A6-4628-8A90-E3DB8E095C4B}">
      <dsp:nvSpPr>
        <dsp:cNvPr id="0" name=""/>
        <dsp:cNvSpPr/>
      </dsp:nvSpPr>
      <dsp:spPr>
        <a:xfrm>
          <a:off x="6080119" y="1368318"/>
          <a:ext cx="512814" cy="488581"/>
        </a:xfrm>
        <a:custGeom>
          <a:avLst/>
          <a:gdLst/>
          <a:ahLst/>
          <a:cxnLst/>
          <a:rect l="0" t="0" r="0" b="0"/>
          <a:pathLst>
            <a:path>
              <a:moveTo>
                <a:pt x="0" y="488581"/>
              </a:moveTo>
              <a:lnTo>
                <a:pt x="256407" y="488581"/>
              </a:lnTo>
              <a:lnTo>
                <a:pt x="256407" y="0"/>
              </a:lnTo>
              <a:lnTo>
                <a:pt x="512814" y="0"/>
              </a:lnTo>
            </a:path>
          </a:pathLst>
        </a:custGeom>
        <a:noFill/>
        <a:ln w="25400" cap="flat" cmpd="sng" algn="ctr">
          <a:solidFill>
            <a:srgbClr val="A6A6A6"/>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18819" y="1594901"/>
        <a:ext cx="35415" cy="35415"/>
      </dsp:txXfrm>
    </dsp:sp>
    <dsp:sp modelId="{FC92EDC8-5834-194B-9A8B-1C2240A26226}">
      <dsp:nvSpPr>
        <dsp:cNvPr id="0" name=""/>
        <dsp:cNvSpPr/>
      </dsp:nvSpPr>
      <dsp:spPr>
        <a:xfrm>
          <a:off x="6080119" y="391156"/>
          <a:ext cx="512814" cy="1465743"/>
        </a:xfrm>
        <a:custGeom>
          <a:avLst/>
          <a:gdLst/>
          <a:ahLst/>
          <a:cxnLst/>
          <a:rect l="0" t="0" r="0" b="0"/>
          <a:pathLst>
            <a:path>
              <a:moveTo>
                <a:pt x="0" y="1465743"/>
              </a:moveTo>
              <a:lnTo>
                <a:pt x="256407" y="1465743"/>
              </a:lnTo>
              <a:lnTo>
                <a:pt x="256407" y="0"/>
              </a:lnTo>
              <a:lnTo>
                <a:pt x="512814" y="0"/>
              </a:lnTo>
            </a:path>
          </a:pathLst>
        </a:custGeom>
        <a:noFill/>
        <a:ln w="254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T Interphases Pro Trl Rg" panose="020B0103050000020004" pitchFamily="34" charset="0"/>
          </a:endParaRPr>
        </a:p>
      </dsp:txBody>
      <dsp:txXfrm>
        <a:off x="6297705" y="1085206"/>
        <a:ext cx="77643" cy="77643"/>
      </dsp:txXfrm>
    </dsp:sp>
    <dsp:sp modelId="{48B610DE-4C8C-1E42-8ED0-8FD3C3972180}">
      <dsp:nvSpPr>
        <dsp:cNvPr id="0" name=""/>
        <dsp:cNvSpPr/>
      </dsp:nvSpPr>
      <dsp:spPr>
        <a:xfrm>
          <a:off x="2448048" y="1856899"/>
          <a:ext cx="1067998" cy="1710033"/>
        </a:xfrm>
        <a:custGeom>
          <a:avLst/>
          <a:gdLst/>
          <a:ahLst/>
          <a:cxnLst/>
          <a:rect l="0" t="0" r="0" b="0"/>
          <a:pathLst>
            <a:path>
              <a:moveTo>
                <a:pt x="0" y="1710033"/>
              </a:moveTo>
              <a:lnTo>
                <a:pt x="533999" y="1710033"/>
              </a:lnTo>
              <a:lnTo>
                <a:pt x="533999" y="0"/>
              </a:lnTo>
              <a:lnTo>
                <a:pt x="1067998" y="0"/>
              </a:lnTo>
            </a:path>
          </a:pathLst>
        </a:custGeom>
        <a:noFill/>
        <a:ln w="25400" cap="flat" cmpd="sng" algn="ctr">
          <a:solidFill>
            <a:srgbClr val="439863"/>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TT Interphases Pro Trl Rg" panose="020B0103050000020004" pitchFamily="34" charset="0"/>
          </a:endParaRPr>
        </a:p>
      </dsp:txBody>
      <dsp:txXfrm>
        <a:off x="2931643" y="2661513"/>
        <a:ext cx="100807" cy="100807"/>
      </dsp:txXfrm>
    </dsp:sp>
    <dsp:sp modelId="{E2176B48-EB60-8B48-8F2C-0D340775EC4C}">
      <dsp:nvSpPr>
        <dsp:cNvPr id="0" name=""/>
        <dsp:cNvSpPr/>
      </dsp:nvSpPr>
      <dsp:spPr>
        <a:xfrm>
          <a:off x="0" y="3176068"/>
          <a:ext cx="4114366" cy="781729"/>
        </a:xfrm>
        <a:prstGeom prst="roundRect">
          <a:avLst/>
        </a:prstGeom>
        <a:solidFill>
          <a:srgbClr val="43986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100000"/>
            </a:lnSpc>
            <a:spcBef>
              <a:spcPct val="0"/>
            </a:spcBef>
            <a:spcAft>
              <a:spcPts val="0"/>
            </a:spcAft>
            <a:buNone/>
          </a:pPr>
          <a:r>
            <a:rPr lang="en-US" sz="3200" kern="1200">
              <a:solidFill>
                <a:schemeClr val="bg1"/>
              </a:solidFill>
              <a:latin typeface="TT Interphases Pro Trl Rg" panose="020B0103050000020004" pitchFamily="34" charset="0"/>
            </a:rPr>
            <a:t>Utility</a:t>
          </a:r>
        </a:p>
      </dsp:txBody>
      <dsp:txXfrm>
        <a:off x="38161" y="3214229"/>
        <a:ext cx="4038044" cy="705407"/>
      </dsp:txXfrm>
    </dsp:sp>
    <dsp:sp modelId="{DC250585-A08F-8E45-A016-450EE4E6FE0B}">
      <dsp:nvSpPr>
        <dsp:cNvPr id="0" name=""/>
        <dsp:cNvSpPr/>
      </dsp:nvSpPr>
      <dsp:spPr>
        <a:xfrm>
          <a:off x="3516046" y="1466035"/>
          <a:ext cx="2564073" cy="781729"/>
        </a:xfrm>
        <a:prstGeom prst="roundRect">
          <a:avLst/>
        </a:prstGeom>
        <a:solidFill>
          <a:srgbClr val="A6A6A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latin typeface="TT Interphases Pro Trl Rg" panose="020B0103050000020004" pitchFamily="34" charset="0"/>
            </a:rPr>
            <a:t>Insightfulness</a:t>
          </a:r>
        </a:p>
      </dsp:txBody>
      <dsp:txXfrm>
        <a:off x="3554207" y="1504196"/>
        <a:ext cx="2487751" cy="705407"/>
      </dsp:txXfrm>
    </dsp:sp>
    <dsp:sp modelId="{74050061-C242-CE40-B52B-042C0AF93AD6}">
      <dsp:nvSpPr>
        <dsp:cNvPr id="0" name=""/>
        <dsp:cNvSpPr/>
      </dsp:nvSpPr>
      <dsp:spPr>
        <a:xfrm>
          <a:off x="6592934" y="292"/>
          <a:ext cx="2564073" cy="78172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latin typeface="TT Interphases Pro Trl Rg" panose="020B0103050000020004" pitchFamily="34" charset="0"/>
            </a:rPr>
            <a:t>Attribute Significance</a:t>
          </a:r>
        </a:p>
      </dsp:txBody>
      <dsp:txXfrm>
        <a:off x="6631095" y="38453"/>
        <a:ext cx="2487751" cy="705407"/>
      </dsp:txXfrm>
    </dsp:sp>
    <dsp:sp modelId="{3508C5F2-AE4C-4B78-B148-FDA2E3733AA3}">
      <dsp:nvSpPr>
        <dsp:cNvPr id="0" name=""/>
        <dsp:cNvSpPr/>
      </dsp:nvSpPr>
      <dsp:spPr>
        <a:xfrm>
          <a:off x="6592934" y="977454"/>
          <a:ext cx="2564073" cy="78172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latin typeface="TT Interphases Pro Trl Rg" panose="020B0103050000020004" pitchFamily="34" charset="0"/>
            </a:rPr>
            <a:t>Informativeness</a:t>
          </a:r>
        </a:p>
      </dsp:txBody>
      <dsp:txXfrm>
        <a:off x="6631095" y="1015615"/>
        <a:ext cx="2487751" cy="705407"/>
      </dsp:txXfrm>
    </dsp:sp>
    <dsp:sp modelId="{E2E8D560-4764-F543-9170-39686AF38227}">
      <dsp:nvSpPr>
        <dsp:cNvPr id="0" name=""/>
        <dsp:cNvSpPr/>
      </dsp:nvSpPr>
      <dsp:spPr>
        <a:xfrm>
          <a:off x="6592934" y="1954616"/>
          <a:ext cx="2564073" cy="781729"/>
        </a:xfrm>
        <a:prstGeom prst="roundRect">
          <a:avLst/>
        </a:prstGeom>
        <a:solidFill>
          <a:srgbClr val="A6A6A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latin typeface="TT Interphases Pro Trl Rg" panose="020B0103050000020004" pitchFamily="34" charset="0"/>
            </a:rPr>
            <a:t>Trend</a:t>
          </a:r>
        </a:p>
      </dsp:txBody>
      <dsp:txXfrm>
        <a:off x="6631095" y="1992777"/>
        <a:ext cx="2487751" cy="705407"/>
      </dsp:txXfrm>
    </dsp:sp>
    <dsp:sp modelId="{16F73519-B462-0241-8B78-2E3B1983E7AC}">
      <dsp:nvSpPr>
        <dsp:cNvPr id="0" name=""/>
        <dsp:cNvSpPr/>
      </dsp:nvSpPr>
      <dsp:spPr>
        <a:xfrm>
          <a:off x="6592934" y="2931778"/>
          <a:ext cx="2564073" cy="78172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TT Interphases Pro Trl Rg" panose="020B0103050000020004" pitchFamily="34" charset="0"/>
            </a:rPr>
            <a:t>Surprisingness</a:t>
          </a:r>
        </a:p>
      </dsp:txBody>
      <dsp:txXfrm>
        <a:off x="6631095" y="2969939"/>
        <a:ext cx="2487751" cy="705407"/>
      </dsp:txXfrm>
    </dsp:sp>
    <dsp:sp modelId="{D1B15D49-B232-2741-873F-59928436791C}">
      <dsp:nvSpPr>
        <dsp:cNvPr id="0" name=""/>
        <dsp:cNvSpPr/>
      </dsp:nvSpPr>
      <dsp:spPr>
        <a:xfrm>
          <a:off x="3516046" y="4886102"/>
          <a:ext cx="2564073" cy="78172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solidFill>
                <a:schemeClr val="bg1"/>
              </a:solidFill>
              <a:latin typeface="TT Interphases Pro Trl Rg" panose="020B0103050000020004" pitchFamily="34" charset="0"/>
            </a:rPr>
            <a:t>Interpretability</a:t>
          </a:r>
        </a:p>
      </dsp:txBody>
      <dsp:txXfrm>
        <a:off x="3554207" y="4924263"/>
        <a:ext cx="2487751" cy="705407"/>
      </dsp:txXfrm>
    </dsp:sp>
    <dsp:sp modelId="{EAE77323-06D9-4E44-B955-D872568B0A6C}">
      <dsp:nvSpPr>
        <dsp:cNvPr id="0" name=""/>
        <dsp:cNvSpPr/>
      </dsp:nvSpPr>
      <dsp:spPr>
        <a:xfrm>
          <a:off x="6592934" y="3908940"/>
          <a:ext cx="2564073" cy="78172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latin typeface="TT Interphases Pro Trl Rg" panose="020B0103050000020004" pitchFamily="34" charset="0"/>
            </a:rPr>
            <a:t>Conciseness</a:t>
          </a:r>
        </a:p>
      </dsp:txBody>
      <dsp:txXfrm>
        <a:off x="6631095" y="3947101"/>
        <a:ext cx="2487751" cy="705407"/>
      </dsp:txXfrm>
    </dsp:sp>
    <dsp:sp modelId="{29749157-C0D4-414A-8CE7-DCB40976E151}">
      <dsp:nvSpPr>
        <dsp:cNvPr id="0" name=""/>
        <dsp:cNvSpPr/>
      </dsp:nvSpPr>
      <dsp:spPr>
        <a:xfrm>
          <a:off x="6592934" y="4886102"/>
          <a:ext cx="2564073" cy="78172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latin typeface="TT Interphases Pro Trl Rg" panose="020B0103050000020004" pitchFamily="34" charset="0"/>
            </a:rPr>
            <a:t>Semantic Validity</a:t>
          </a:r>
        </a:p>
      </dsp:txBody>
      <dsp:txXfrm>
        <a:off x="6631095" y="4924263"/>
        <a:ext cx="2487751" cy="705407"/>
      </dsp:txXfrm>
    </dsp:sp>
    <dsp:sp modelId="{DDFD878A-DE04-4506-92BF-6345CBD58ED6}">
      <dsp:nvSpPr>
        <dsp:cNvPr id="0" name=""/>
        <dsp:cNvSpPr/>
      </dsp:nvSpPr>
      <dsp:spPr>
        <a:xfrm>
          <a:off x="6592934" y="5863264"/>
          <a:ext cx="2564073" cy="78172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latin typeface="TT Interphases Pro Trl Rg" panose="020B0103050000020004" pitchFamily="34" charset="0"/>
            </a:rPr>
            <a:t>Density</a:t>
          </a:r>
        </a:p>
      </dsp:txBody>
      <dsp:txXfrm>
        <a:off x="6631095" y="5901425"/>
        <a:ext cx="2487751" cy="7054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A5B53-58B6-4B49-B499-C98D4FEBEF8F}">
      <dsp:nvSpPr>
        <dsp:cNvPr id="0" name=""/>
        <dsp:cNvSpPr/>
      </dsp:nvSpPr>
      <dsp:spPr>
        <a:xfrm>
          <a:off x="6080119" y="5276967"/>
          <a:ext cx="512814" cy="977162"/>
        </a:xfrm>
        <a:custGeom>
          <a:avLst/>
          <a:gdLst/>
          <a:ahLst/>
          <a:cxnLst/>
          <a:rect l="0" t="0" r="0" b="0"/>
          <a:pathLst>
            <a:path>
              <a:moveTo>
                <a:pt x="0" y="0"/>
              </a:moveTo>
              <a:lnTo>
                <a:pt x="256407" y="0"/>
              </a:lnTo>
              <a:lnTo>
                <a:pt x="256407" y="977162"/>
              </a:lnTo>
              <a:lnTo>
                <a:pt x="512814" y="977162"/>
              </a:lnTo>
            </a:path>
          </a:pathLst>
        </a:custGeom>
        <a:noFill/>
        <a:ln w="25400" cap="flat" cmpd="sng" algn="ctr">
          <a:solidFill>
            <a:srgbClr val="A6A6A6"/>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08938" y="5737959"/>
        <a:ext cx="55177" cy="55177"/>
      </dsp:txXfrm>
    </dsp:sp>
    <dsp:sp modelId="{BA84A3C5-E8D0-7846-8BC7-BF6586A25575}">
      <dsp:nvSpPr>
        <dsp:cNvPr id="0" name=""/>
        <dsp:cNvSpPr/>
      </dsp:nvSpPr>
      <dsp:spPr>
        <a:xfrm>
          <a:off x="6080119" y="5231247"/>
          <a:ext cx="512814" cy="91440"/>
        </a:xfrm>
        <a:custGeom>
          <a:avLst/>
          <a:gdLst/>
          <a:ahLst/>
          <a:cxnLst/>
          <a:rect l="0" t="0" r="0" b="0"/>
          <a:pathLst>
            <a:path>
              <a:moveTo>
                <a:pt x="0" y="45720"/>
              </a:moveTo>
              <a:lnTo>
                <a:pt x="512814" y="45720"/>
              </a:lnTo>
            </a:path>
          </a:pathLst>
        </a:custGeom>
        <a:noFill/>
        <a:ln w="254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T Interphases Pro Trl Rg" panose="020B0103050000020004" pitchFamily="34" charset="0"/>
          </a:endParaRPr>
        </a:p>
      </dsp:txBody>
      <dsp:txXfrm>
        <a:off x="6323706" y="5264146"/>
        <a:ext cx="25640" cy="25640"/>
      </dsp:txXfrm>
    </dsp:sp>
    <dsp:sp modelId="{671A4326-9CF3-CF43-B95A-581D63153F7B}">
      <dsp:nvSpPr>
        <dsp:cNvPr id="0" name=""/>
        <dsp:cNvSpPr/>
      </dsp:nvSpPr>
      <dsp:spPr>
        <a:xfrm>
          <a:off x="6080119" y="4299805"/>
          <a:ext cx="512814" cy="977162"/>
        </a:xfrm>
        <a:custGeom>
          <a:avLst/>
          <a:gdLst/>
          <a:ahLst/>
          <a:cxnLst/>
          <a:rect l="0" t="0" r="0" b="0"/>
          <a:pathLst>
            <a:path>
              <a:moveTo>
                <a:pt x="0" y="977162"/>
              </a:moveTo>
              <a:lnTo>
                <a:pt x="256407" y="977162"/>
              </a:lnTo>
              <a:lnTo>
                <a:pt x="256407" y="0"/>
              </a:lnTo>
              <a:lnTo>
                <a:pt x="512814" y="0"/>
              </a:lnTo>
            </a:path>
          </a:pathLst>
        </a:custGeom>
        <a:noFill/>
        <a:ln w="254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T Interphases Pro Trl Rg" panose="020B0103050000020004" pitchFamily="34" charset="0"/>
          </a:endParaRPr>
        </a:p>
      </dsp:txBody>
      <dsp:txXfrm>
        <a:off x="6308938" y="4760797"/>
        <a:ext cx="55177" cy="55177"/>
      </dsp:txXfrm>
    </dsp:sp>
    <dsp:sp modelId="{559C54D0-6412-6143-948F-CB3C134DC2F1}">
      <dsp:nvSpPr>
        <dsp:cNvPr id="0" name=""/>
        <dsp:cNvSpPr/>
      </dsp:nvSpPr>
      <dsp:spPr>
        <a:xfrm>
          <a:off x="2448048" y="3566933"/>
          <a:ext cx="1067998" cy="1710033"/>
        </a:xfrm>
        <a:custGeom>
          <a:avLst/>
          <a:gdLst/>
          <a:ahLst/>
          <a:cxnLst/>
          <a:rect l="0" t="0" r="0" b="0"/>
          <a:pathLst>
            <a:path>
              <a:moveTo>
                <a:pt x="0" y="0"/>
              </a:moveTo>
              <a:lnTo>
                <a:pt x="533999" y="0"/>
              </a:lnTo>
              <a:lnTo>
                <a:pt x="533999" y="1710033"/>
              </a:lnTo>
              <a:lnTo>
                <a:pt x="1067998" y="1710033"/>
              </a:lnTo>
            </a:path>
          </a:pathLst>
        </a:custGeom>
        <a:noFill/>
        <a:ln w="254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TT Interphases Pro Trl Rg" panose="020B0103050000020004" pitchFamily="34" charset="0"/>
          </a:endParaRPr>
        </a:p>
      </dsp:txBody>
      <dsp:txXfrm>
        <a:off x="2931643" y="4371546"/>
        <a:ext cx="100807" cy="100807"/>
      </dsp:txXfrm>
    </dsp:sp>
    <dsp:sp modelId="{398F0638-B8DD-9F41-AA3D-7C7366D79120}">
      <dsp:nvSpPr>
        <dsp:cNvPr id="0" name=""/>
        <dsp:cNvSpPr/>
      </dsp:nvSpPr>
      <dsp:spPr>
        <a:xfrm>
          <a:off x="6080119" y="1856899"/>
          <a:ext cx="512814" cy="1465743"/>
        </a:xfrm>
        <a:custGeom>
          <a:avLst/>
          <a:gdLst/>
          <a:ahLst/>
          <a:cxnLst/>
          <a:rect l="0" t="0" r="0" b="0"/>
          <a:pathLst>
            <a:path>
              <a:moveTo>
                <a:pt x="0" y="0"/>
              </a:moveTo>
              <a:lnTo>
                <a:pt x="256407" y="0"/>
              </a:lnTo>
              <a:lnTo>
                <a:pt x="256407" y="1465743"/>
              </a:lnTo>
              <a:lnTo>
                <a:pt x="512814" y="1465743"/>
              </a:lnTo>
            </a:path>
          </a:pathLst>
        </a:custGeom>
        <a:noFill/>
        <a:ln w="25400" cap="flat" cmpd="sng" algn="ctr">
          <a:solidFill>
            <a:srgbClr val="439863"/>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97705" y="2550949"/>
        <a:ext cx="77643" cy="77643"/>
      </dsp:txXfrm>
    </dsp:sp>
    <dsp:sp modelId="{CA4CFDEC-A340-8B47-A0A7-58E7DB1FF1EA}">
      <dsp:nvSpPr>
        <dsp:cNvPr id="0" name=""/>
        <dsp:cNvSpPr/>
      </dsp:nvSpPr>
      <dsp:spPr>
        <a:xfrm>
          <a:off x="6080119" y="1856899"/>
          <a:ext cx="512814" cy="488581"/>
        </a:xfrm>
        <a:custGeom>
          <a:avLst/>
          <a:gdLst/>
          <a:ahLst/>
          <a:cxnLst/>
          <a:rect l="0" t="0" r="0" b="0"/>
          <a:pathLst>
            <a:path>
              <a:moveTo>
                <a:pt x="0" y="0"/>
              </a:moveTo>
              <a:lnTo>
                <a:pt x="256407" y="0"/>
              </a:lnTo>
              <a:lnTo>
                <a:pt x="256407" y="488581"/>
              </a:lnTo>
              <a:lnTo>
                <a:pt x="512814" y="488581"/>
              </a:lnTo>
            </a:path>
          </a:pathLst>
        </a:custGeom>
        <a:noFill/>
        <a:ln w="25400" cap="flat" cmpd="sng" algn="ctr">
          <a:solidFill>
            <a:srgbClr val="A6A6A6"/>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T Interphases Pro Trl Rg" panose="020B0103050000020004" pitchFamily="34" charset="0"/>
          </a:endParaRPr>
        </a:p>
      </dsp:txBody>
      <dsp:txXfrm>
        <a:off x="6318819" y="2083482"/>
        <a:ext cx="35415" cy="35415"/>
      </dsp:txXfrm>
    </dsp:sp>
    <dsp:sp modelId="{54246575-22A6-4628-8A90-E3DB8E095C4B}">
      <dsp:nvSpPr>
        <dsp:cNvPr id="0" name=""/>
        <dsp:cNvSpPr/>
      </dsp:nvSpPr>
      <dsp:spPr>
        <a:xfrm>
          <a:off x="6080119" y="1368318"/>
          <a:ext cx="512814" cy="488581"/>
        </a:xfrm>
        <a:custGeom>
          <a:avLst/>
          <a:gdLst/>
          <a:ahLst/>
          <a:cxnLst/>
          <a:rect l="0" t="0" r="0" b="0"/>
          <a:pathLst>
            <a:path>
              <a:moveTo>
                <a:pt x="0" y="488581"/>
              </a:moveTo>
              <a:lnTo>
                <a:pt x="256407" y="488581"/>
              </a:lnTo>
              <a:lnTo>
                <a:pt x="256407" y="0"/>
              </a:lnTo>
              <a:lnTo>
                <a:pt x="512814" y="0"/>
              </a:lnTo>
            </a:path>
          </a:pathLst>
        </a:custGeom>
        <a:noFill/>
        <a:ln w="25400" cap="flat" cmpd="sng" algn="ctr">
          <a:solidFill>
            <a:srgbClr val="A6A6A6"/>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18819" y="1594901"/>
        <a:ext cx="35415" cy="35415"/>
      </dsp:txXfrm>
    </dsp:sp>
    <dsp:sp modelId="{FC92EDC8-5834-194B-9A8B-1C2240A26226}">
      <dsp:nvSpPr>
        <dsp:cNvPr id="0" name=""/>
        <dsp:cNvSpPr/>
      </dsp:nvSpPr>
      <dsp:spPr>
        <a:xfrm>
          <a:off x="6080119" y="391156"/>
          <a:ext cx="512814" cy="1465743"/>
        </a:xfrm>
        <a:custGeom>
          <a:avLst/>
          <a:gdLst/>
          <a:ahLst/>
          <a:cxnLst/>
          <a:rect l="0" t="0" r="0" b="0"/>
          <a:pathLst>
            <a:path>
              <a:moveTo>
                <a:pt x="0" y="1465743"/>
              </a:moveTo>
              <a:lnTo>
                <a:pt x="256407" y="1465743"/>
              </a:lnTo>
              <a:lnTo>
                <a:pt x="256407" y="0"/>
              </a:lnTo>
              <a:lnTo>
                <a:pt x="512814" y="0"/>
              </a:lnTo>
            </a:path>
          </a:pathLst>
        </a:custGeom>
        <a:noFill/>
        <a:ln w="254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T Interphases Pro Trl Rg" panose="020B0103050000020004" pitchFamily="34" charset="0"/>
          </a:endParaRPr>
        </a:p>
      </dsp:txBody>
      <dsp:txXfrm>
        <a:off x="6297705" y="1085206"/>
        <a:ext cx="77643" cy="77643"/>
      </dsp:txXfrm>
    </dsp:sp>
    <dsp:sp modelId="{48B610DE-4C8C-1E42-8ED0-8FD3C3972180}">
      <dsp:nvSpPr>
        <dsp:cNvPr id="0" name=""/>
        <dsp:cNvSpPr/>
      </dsp:nvSpPr>
      <dsp:spPr>
        <a:xfrm>
          <a:off x="2448048" y="1856899"/>
          <a:ext cx="1067998" cy="1710033"/>
        </a:xfrm>
        <a:custGeom>
          <a:avLst/>
          <a:gdLst/>
          <a:ahLst/>
          <a:cxnLst/>
          <a:rect l="0" t="0" r="0" b="0"/>
          <a:pathLst>
            <a:path>
              <a:moveTo>
                <a:pt x="0" y="1710033"/>
              </a:moveTo>
              <a:lnTo>
                <a:pt x="533999" y="1710033"/>
              </a:lnTo>
              <a:lnTo>
                <a:pt x="533999" y="0"/>
              </a:lnTo>
              <a:lnTo>
                <a:pt x="1067998" y="0"/>
              </a:lnTo>
            </a:path>
          </a:pathLst>
        </a:custGeom>
        <a:noFill/>
        <a:ln w="25400" cap="flat" cmpd="sng" algn="ctr">
          <a:solidFill>
            <a:srgbClr val="439863"/>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TT Interphases Pro Trl Rg" panose="020B0103050000020004" pitchFamily="34" charset="0"/>
          </a:endParaRPr>
        </a:p>
      </dsp:txBody>
      <dsp:txXfrm>
        <a:off x="2931643" y="2661513"/>
        <a:ext cx="100807" cy="100807"/>
      </dsp:txXfrm>
    </dsp:sp>
    <dsp:sp modelId="{E2176B48-EB60-8B48-8F2C-0D340775EC4C}">
      <dsp:nvSpPr>
        <dsp:cNvPr id="0" name=""/>
        <dsp:cNvSpPr/>
      </dsp:nvSpPr>
      <dsp:spPr>
        <a:xfrm>
          <a:off x="0" y="3176068"/>
          <a:ext cx="4114366" cy="781729"/>
        </a:xfrm>
        <a:prstGeom prst="roundRect">
          <a:avLst/>
        </a:prstGeom>
        <a:solidFill>
          <a:srgbClr val="43986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100000"/>
            </a:lnSpc>
            <a:spcBef>
              <a:spcPct val="0"/>
            </a:spcBef>
            <a:spcAft>
              <a:spcPts val="0"/>
            </a:spcAft>
            <a:buNone/>
          </a:pPr>
          <a:r>
            <a:rPr lang="en-US" sz="3200" kern="1200">
              <a:solidFill>
                <a:schemeClr val="bg1"/>
              </a:solidFill>
              <a:latin typeface="TT Interphases Pro Trl Rg" panose="020B0103050000020004" pitchFamily="34" charset="0"/>
            </a:rPr>
            <a:t>Utility</a:t>
          </a:r>
        </a:p>
      </dsp:txBody>
      <dsp:txXfrm>
        <a:off x="38161" y="3214229"/>
        <a:ext cx="4038044" cy="705407"/>
      </dsp:txXfrm>
    </dsp:sp>
    <dsp:sp modelId="{DC250585-A08F-8E45-A016-450EE4E6FE0B}">
      <dsp:nvSpPr>
        <dsp:cNvPr id="0" name=""/>
        <dsp:cNvSpPr/>
      </dsp:nvSpPr>
      <dsp:spPr>
        <a:xfrm>
          <a:off x="3516046" y="1466035"/>
          <a:ext cx="2564073" cy="781729"/>
        </a:xfrm>
        <a:prstGeom prst="roundRect">
          <a:avLst/>
        </a:prstGeom>
        <a:solidFill>
          <a:srgbClr val="43986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latin typeface="TT Interphases Pro Trl Rg" panose="020B0103050000020004" pitchFamily="34" charset="0"/>
            </a:rPr>
            <a:t>Insightfulness</a:t>
          </a:r>
        </a:p>
      </dsp:txBody>
      <dsp:txXfrm>
        <a:off x="3554207" y="1504196"/>
        <a:ext cx="2487751" cy="705407"/>
      </dsp:txXfrm>
    </dsp:sp>
    <dsp:sp modelId="{74050061-C242-CE40-B52B-042C0AF93AD6}">
      <dsp:nvSpPr>
        <dsp:cNvPr id="0" name=""/>
        <dsp:cNvSpPr/>
      </dsp:nvSpPr>
      <dsp:spPr>
        <a:xfrm>
          <a:off x="6592934" y="292"/>
          <a:ext cx="2564073" cy="78172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latin typeface="TT Interphases Pro Trl Rg" panose="020B0103050000020004" pitchFamily="34" charset="0"/>
            </a:rPr>
            <a:t>Attribute Significance</a:t>
          </a:r>
        </a:p>
      </dsp:txBody>
      <dsp:txXfrm>
        <a:off x="6631095" y="38453"/>
        <a:ext cx="2487751" cy="705407"/>
      </dsp:txXfrm>
    </dsp:sp>
    <dsp:sp modelId="{3508C5F2-AE4C-4B78-B148-FDA2E3733AA3}">
      <dsp:nvSpPr>
        <dsp:cNvPr id="0" name=""/>
        <dsp:cNvSpPr/>
      </dsp:nvSpPr>
      <dsp:spPr>
        <a:xfrm>
          <a:off x="6592934" y="977454"/>
          <a:ext cx="2564073" cy="78172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latin typeface="TT Interphases Pro Trl Rg" panose="020B0103050000020004" pitchFamily="34" charset="0"/>
            </a:rPr>
            <a:t>Informativeness</a:t>
          </a:r>
        </a:p>
      </dsp:txBody>
      <dsp:txXfrm>
        <a:off x="6631095" y="1015615"/>
        <a:ext cx="2487751" cy="705407"/>
      </dsp:txXfrm>
    </dsp:sp>
    <dsp:sp modelId="{E2E8D560-4764-F543-9170-39686AF38227}">
      <dsp:nvSpPr>
        <dsp:cNvPr id="0" name=""/>
        <dsp:cNvSpPr/>
      </dsp:nvSpPr>
      <dsp:spPr>
        <a:xfrm>
          <a:off x="6592934" y="1954616"/>
          <a:ext cx="2564073" cy="781729"/>
        </a:xfrm>
        <a:prstGeom prst="roundRect">
          <a:avLst/>
        </a:prstGeom>
        <a:solidFill>
          <a:srgbClr val="A6A6A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latin typeface="TT Interphases Pro Trl Rg" panose="020B0103050000020004" pitchFamily="34" charset="0"/>
            </a:rPr>
            <a:t>Trend</a:t>
          </a:r>
        </a:p>
      </dsp:txBody>
      <dsp:txXfrm>
        <a:off x="6631095" y="1992777"/>
        <a:ext cx="2487751" cy="705407"/>
      </dsp:txXfrm>
    </dsp:sp>
    <dsp:sp modelId="{16F73519-B462-0241-8B78-2E3B1983E7AC}">
      <dsp:nvSpPr>
        <dsp:cNvPr id="0" name=""/>
        <dsp:cNvSpPr/>
      </dsp:nvSpPr>
      <dsp:spPr>
        <a:xfrm>
          <a:off x="6592934" y="2931778"/>
          <a:ext cx="2564073" cy="781729"/>
        </a:xfrm>
        <a:prstGeom prst="roundRect">
          <a:avLst/>
        </a:prstGeom>
        <a:solidFill>
          <a:srgbClr val="43986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latin typeface="TT Interphases Pro Trl Rg" panose="020B0103050000020004" pitchFamily="34" charset="0"/>
            </a:rPr>
            <a:t>Surprisingness</a:t>
          </a:r>
        </a:p>
      </dsp:txBody>
      <dsp:txXfrm>
        <a:off x="6631095" y="2969939"/>
        <a:ext cx="2487751" cy="705407"/>
      </dsp:txXfrm>
    </dsp:sp>
    <dsp:sp modelId="{D1B15D49-B232-2741-873F-59928436791C}">
      <dsp:nvSpPr>
        <dsp:cNvPr id="0" name=""/>
        <dsp:cNvSpPr/>
      </dsp:nvSpPr>
      <dsp:spPr>
        <a:xfrm>
          <a:off x="3516046" y="4886102"/>
          <a:ext cx="2564073" cy="78172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solidFill>
                <a:schemeClr val="bg1"/>
              </a:solidFill>
              <a:latin typeface="TT Interphases Pro Trl Rg" panose="020B0103050000020004" pitchFamily="34" charset="0"/>
            </a:rPr>
            <a:t>Interpretability</a:t>
          </a:r>
        </a:p>
      </dsp:txBody>
      <dsp:txXfrm>
        <a:off x="3554207" y="4924263"/>
        <a:ext cx="2487751" cy="705407"/>
      </dsp:txXfrm>
    </dsp:sp>
    <dsp:sp modelId="{EAE77323-06D9-4E44-B955-D872568B0A6C}">
      <dsp:nvSpPr>
        <dsp:cNvPr id="0" name=""/>
        <dsp:cNvSpPr/>
      </dsp:nvSpPr>
      <dsp:spPr>
        <a:xfrm>
          <a:off x="6592934" y="3908940"/>
          <a:ext cx="2564073" cy="78172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latin typeface="TT Interphases Pro Trl Rg" panose="020B0103050000020004" pitchFamily="34" charset="0"/>
            </a:rPr>
            <a:t>Conciseness</a:t>
          </a:r>
        </a:p>
      </dsp:txBody>
      <dsp:txXfrm>
        <a:off x="6631095" y="3947101"/>
        <a:ext cx="2487751" cy="705407"/>
      </dsp:txXfrm>
    </dsp:sp>
    <dsp:sp modelId="{29749157-C0D4-414A-8CE7-DCB40976E151}">
      <dsp:nvSpPr>
        <dsp:cNvPr id="0" name=""/>
        <dsp:cNvSpPr/>
      </dsp:nvSpPr>
      <dsp:spPr>
        <a:xfrm>
          <a:off x="6592934" y="4886102"/>
          <a:ext cx="2564073" cy="78172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latin typeface="TT Interphases Pro Trl Rg" panose="020B0103050000020004" pitchFamily="34" charset="0"/>
            </a:rPr>
            <a:t>Semantic Validity</a:t>
          </a:r>
        </a:p>
      </dsp:txBody>
      <dsp:txXfrm>
        <a:off x="6631095" y="4924263"/>
        <a:ext cx="2487751" cy="705407"/>
      </dsp:txXfrm>
    </dsp:sp>
    <dsp:sp modelId="{DDFD878A-DE04-4506-92BF-6345CBD58ED6}">
      <dsp:nvSpPr>
        <dsp:cNvPr id="0" name=""/>
        <dsp:cNvSpPr/>
      </dsp:nvSpPr>
      <dsp:spPr>
        <a:xfrm>
          <a:off x="6592934" y="5863264"/>
          <a:ext cx="2564073" cy="78172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latin typeface="TT Interphases Pro Trl Rg" panose="020B0103050000020004" pitchFamily="34" charset="0"/>
            </a:rPr>
            <a:t>Density</a:t>
          </a:r>
        </a:p>
      </dsp:txBody>
      <dsp:txXfrm>
        <a:off x="6631095" y="5901425"/>
        <a:ext cx="2487751" cy="7054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A5B53-58B6-4B49-B499-C98D4FEBEF8F}">
      <dsp:nvSpPr>
        <dsp:cNvPr id="0" name=""/>
        <dsp:cNvSpPr/>
      </dsp:nvSpPr>
      <dsp:spPr>
        <a:xfrm>
          <a:off x="2203568" y="2214590"/>
          <a:ext cx="215213" cy="410086"/>
        </a:xfrm>
        <a:custGeom>
          <a:avLst/>
          <a:gdLst/>
          <a:ahLst/>
          <a:cxnLst/>
          <a:rect l="0" t="0" r="0" b="0"/>
          <a:pathLst>
            <a:path>
              <a:moveTo>
                <a:pt x="0" y="0"/>
              </a:moveTo>
              <a:lnTo>
                <a:pt x="107606" y="0"/>
              </a:lnTo>
              <a:lnTo>
                <a:pt x="107606" y="410086"/>
              </a:lnTo>
              <a:lnTo>
                <a:pt x="215213" y="410086"/>
              </a:lnTo>
            </a:path>
          </a:pathLst>
        </a:custGeom>
        <a:noFill/>
        <a:ln w="25400" cap="flat" cmpd="sng" algn="ctr">
          <a:solidFill>
            <a:srgbClr val="A6A6A6"/>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99597" y="2408056"/>
        <a:ext cx="23156" cy="23156"/>
      </dsp:txXfrm>
    </dsp:sp>
    <dsp:sp modelId="{BA84A3C5-E8D0-7846-8BC7-BF6586A25575}">
      <dsp:nvSpPr>
        <dsp:cNvPr id="0" name=""/>
        <dsp:cNvSpPr/>
      </dsp:nvSpPr>
      <dsp:spPr>
        <a:xfrm>
          <a:off x="2203568" y="2168870"/>
          <a:ext cx="215213" cy="91440"/>
        </a:xfrm>
        <a:custGeom>
          <a:avLst/>
          <a:gdLst/>
          <a:ahLst/>
          <a:cxnLst/>
          <a:rect l="0" t="0" r="0" b="0"/>
          <a:pathLst>
            <a:path>
              <a:moveTo>
                <a:pt x="0" y="45720"/>
              </a:moveTo>
              <a:lnTo>
                <a:pt x="215213" y="45720"/>
              </a:lnTo>
            </a:path>
          </a:pathLst>
        </a:custGeom>
        <a:noFill/>
        <a:ln w="254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T Interphases Pro Trl Rg" panose="020B0103050000020004" pitchFamily="34" charset="0"/>
          </a:endParaRPr>
        </a:p>
      </dsp:txBody>
      <dsp:txXfrm>
        <a:off x="2305795" y="2209210"/>
        <a:ext cx="10760" cy="10760"/>
      </dsp:txXfrm>
    </dsp:sp>
    <dsp:sp modelId="{671A4326-9CF3-CF43-B95A-581D63153F7B}">
      <dsp:nvSpPr>
        <dsp:cNvPr id="0" name=""/>
        <dsp:cNvSpPr/>
      </dsp:nvSpPr>
      <dsp:spPr>
        <a:xfrm>
          <a:off x="2203568" y="1804504"/>
          <a:ext cx="215213" cy="410086"/>
        </a:xfrm>
        <a:custGeom>
          <a:avLst/>
          <a:gdLst/>
          <a:ahLst/>
          <a:cxnLst/>
          <a:rect l="0" t="0" r="0" b="0"/>
          <a:pathLst>
            <a:path>
              <a:moveTo>
                <a:pt x="0" y="410086"/>
              </a:moveTo>
              <a:lnTo>
                <a:pt x="107606" y="410086"/>
              </a:lnTo>
              <a:lnTo>
                <a:pt x="107606" y="0"/>
              </a:lnTo>
              <a:lnTo>
                <a:pt x="215213" y="0"/>
              </a:lnTo>
            </a:path>
          </a:pathLst>
        </a:custGeom>
        <a:noFill/>
        <a:ln w="254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T Interphases Pro Trl Rg" panose="020B0103050000020004" pitchFamily="34" charset="0"/>
          </a:endParaRPr>
        </a:p>
      </dsp:txBody>
      <dsp:txXfrm>
        <a:off x="2299597" y="1997969"/>
        <a:ext cx="23156" cy="23156"/>
      </dsp:txXfrm>
    </dsp:sp>
    <dsp:sp modelId="{559C54D0-6412-6143-948F-CB3C134DC2F1}">
      <dsp:nvSpPr>
        <dsp:cNvPr id="0" name=""/>
        <dsp:cNvSpPr/>
      </dsp:nvSpPr>
      <dsp:spPr>
        <a:xfrm>
          <a:off x="912287" y="1496939"/>
          <a:ext cx="215213" cy="717651"/>
        </a:xfrm>
        <a:custGeom>
          <a:avLst/>
          <a:gdLst/>
          <a:ahLst/>
          <a:cxnLst/>
          <a:rect l="0" t="0" r="0" b="0"/>
          <a:pathLst>
            <a:path>
              <a:moveTo>
                <a:pt x="0" y="0"/>
              </a:moveTo>
              <a:lnTo>
                <a:pt x="107606" y="0"/>
              </a:lnTo>
              <a:lnTo>
                <a:pt x="107606" y="717651"/>
              </a:lnTo>
              <a:lnTo>
                <a:pt x="215213" y="717651"/>
              </a:lnTo>
            </a:path>
          </a:pathLst>
        </a:custGeom>
        <a:noFill/>
        <a:ln w="254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T Interphases Pro Trl Rg" panose="020B0103050000020004" pitchFamily="34" charset="0"/>
          </a:endParaRPr>
        </a:p>
      </dsp:txBody>
      <dsp:txXfrm>
        <a:off x="1001163" y="1837034"/>
        <a:ext cx="37461" cy="37461"/>
      </dsp:txXfrm>
    </dsp:sp>
    <dsp:sp modelId="{398F0638-B8DD-9F41-AA3D-7C7366D79120}">
      <dsp:nvSpPr>
        <dsp:cNvPr id="0" name=""/>
        <dsp:cNvSpPr/>
      </dsp:nvSpPr>
      <dsp:spPr>
        <a:xfrm>
          <a:off x="2203568" y="779287"/>
          <a:ext cx="215213" cy="615130"/>
        </a:xfrm>
        <a:custGeom>
          <a:avLst/>
          <a:gdLst/>
          <a:ahLst/>
          <a:cxnLst/>
          <a:rect l="0" t="0" r="0" b="0"/>
          <a:pathLst>
            <a:path>
              <a:moveTo>
                <a:pt x="0" y="0"/>
              </a:moveTo>
              <a:lnTo>
                <a:pt x="107606" y="0"/>
              </a:lnTo>
              <a:lnTo>
                <a:pt x="107606" y="615130"/>
              </a:lnTo>
              <a:lnTo>
                <a:pt x="215213" y="615130"/>
              </a:lnTo>
            </a:path>
          </a:pathLst>
        </a:custGeom>
        <a:noFill/>
        <a:ln w="25400" cap="flat" cmpd="sng" algn="ctr">
          <a:solidFill>
            <a:srgbClr val="439863"/>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94883" y="1070560"/>
        <a:ext cx="32584" cy="32584"/>
      </dsp:txXfrm>
    </dsp:sp>
    <dsp:sp modelId="{CA4CFDEC-A340-8B47-A0A7-58E7DB1FF1EA}">
      <dsp:nvSpPr>
        <dsp:cNvPr id="0" name=""/>
        <dsp:cNvSpPr/>
      </dsp:nvSpPr>
      <dsp:spPr>
        <a:xfrm>
          <a:off x="2203568" y="779287"/>
          <a:ext cx="215213" cy="205043"/>
        </a:xfrm>
        <a:custGeom>
          <a:avLst/>
          <a:gdLst/>
          <a:ahLst/>
          <a:cxnLst/>
          <a:rect l="0" t="0" r="0" b="0"/>
          <a:pathLst>
            <a:path>
              <a:moveTo>
                <a:pt x="0" y="0"/>
              </a:moveTo>
              <a:lnTo>
                <a:pt x="107606" y="0"/>
              </a:lnTo>
              <a:lnTo>
                <a:pt x="107606" y="205043"/>
              </a:lnTo>
              <a:lnTo>
                <a:pt x="215213" y="205043"/>
              </a:lnTo>
            </a:path>
          </a:pathLst>
        </a:custGeom>
        <a:noFill/>
        <a:ln w="25400" cap="flat" cmpd="sng" algn="ctr">
          <a:solidFill>
            <a:srgbClr val="A6A6A6"/>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T Interphases Pro Trl Rg" panose="020B0103050000020004" pitchFamily="34" charset="0"/>
          </a:endParaRPr>
        </a:p>
      </dsp:txBody>
      <dsp:txXfrm>
        <a:off x="2303744" y="874377"/>
        <a:ext cx="14862" cy="14862"/>
      </dsp:txXfrm>
    </dsp:sp>
    <dsp:sp modelId="{54246575-22A6-4628-8A90-E3DB8E095C4B}">
      <dsp:nvSpPr>
        <dsp:cNvPr id="0" name=""/>
        <dsp:cNvSpPr/>
      </dsp:nvSpPr>
      <dsp:spPr>
        <a:xfrm>
          <a:off x="2203568" y="574244"/>
          <a:ext cx="215213" cy="205043"/>
        </a:xfrm>
        <a:custGeom>
          <a:avLst/>
          <a:gdLst/>
          <a:ahLst/>
          <a:cxnLst/>
          <a:rect l="0" t="0" r="0" b="0"/>
          <a:pathLst>
            <a:path>
              <a:moveTo>
                <a:pt x="0" y="205043"/>
              </a:moveTo>
              <a:lnTo>
                <a:pt x="107606" y="205043"/>
              </a:lnTo>
              <a:lnTo>
                <a:pt x="107606" y="0"/>
              </a:lnTo>
              <a:lnTo>
                <a:pt x="215213" y="0"/>
              </a:lnTo>
            </a:path>
          </a:pathLst>
        </a:custGeom>
        <a:noFill/>
        <a:ln w="25400" cap="flat" cmpd="sng" algn="ctr">
          <a:solidFill>
            <a:srgbClr val="A6A6A6"/>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03744" y="669334"/>
        <a:ext cx="14862" cy="14862"/>
      </dsp:txXfrm>
    </dsp:sp>
    <dsp:sp modelId="{FC92EDC8-5834-194B-9A8B-1C2240A26226}">
      <dsp:nvSpPr>
        <dsp:cNvPr id="0" name=""/>
        <dsp:cNvSpPr/>
      </dsp:nvSpPr>
      <dsp:spPr>
        <a:xfrm>
          <a:off x="2203568" y="164157"/>
          <a:ext cx="215213" cy="615130"/>
        </a:xfrm>
        <a:custGeom>
          <a:avLst/>
          <a:gdLst/>
          <a:ahLst/>
          <a:cxnLst/>
          <a:rect l="0" t="0" r="0" b="0"/>
          <a:pathLst>
            <a:path>
              <a:moveTo>
                <a:pt x="0" y="615130"/>
              </a:moveTo>
              <a:lnTo>
                <a:pt x="107606" y="615130"/>
              </a:lnTo>
              <a:lnTo>
                <a:pt x="107606" y="0"/>
              </a:lnTo>
              <a:lnTo>
                <a:pt x="215213" y="0"/>
              </a:lnTo>
            </a:path>
          </a:pathLst>
        </a:custGeom>
        <a:noFill/>
        <a:ln w="254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T Interphases Pro Trl Rg" panose="020B0103050000020004" pitchFamily="34" charset="0"/>
          </a:endParaRPr>
        </a:p>
      </dsp:txBody>
      <dsp:txXfrm>
        <a:off x="2294883" y="455430"/>
        <a:ext cx="32584" cy="32584"/>
      </dsp:txXfrm>
    </dsp:sp>
    <dsp:sp modelId="{48B610DE-4C8C-1E42-8ED0-8FD3C3972180}">
      <dsp:nvSpPr>
        <dsp:cNvPr id="0" name=""/>
        <dsp:cNvSpPr/>
      </dsp:nvSpPr>
      <dsp:spPr>
        <a:xfrm>
          <a:off x="912287" y="779287"/>
          <a:ext cx="215213" cy="717651"/>
        </a:xfrm>
        <a:custGeom>
          <a:avLst/>
          <a:gdLst/>
          <a:ahLst/>
          <a:cxnLst/>
          <a:rect l="0" t="0" r="0" b="0"/>
          <a:pathLst>
            <a:path>
              <a:moveTo>
                <a:pt x="0" y="717651"/>
              </a:moveTo>
              <a:lnTo>
                <a:pt x="107606" y="717651"/>
              </a:lnTo>
              <a:lnTo>
                <a:pt x="107606" y="0"/>
              </a:lnTo>
              <a:lnTo>
                <a:pt x="215213" y="0"/>
              </a:lnTo>
            </a:path>
          </a:pathLst>
        </a:custGeom>
        <a:noFill/>
        <a:ln w="25400" cap="flat" cmpd="sng" algn="ctr">
          <a:solidFill>
            <a:srgbClr val="439863"/>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T Interphases Pro Trl Rg" panose="020B0103050000020004" pitchFamily="34" charset="0"/>
          </a:endParaRPr>
        </a:p>
      </dsp:txBody>
      <dsp:txXfrm>
        <a:off x="1001163" y="1119382"/>
        <a:ext cx="37461" cy="37461"/>
      </dsp:txXfrm>
    </dsp:sp>
    <dsp:sp modelId="{E2176B48-EB60-8B48-8F2C-0D340775EC4C}">
      <dsp:nvSpPr>
        <dsp:cNvPr id="0" name=""/>
        <dsp:cNvSpPr/>
      </dsp:nvSpPr>
      <dsp:spPr>
        <a:xfrm>
          <a:off x="-115087" y="1332904"/>
          <a:ext cx="1726681" cy="328069"/>
        </a:xfrm>
        <a:prstGeom prst="roundRect">
          <a:avLst/>
        </a:prstGeom>
        <a:solidFill>
          <a:srgbClr val="43986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ts val="0"/>
            </a:spcAft>
            <a:buNone/>
          </a:pPr>
          <a:r>
            <a:rPr lang="en-US" sz="1600" kern="1200">
              <a:solidFill>
                <a:schemeClr val="bg1"/>
              </a:solidFill>
              <a:latin typeface="TT Interphases Pro Trl Rg" panose="020B0103050000020004" pitchFamily="34" charset="0"/>
            </a:rPr>
            <a:t>Utility</a:t>
          </a:r>
        </a:p>
      </dsp:txBody>
      <dsp:txXfrm>
        <a:off x="-99072" y="1348919"/>
        <a:ext cx="1694651" cy="296039"/>
      </dsp:txXfrm>
    </dsp:sp>
    <dsp:sp modelId="{DC250585-A08F-8E45-A016-450EE4E6FE0B}">
      <dsp:nvSpPr>
        <dsp:cNvPr id="0" name=""/>
        <dsp:cNvSpPr/>
      </dsp:nvSpPr>
      <dsp:spPr>
        <a:xfrm>
          <a:off x="1127501" y="615252"/>
          <a:ext cx="1076067" cy="328069"/>
        </a:xfrm>
        <a:prstGeom prst="roundRect">
          <a:avLst/>
        </a:prstGeom>
        <a:solidFill>
          <a:srgbClr val="43986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atin typeface="TT Interphases Pro Trl Rg" panose="020B0103050000020004" pitchFamily="34" charset="0"/>
            </a:rPr>
            <a:t>Insightfulness</a:t>
          </a:r>
        </a:p>
      </dsp:txBody>
      <dsp:txXfrm>
        <a:off x="1143516" y="631267"/>
        <a:ext cx="1044037" cy="296039"/>
      </dsp:txXfrm>
    </dsp:sp>
    <dsp:sp modelId="{74050061-C242-CE40-B52B-042C0AF93AD6}">
      <dsp:nvSpPr>
        <dsp:cNvPr id="0" name=""/>
        <dsp:cNvSpPr/>
      </dsp:nvSpPr>
      <dsp:spPr>
        <a:xfrm>
          <a:off x="2418782" y="122"/>
          <a:ext cx="1076067" cy="32806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atin typeface="TT Interphases Pro Trl Rg" panose="020B0103050000020004" pitchFamily="34" charset="0"/>
            </a:rPr>
            <a:t>Attribute Significance</a:t>
          </a:r>
        </a:p>
      </dsp:txBody>
      <dsp:txXfrm>
        <a:off x="2434797" y="16137"/>
        <a:ext cx="1044037" cy="296039"/>
      </dsp:txXfrm>
    </dsp:sp>
    <dsp:sp modelId="{3508C5F2-AE4C-4B78-B148-FDA2E3733AA3}">
      <dsp:nvSpPr>
        <dsp:cNvPr id="0" name=""/>
        <dsp:cNvSpPr/>
      </dsp:nvSpPr>
      <dsp:spPr>
        <a:xfrm>
          <a:off x="2418782" y="410209"/>
          <a:ext cx="1076067" cy="32806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atin typeface="TT Interphases Pro Trl Rg" panose="020B0103050000020004" pitchFamily="34" charset="0"/>
            </a:rPr>
            <a:t>Informativeness</a:t>
          </a:r>
        </a:p>
      </dsp:txBody>
      <dsp:txXfrm>
        <a:off x="2434797" y="426224"/>
        <a:ext cx="1044037" cy="296039"/>
      </dsp:txXfrm>
    </dsp:sp>
    <dsp:sp modelId="{E2E8D560-4764-F543-9170-39686AF38227}">
      <dsp:nvSpPr>
        <dsp:cNvPr id="0" name=""/>
        <dsp:cNvSpPr/>
      </dsp:nvSpPr>
      <dsp:spPr>
        <a:xfrm>
          <a:off x="2418782" y="820296"/>
          <a:ext cx="1076067" cy="328069"/>
        </a:xfrm>
        <a:prstGeom prst="roundRect">
          <a:avLst/>
        </a:prstGeom>
        <a:solidFill>
          <a:srgbClr val="A6A6A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atin typeface="TT Interphases Pro Trl Rg" panose="020B0103050000020004" pitchFamily="34" charset="0"/>
            </a:rPr>
            <a:t>Trend</a:t>
          </a:r>
        </a:p>
      </dsp:txBody>
      <dsp:txXfrm>
        <a:off x="2434797" y="836311"/>
        <a:ext cx="1044037" cy="296039"/>
      </dsp:txXfrm>
    </dsp:sp>
    <dsp:sp modelId="{16F73519-B462-0241-8B78-2E3B1983E7AC}">
      <dsp:nvSpPr>
        <dsp:cNvPr id="0" name=""/>
        <dsp:cNvSpPr/>
      </dsp:nvSpPr>
      <dsp:spPr>
        <a:xfrm>
          <a:off x="2418782" y="1230382"/>
          <a:ext cx="1076067" cy="328069"/>
        </a:xfrm>
        <a:prstGeom prst="roundRect">
          <a:avLst/>
        </a:prstGeom>
        <a:solidFill>
          <a:srgbClr val="43986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atin typeface="TT Interphases Pro Trl Rg" panose="020B0103050000020004" pitchFamily="34" charset="0"/>
            </a:rPr>
            <a:t>Surprisingness</a:t>
          </a:r>
        </a:p>
      </dsp:txBody>
      <dsp:txXfrm>
        <a:off x="2434797" y="1246397"/>
        <a:ext cx="1044037" cy="296039"/>
      </dsp:txXfrm>
    </dsp:sp>
    <dsp:sp modelId="{D1B15D49-B232-2741-873F-59928436791C}">
      <dsp:nvSpPr>
        <dsp:cNvPr id="0" name=""/>
        <dsp:cNvSpPr/>
      </dsp:nvSpPr>
      <dsp:spPr>
        <a:xfrm>
          <a:off x="1127501" y="2050556"/>
          <a:ext cx="1076067" cy="32806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bg1"/>
              </a:solidFill>
              <a:latin typeface="TT Interphases Pro Trl Rg" panose="020B0103050000020004" pitchFamily="34" charset="0"/>
            </a:rPr>
            <a:t>Interpretability</a:t>
          </a:r>
        </a:p>
      </dsp:txBody>
      <dsp:txXfrm>
        <a:off x="1143516" y="2066571"/>
        <a:ext cx="1044037" cy="296039"/>
      </dsp:txXfrm>
    </dsp:sp>
    <dsp:sp modelId="{EAE77323-06D9-4E44-B955-D872568B0A6C}">
      <dsp:nvSpPr>
        <dsp:cNvPr id="0" name=""/>
        <dsp:cNvSpPr/>
      </dsp:nvSpPr>
      <dsp:spPr>
        <a:xfrm>
          <a:off x="2418782" y="1640469"/>
          <a:ext cx="1076067" cy="32806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atin typeface="TT Interphases Pro Trl Rg" panose="020B0103050000020004" pitchFamily="34" charset="0"/>
            </a:rPr>
            <a:t>Conciseness</a:t>
          </a:r>
        </a:p>
      </dsp:txBody>
      <dsp:txXfrm>
        <a:off x="2434797" y="1656484"/>
        <a:ext cx="1044037" cy="296039"/>
      </dsp:txXfrm>
    </dsp:sp>
    <dsp:sp modelId="{29749157-C0D4-414A-8CE7-DCB40976E151}">
      <dsp:nvSpPr>
        <dsp:cNvPr id="0" name=""/>
        <dsp:cNvSpPr/>
      </dsp:nvSpPr>
      <dsp:spPr>
        <a:xfrm>
          <a:off x="2418782" y="2050556"/>
          <a:ext cx="1076067" cy="32806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atin typeface="TT Interphases Pro Trl Rg" panose="020B0103050000020004" pitchFamily="34" charset="0"/>
            </a:rPr>
            <a:t>Semantic Validity</a:t>
          </a:r>
        </a:p>
      </dsp:txBody>
      <dsp:txXfrm>
        <a:off x="2434797" y="2066571"/>
        <a:ext cx="1044037" cy="296039"/>
      </dsp:txXfrm>
    </dsp:sp>
    <dsp:sp modelId="{DDFD878A-DE04-4506-92BF-6345CBD58ED6}">
      <dsp:nvSpPr>
        <dsp:cNvPr id="0" name=""/>
        <dsp:cNvSpPr/>
      </dsp:nvSpPr>
      <dsp:spPr>
        <a:xfrm>
          <a:off x="2418782" y="2460643"/>
          <a:ext cx="1076067" cy="32806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atin typeface="TT Interphases Pro Trl Rg" panose="020B0103050000020004" pitchFamily="34" charset="0"/>
            </a:rPr>
            <a:t>Density</a:t>
          </a:r>
        </a:p>
      </dsp:txBody>
      <dsp:txXfrm>
        <a:off x="2434797" y="2476658"/>
        <a:ext cx="1044037" cy="2960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A5B53-58B6-4B49-B499-C98D4FEBEF8F}">
      <dsp:nvSpPr>
        <dsp:cNvPr id="0" name=""/>
        <dsp:cNvSpPr/>
      </dsp:nvSpPr>
      <dsp:spPr>
        <a:xfrm>
          <a:off x="2203568" y="2214590"/>
          <a:ext cx="215213" cy="410086"/>
        </a:xfrm>
        <a:custGeom>
          <a:avLst/>
          <a:gdLst/>
          <a:ahLst/>
          <a:cxnLst/>
          <a:rect l="0" t="0" r="0" b="0"/>
          <a:pathLst>
            <a:path>
              <a:moveTo>
                <a:pt x="0" y="0"/>
              </a:moveTo>
              <a:lnTo>
                <a:pt x="107606" y="0"/>
              </a:lnTo>
              <a:lnTo>
                <a:pt x="107606" y="410086"/>
              </a:lnTo>
              <a:lnTo>
                <a:pt x="215213" y="410086"/>
              </a:lnTo>
            </a:path>
          </a:pathLst>
        </a:custGeom>
        <a:noFill/>
        <a:ln w="25400" cap="flat" cmpd="sng" algn="ctr">
          <a:solidFill>
            <a:srgbClr val="A6A6A6"/>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99597" y="2408056"/>
        <a:ext cx="23156" cy="23156"/>
      </dsp:txXfrm>
    </dsp:sp>
    <dsp:sp modelId="{BA84A3C5-E8D0-7846-8BC7-BF6586A25575}">
      <dsp:nvSpPr>
        <dsp:cNvPr id="0" name=""/>
        <dsp:cNvSpPr/>
      </dsp:nvSpPr>
      <dsp:spPr>
        <a:xfrm>
          <a:off x="2203568" y="2168870"/>
          <a:ext cx="215213" cy="91440"/>
        </a:xfrm>
        <a:custGeom>
          <a:avLst/>
          <a:gdLst/>
          <a:ahLst/>
          <a:cxnLst/>
          <a:rect l="0" t="0" r="0" b="0"/>
          <a:pathLst>
            <a:path>
              <a:moveTo>
                <a:pt x="0" y="45720"/>
              </a:moveTo>
              <a:lnTo>
                <a:pt x="215213" y="45720"/>
              </a:lnTo>
            </a:path>
          </a:pathLst>
        </a:custGeom>
        <a:noFill/>
        <a:ln w="254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T Interphases Pro Trl Rg" panose="020B0103050000020004" pitchFamily="34" charset="0"/>
          </a:endParaRPr>
        </a:p>
      </dsp:txBody>
      <dsp:txXfrm>
        <a:off x="2305795" y="2209210"/>
        <a:ext cx="10760" cy="10760"/>
      </dsp:txXfrm>
    </dsp:sp>
    <dsp:sp modelId="{671A4326-9CF3-CF43-B95A-581D63153F7B}">
      <dsp:nvSpPr>
        <dsp:cNvPr id="0" name=""/>
        <dsp:cNvSpPr/>
      </dsp:nvSpPr>
      <dsp:spPr>
        <a:xfrm>
          <a:off x="2203568" y="1804504"/>
          <a:ext cx="215213" cy="410086"/>
        </a:xfrm>
        <a:custGeom>
          <a:avLst/>
          <a:gdLst/>
          <a:ahLst/>
          <a:cxnLst/>
          <a:rect l="0" t="0" r="0" b="0"/>
          <a:pathLst>
            <a:path>
              <a:moveTo>
                <a:pt x="0" y="410086"/>
              </a:moveTo>
              <a:lnTo>
                <a:pt x="107606" y="410086"/>
              </a:lnTo>
              <a:lnTo>
                <a:pt x="107606" y="0"/>
              </a:lnTo>
              <a:lnTo>
                <a:pt x="215213" y="0"/>
              </a:lnTo>
            </a:path>
          </a:pathLst>
        </a:custGeom>
        <a:noFill/>
        <a:ln w="254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T Interphases Pro Trl Rg" panose="020B0103050000020004" pitchFamily="34" charset="0"/>
          </a:endParaRPr>
        </a:p>
      </dsp:txBody>
      <dsp:txXfrm>
        <a:off x="2299597" y="1997969"/>
        <a:ext cx="23156" cy="23156"/>
      </dsp:txXfrm>
    </dsp:sp>
    <dsp:sp modelId="{559C54D0-6412-6143-948F-CB3C134DC2F1}">
      <dsp:nvSpPr>
        <dsp:cNvPr id="0" name=""/>
        <dsp:cNvSpPr/>
      </dsp:nvSpPr>
      <dsp:spPr>
        <a:xfrm>
          <a:off x="912287" y="1496939"/>
          <a:ext cx="215213" cy="717651"/>
        </a:xfrm>
        <a:custGeom>
          <a:avLst/>
          <a:gdLst/>
          <a:ahLst/>
          <a:cxnLst/>
          <a:rect l="0" t="0" r="0" b="0"/>
          <a:pathLst>
            <a:path>
              <a:moveTo>
                <a:pt x="0" y="0"/>
              </a:moveTo>
              <a:lnTo>
                <a:pt x="107606" y="0"/>
              </a:lnTo>
              <a:lnTo>
                <a:pt x="107606" y="717651"/>
              </a:lnTo>
              <a:lnTo>
                <a:pt x="215213" y="717651"/>
              </a:lnTo>
            </a:path>
          </a:pathLst>
        </a:custGeom>
        <a:noFill/>
        <a:ln w="254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T Interphases Pro Trl Rg" panose="020B0103050000020004" pitchFamily="34" charset="0"/>
          </a:endParaRPr>
        </a:p>
      </dsp:txBody>
      <dsp:txXfrm>
        <a:off x="1001163" y="1837034"/>
        <a:ext cx="37461" cy="37461"/>
      </dsp:txXfrm>
    </dsp:sp>
    <dsp:sp modelId="{398F0638-B8DD-9F41-AA3D-7C7366D79120}">
      <dsp:nvSpPr>
        <dsp:cNvPr id="0" name=""/>
        <dsp:cNvSpPr/>
      </dsp:nvSpPr>
      <dsp:spPr>
        <a:xfrm>
          <a:off x="2203568" y="779287"/>
          <a:ext cx="215213" cy="615130"/>
        </a:xfrm>
        <a:custGeom>
          <a:avLst/>
          <a:gdLst/>
          <a:ahLst/>
          <a:cxnLst/>
          <a:rect l="0" t="0" r="0" b="0"/>
          <a:pathLst>
            <a:path>
              <a:moveTo>
                <a:pt x="0" y="0"/>
              </a:moveTo>
              <a:lnTo>
                <a:pt x="107606" y="0"/>
              </a:lnTo>
              <a:lnTo>
                <a:pt x="107606" y="615130"/>
              </a:lnTo>
              <a:lnTo>
                <a:pt x="215213" y="615130"/>
              </a:lnTo>
            </a:path>
          </a:pathLst>
        </a:custGeom>
        <a:noFill/>
        <a:ln w="25400" cap="flat" cmpd="sng" algn="ctr">
          <a:solidFill>
            <a:srgbClr val="439863"/>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94883" y="1070560"/>
        <a:ext cx="32584" cy="32584"/>
      </dsp:txXfrm>
    </dsp:sp>
    <dsp:sp modelId="{CA4CFDEC-A340-8B47-A0A7-58E7DB1FF1EA}">
      <dsp:nvSpPr>
        <dsp:cNvPr id="0" name=""/>
        <dsp:cNvSpPr/>
      </dsp:nvSpPr>
      <dsp:spPr>
        <a:xfrm>
          <a:off x="2203568" y="779287"/>
          <a:ext cx="215213" cy="205043"/>
        </a:xfrm>
        <a:custGeom>
          <a:avLst/>
          <a:gdLst/>
          <a:ahLst/>
          <a:cxnLst/>
          <a:rect l="0" t="0" r="0" b="0"/>
          <a:pathLst>
            <a:path>
              <a:moveTo>
                <a:pt x="0" y="0"/>
              </a:moveTo>
              <a:lnTo>
                <a:pt x="107606" y="0"/>
              </a:lnTo>
              <a:lnTo>
                <a:pt x="107606" y="205043"/>
              </a:lnTo>
              <a:lnTo>
                <a:pt x="215213" y="205043"/>
              </a:lnTo>
            </a:path>
          </a:pathLst>
        </a:custGeom>
        <a:noFill/>
        <a:ln w="25400" cap="flat" cmpd="sng" algn="ctr">
          <a:solidFill>
            <a:srgbClr val="A6A6A6"/>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T Interphases Pro Trl Rg" panose="020B0103050000020004" pitchFamily="34" charset="0"/>
          </a:endParaRPr>
        </a:p>
      </dsp:txBody>
      <dsp:txXfrm>
        <a:off x="2303744" y="874377"/>
        <a:ext cx="14862" cy="14862"/>
      </dsp:txXfrm>
    </dsp:sp>
    <dsp:sp modelId="{54246575-22A6-4628-8A90-E3DB8E095C4B}">
      <dsp:nvSpPr>
        <dsp:cNvPr id="0" name=""/>
        <dsp:cNvSpPr/>
      </dsp:nvSpPr>
      <dsp:spPr>
        <a:xfrm>
          <a:off x="2203568" y="574244"/>
          <a:ext cx="215213" cy="205043"/>
        </a:xfrm>
        <a:custGeom>
          <a:avLst/>
          <a:gdLst/>
          <a:ahLst/>
          <a:cxnLst/>
          <a:rect l="0" t="0" r="0" b="0"/>
          <a:pathLst>
            <a:path>
              <a:moveTo>
                <a:pt x="0" y="205043"/>
              </a:moveTo>
              <a:lnTo>
                <a:pt x="107606" y="205043"/>
              </a:lnTo>
              <a:lnTo>
                <a:pt x="107606" y="0"/>
              </a:lnTo>
              <a:lnTo>
                <a:pt x="215213" y="0"/>
              </a:lnTo>
            </a:path>
          </a:pathLst>
        </a:custGeom>
        <a:noFill/>
        <a:ln w="25400" cap="flat" cmpd="sng" algn="ctr">
          <a:solidFill>
            <a:srgbClr val="A6A6A6"/>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03744" y="669334"/>
        <a:ext cx="14862" cy="14862"/>
      </dsp:txXfrm>
    </dsp:sp>
    <dsp:sp modelId="{FC92EDC8-5834-194B-9A8B-1C2240A26226}">
      <dsp:nvSpPr>
        <dsp:cNvPr id="0" name=""/>
        <dsp:cNvSpPr/>
      </dsp:nvSpPr>
      <dsp:spPr>
        <a:xfrm>
          <a:off x="2203568" y="164157"/>
          <a:ext cx="215213" cy="615130"/>
        </a:xfrm>
        <a:custGeom>
          <a:avLst/>
          <a:gdLst/>
          <a:ahLst/>
          <a:cxnLst/>
          <a:rect l="0" t="0" r="0" b="0"/>
          <a:pathLst>
            <a:path>
              <a:moveTo>
                <a:pt x="0" y="615130"/>
              </a:moveTo>
              <a:lnTo>
                <a:pt x="107606" y="615130"/>
              </a:lnTo>
              <a:lnTo>
                <a:pt x="107606" y="0"/>
              </a:lnTo>
              <a:lnTo>
                <a:pt x="215213" y="0"/>
              </a:lnTo>
            </a:path>
          </a:pathLst>
        </a:custGeom>
        <a:noFill/>
        <a:ln w="254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T Interphases Pro Trl Rg" panose="020B0103050000020004" pitchFamily="34" charset="0"/>
          </a:endParaRPr>
        </a:p>
      </dsp:txBody>
      <dsp:txXfrm>
        <a:off x="2294883" y="455430"/>
        <a:ext cx="32584" cy="32584"/>
      </dsp:txXfrm>
    </dsp:sp>
    <dsp:sp modelId="{48B610DE-4C8C-1E42-8ED0-8FD3C3972180}">
      <dsp:nvSpPr>
        <dsp:cNvPr id="0" name=""/>
        <dsp:cNvSpPr/>
      </dsp:nvSpPr>
      <dsp:spPr>
        <a:xfrm>
          <a:off x="912287" y="779287"/>
          <a:ext cx="215213" cy="717651"/>
        </a:xfrm>
        <a:custGeom>
          <a:avLst/>
          <a:gdLst/>
          <a:ahLst/>
          <a:cxnLst/>
          <a:rect l="0" t="0" r="0" b="0"/>
          <a:pathLst>
            <a:path>
              <a:moveTo>
                <a:pt x="0" y="717651"/>
              </a:moveTo>
              <a:lnTo>
                <a:pt x="107606" y="717651"/>
              </a:lnTo>
              <a:lnTo>
                <a:pt x="107606" y="0"/>
              </a:lnTo>
              <a:lnTo>
                <a:pt x="215213" y="0"/>
              </a:lnTo>
            </a:path>
          </a:pathLst>
        </a:custGeom>
        <a:noFill/>
        <a:ln w="25400" cap="flat" cmpd="sng" algn="ctr">
          <a:solidFill>
            <a:srgbClr val="439863"/>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T Interphases Pro Trl Rg" panose="020B0103050000020004" pitchFamily="34" charset="0"/>
          </a:endParaRPr>
        </a:p>
      </dsp:txBody>
      <dsp:txXfrm>
        <a:off x="1001163" y="1119382"/>
        <a:ext cx="37461" cy="37461"/>
      </dsp:txXfrm>
    </dsp:sp>
    <dsp:sp modelId="{E2176B48-EB60-8B48-8F2C-0D340775EC4C}">
      <dsp:nvSpPr>
        <dsp:cNvPr id="0" name=""/>
        <dsp:cNvSpPr/>
      </dsp:nvSpPr>
      <dsp:spPr>
        <a:xfrm>
          <a:off x="-115087" y="1332904"/>
          <a:ext cx="1726681" cy="328069"/>
        </a:xfrm>
        <a:prstGeom prst="roundRect">
          <a:avLst/>
        </a:prstGeom>
        <a:solidFill>
          <a:srgbClr val="43986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ts val="0"/>
            </a:spcAft>
            <a:buNone/>
          </a:pPr>
          <a:r>
            <a:rPr lang="en-US" sz="1600" kern="1200">
              <a:solidFill>
                <a:schemeClr val="bg1"/>
              </a:solidFill>
              <a:latin typeface="TT Interphases Pro Trl Rg" panose="020B0103050000020004" pitchFamily="34" charset="0"/>
            </a:rPr>
            <a:t>Utility</a:t>
          </a:r>
        </a:p>
      </dsp:txBody>
      <dsp:txXfrm>
        <a:off x="-99072" y="1348919"/>
        <a:ext cx="1694651" cy="296039"/>
      </dsp:txXfrm>
    </dsp:sp>
    <dsp:sp modelId="{DC250585-A08F-8E45-A016-450EE4E6FE0B}">
      <dsp:nvSpPr>
        <dsp:cNvPr id="0" name=""/>
        <dsp:cNvSpPr/>
      </dsp:nvSpPr>
      <dsp:spPr>
        <a:xfrm>
          <a:off x="1127501" y="615252"/>
          <a:ext cx="1076067" cy="328069"/>
        </a:xfrm>
        <a:prstGeom prst="roundRect">
          <a:avLst/>
        </a:prstGeom>
        <a:solidFill>
          <a:srgbClr val="43986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atin typeface="TT Interphases Pro Trl Rg" panose="020B0103050000020004" pitchFamily="34" charset="0"/>
            </a:rPr>
            <a:t>Insightfulness</a:t>
          </a:r>
        </a:p>
      </dsp:txBody>
      <dsp:txXfrm>
        <a:off x="1143516" y="631267"/>
        <a:ext cx="1044037" cy="296039"/>
      </dsp:txXfrm>
    </dsp:sp>
    <dsp:sp modelId="{74050061-C242-CE40-B52B-042C0AF93AD6}">
      <dsp:nvSpPr>
        <dsp:cNvPr id="0" name=""/>
        <dsp:cNvSpPr/>
      </dsp:nvSpPr>
      <dsp:spPr>
        <a:xfrm>
          <a:off x="2418782" y="122"/>
          <a:ext cx="1076067" cy="32806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atin typeface="TT Interphases Pro Trl Rg" panose="020B0103050000020004" pitchFamily="34" charset="0"/>
            </a:rPr>
            <a:t>Attribute Significance</a:t>
          </a:r>
        </a:p>
      </dsp:txBody>
      <dsp:txXfrm>
        <a:off x="2434797" y="16137"/>
        <a:ext cx="1044037" cy="296039"/>
      </dsp:txXfrm>
    </dsp:sp>
    <dsp:sp modelId="{3508C5F2-AE4C-4B78-B148-FDA2E3733AA3}">
      <dsp:nvSpPr>
        <dsp:cNvPr id="0" name=""/>
        <dsp:cNvSpPr/>
      </dsp:nvSpPr>
      <dsp:spPr>
        <a:xfrm>
          <a:off x="2418782" y="410209"/>
          <a:ext cx="1076067" cy="32806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atin typeface="TT Interphases Pro Trl Rg" panose="020B0103050000020004" pitchFamily="34" charset="0"/>
            </a:rPr>
            <a:t>Informativeness</a:t>
          </a:r>
        </a:p>
      </dsp:txBody>
      <dsp:txXfrm>
        <a:off x="2434797" y="426224"/>
        <a:ext cx="1044037" cy="296039"/>
      </dsp:txXfrm>
    </dsp:sp>
    <dsp:sp modelId="{E2E8D560-4764-F543-9170-39686AF38227}">
      <dsp:nvSpPr>
        <dsp:cNvPr id="0" name=""/>
        <dsp:cNvSpPr/>
      </dsp:nvSpPr>
      <dsp:spPr>
        <a:xfrm>
          <a:off x="2418782" y="820296"/>
          <a:ext cx="1076067" cy="328069"/>
        </a:xfrm>
        <a:prstGeom prst="roundRect">
          <a:avLst/>
        </a:prstGeom>
        <a:solidFill>
          <a:srgbClr val="A6A6A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atin typeface="TT Interphases Pro Trl Rg" panose="020B0103050000020004" pitchFamily="34" charset="0"/>
            </a:rPr>
            <a:t>Trend</a:t>
          </a:r>
        </a:p>
      </dsp:txBody>
      <dsp:txXfrm>
        <a:off x="2434797" y="836311"/>
        <a:ext cx="1044037" cy="296039"/>
      </dsp:txXfrm>
    </dsp:sp>
    <dsp:sp modelId="{16F73519-B462-0241-8B78-2E3B1983E7AC}">
      <dsp:nvSpPr>
        <dsp:cNvPr id="0" name=""/>
        <dsp:cNvSpPr/>
      </dsp:nvSpPr>
      <dsp:spPr>
        <a:xfrm>
          <a:off x="2418782" y="1230382"/>
          <a:ext cx="1076067" cy="328069"/>
        </a:xfrm>
        <a:prstGeom prst="roundRect">
          <a:avLst/>
        </a:prstGeom>
        <a:solidFill>
          <a:srgbClr val="43986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atin typeface="TT Interphases Pro Trl Rg" panose="020B0103050000020004" pitchFamily="34" charset="0"/>
            </a:rPr>
            <a:t>Surprisingness</a:t>
          </a:r>
        </a:p>
      </dsp:txBody>
      <dsp:txXfrm>
        <a:off x="2434797" y="1246397"/>
        <a:ext cx="1044037" cy="296039"/>
      </dsp:txXfrm>
    </dsp:sp>
    <dsp:sp modelId="{D1B15D49-B232-2741-873F-59928436791C}">
      <dsp:nvSpPr>
        <dsp:cNvPr id="0" name=""/>
        <dsp:cNvSpPr/>
      </dsp:nvSpPr>
      <dsp:spPr>
        <a:xfrm>
          <a:off x="1127501" y="2050556"/>
          <a:ext cx="1076067" cy="32806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bg1"/>
              </a:solidFill>
              <a:latin typeface="TT Interphases Pro Trl Rg" panose="020B0103050000020004" pitchFamily="34" charset="0"/>
            </a:rPr>
            <a:t>Interpretability</a:t>
          </a:r>
        </a:p>
      </dsp:txBody>
      <dsp:txXfrm>
        <a:off x="1143516" y="2066571"/>
        <a:ext cx="1044037" cy="296039"/>
      </dsp:txXfrm>
    </dsp:sp>
    <dsp:sp modelId="{EAE77323-06D9-4E44-B955-D872568B0A6C}">
      <dsp:nvSpPr>
        <dsp:cNvPr id="0" name=""/>
        <dsp:cNvSpPr/>
      </dsp:nvSpPr>
      <dsp:spPr>
        <a:xfrm>
          <a:off x="2418782" y="1640469"/>
          <a:ext cx="1076067" cy="32806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atin typeface="TT Interphases Pro Trl Rg" panose="020B0103050000020004" pitchFamily="34" charset="0"/>
            </a:rPr>
            <a:t>Conciseness</a:t>
          </a:r>
        </a:p>
      </dsp:txBody>
      <dsp:txXfrm>
        <a:off x="2434797" y="1656484"/>
        <a:ext cx="1044037" cy="296039"/>
      </dsp:txXfrm>
    </dsp:sp>
    <dsp:sp modelId="{29749157-C0D4-414A-8CE7-DCB40976E151}">
      <dsp:nvSpPr>
        <dsp:cNvPr id="0" name=""/>
        <dsp:cNvSpPr/>
      </dsp:nvSpPr>
      <dsp:spPr>
        <a:xfrm>
          <a:off x="2418782" y="2050556"/>
          <a:ext cx="1076067" cy="32806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atin typeface="TT Interphases Pro Trl Rg" panose="020B0103050000020004" pitchFamily="34" charset="0"/>
            </a:rPr>
            <a:t>Semantic Validity</a:t>
          </a:r>
        </a:p>
      </dsp:txBody>
      <dsp:txXfrm>
        <a:off x="2434797" y="2066571"/>
        <a:ext cx="1044037" cy="296039"/>
      </dsp:txXfrm>
    </dsp:sp>
    <dsp:sp modelId="{DDFD878A-DE04-4506-92BF-6345CBD58ED6}">
      <dsp:nvSpPr>
        <dsp:cNvPr id="0" name=""/>
        <dsp:cNvSpPr/>
      </dsp:nvSpPr>
      <dsp:spPr>
        <a:xfrm>
          <a:off x="2418782" y="2460643"/>
          <a:ext cx="1076067" cy="32806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atin typeface="TT Interphases Pro Trl Rg" panose="020B0103050000020004" pitchFamily="34" charset="0"/>
            </a:rPr>
            <a:t>Density</a:t>
          </a:r>
        </a:p>
      </dsp:txBody>
      <dsp:txXfrm>
        <a:off x="2434797" y="2476658"/>
        <a:ext cx="1044037" cy="29603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B4B10-D269-FB49-9DEE-E73B10E0CAB6}" type="datetimeFigureOut">
              <a:rPr lang="en-US" smtClean="0"/>
              <a:t>5/27/26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1EA83-AC8C-7C4E-A80B-9B32BFD8E3B6}" type="slidenum">
              <a:rPr lang="en-US" smtClean="0"/>
              <a:t>‹#›</a:t>
            </a:fld>
            <a:endParaRPr lang="en-US"/>
          </a:p>
        </p:txBody>
      </p:sp>
    </p:spTree>
    <p:extLst>
      <p:ext uri="{BB962C8B-B14F-4D97-AF65-F5344CB8AC3E}">
        <p14:creationId xmlns:p14="http://schemas.microsoft.com/office/powerpoint/2010/main" val="2752049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 I’m Whanhee from the University of Utah, advised by Anna Fariha.</a:t>
            </a:r>
            <a:br>
              <a:rPr lang="en-US">
                <a:cs typeface="+mn-lt"/>
              </a:rPr>
            </a:br>
            <a:r>
              <a:rPr lang="en-US"/>
              <a:t>Today I’m going to present our work </a:t>
            </a:r>
          </a:p>
          <a:p>
            <a:r>
              <a:rPr lang="en-US"/>
              <a:t>on recommending data summaries in the form of *PIVOT TABLES* in spreadsheets.</a:t>
            </a:r>
          </a:p>
        </p:txBody>
      </p:sp>
      <p:sp>
        <p:nvSpPr>
          <p:cNvPr id="4" name="Slide Number Placeholder 3"/>
          <p:cNvSpPr>
            <a:spLocks noGrp="1"/>
          </p:cNvSpPr>
          <p:nvPr>
            <p:ph type="sldNum" sz="quarter" idx="5"/>
          </p:nvPr>
        </p:nvSpPr>
        <p:spPr/>
        <p:txBody>
          <a:bodyPr/>
          <a:lstStyle/>
          <a:p>
            <a:fld id="{0FF1EA83-AC8C-7C4E-A80B-9B32BFD8E3B6}" type="slidenum">
              <a:rPr lang="en-US" smtClean="0"/>
              <a:t>1</a:t>
            </a:fld>
            <a:endParaRPr lang="en-US"/>
          </a:p>
        </p:txBody>
      </p:sp>
    </p:spTree>
    <p:extLst>
      <p:ext uri="{BB962C8B-B14F-4D97-AF65-F5344CB8AC3E}">
        <p14:creationId xmlns:p14="http://schemas.microsoft.com/office/powerpoint/2010/main" val="545413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see another one ...</a:t>
            </a:r>
            <a:endParaRPr lang="en-US" b="0"/>
          </a:p>
        </p:txBody>
      </p:sp>
      <p:sp>
        <p:nvSpPr>
          <p:cNvPr id="4" name="Slide Number Placeholder 3"/>
          <p:cNvSpPr>
            <a:spLocks noGrp="1"/>
          </p:cNvSpPr>
          <p:nvPr>
            <p:ph type="sldNum" sz="quarter" idx="5"/>
          </p:nvPr>
        </p:nvSpPr>
        <p:spPr/>
        <p:txBody>
          <a:bodyPr/>
          <a:lstStyle/>
          <a:p>
            <a:fld id="{0FF1EA83-AC8C-7C4E-A80B-9B32BFD8E3B6}" type="slidenum">
              <a:rPr lang="en-US" smtClean="0"/>
              <a:t>10</a:t>
            </a:fld>
            <a:endParaRPr lang="en-US"/>
          </a:p>
        </p:txBody>
      </p:sp>
    </p:spTree>
    <p:extLst>
      <p:ext uri="{BB962C8B-B14F-4D97-AF65-F5344CB8AC3E}">
        <p14:creationId xmlns:p14="http://schemas.microsoft.com/office/powerpoint/2010/main" val="1043702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38FC3-BA80-F2BD-18E0-C059E04773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AEE95B-7DDC-DF05-9FC4-86C55E1424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8CAC11-0376-D397-666D-D48D09765D14}"/>
              </a:ext>
            </a:extLst>
          </p:cNvPr>
          <p:cNvSpPr>
            <a:spLocks noGrp="1"/>
          </p:cNvSpPr>
          <p:nvPr>
            <p:ph type="body" idx="1"/>
          </p:nvPr>
        </p:nvSpPr>
        <p:spPr/>
        <p:txBody>
          <a:bodyPr/>
          <a:lstStyle/>
          <a:p>
            <a:r>
              <a:rPr lang="en-US" dirty="0"/>
              <a:t>Well while this table makes sense, it is just too big.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F1F1F"/>
                </a:solidFill>
                <a:effectLst/>
                <a:latin typeface="Google Sans Flex"/>
              </a:rPr>
              <a:t>(click!)</a:t>
            </a:r>
            <a:endParaRPr lang="en-US" dirty="0"/>
          </a:p>
          <a:p>
            <a:endParaRPr lang="en-US" dirty="0"/>
          </a:p>
          <a:p>
            <a:r>
              <a:rPr lang="en-US" dirty="0"/>
              <a:t>An analyst will probably feel overloaded with this suggestion. </a:t>
            </a:r>
          </a:p>
          <a:p>
            <a:endParaRPr lang="en-US" dirty="0"/>
          </a:p>
          <a:p>
            <a:r>
              <a:rPr lang="en-US" dirty="0"/>
              <a:t>So again, this is not good either.</a:t>
            </a:r>
          </a:p>
        </p:txBody>
      </p:sp>
      <p:sp>
        <p:nvSpPr>
          <p:cNvPr id="4" name="Slide Number Placeholder 3">
            <a:extLst>
              <a:ext uri="{FF2B5EF4-FFF2-40B4-BE49-F238E27FC236}">
                <a16:creationId xmlns:a16="http://schemas.microsoft.com/office/drawing/2014/main" id="{19CA3561-EBDB-53B4-DD98-BEC1E5DAE1A3}"/>
              </a:ext>
            </a:extLst>
          </p:cNvPr>
          <p:cNvSpPr>
            <a:spLocks noGrp="1"/>
          </p:cNvSpPr>
          <p:nvPr>
            <p:ph type="sldNum" sz="quarter" idx="5"/>
          </p:nvPr>
        </p:nvSpPr>
        <p:spPr/>
        <p:txBody>
          <a:bodyPr/>
          <a:lstStyle/>
          <a:p>
            <a:fld id="{0FF1EA83-AC8C-7C4E-A80B-9B32BFD8E3B6}" type="slidenum">
              <a:rPr lang="en-US" smtClean="0"/>
              <a:t>11</a:t>
            </a:fld>
            <a:endParaRPr lang="en-US"/>
          </a:p>
        </p:txBody>
      </p:sp>
    </p:spTree>
    <p:extLst>
      <p:ext uri="{BB962C8B-B14F-4D97-AF65-F5344CB8AC3E}">
        <p14:creationId xmlns:p14="http://schemas.microsoft.com/office/powerpoint/2010/main" val="4008680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8F4FB-DF83-6555-3B23-2F33568865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8FE59A-A30A-4217-0B17-9847FFDA8E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B52B04-FD18-1E7E-A5B8-86F38F26F712}"/>
              </a:ext>
            </a:extLst>
          </p:cNvPr>
          <p:cNvSpPr>
            <a:spLocks noGrp="1"/>
          </p:cNvSpPr>
          <p:nvPr>
            <p:ph type="body" idx="1"/>
          </p:nvPr>
        </p:nvSpPr>
        <p:spPr/>
        <p:txBody>
          <a:bodyPr/>
          <a:lstStyle/>
          <a:p>
            <a:r>
              <a:rPr lang="en-US" dirty="0"/>
              <a:t>So how do we define a </a:t>
            </a:r>
            <a:r>
              <a:rPr lang="en-US" b="1" dirty="0"/>
              <a:t>good</a:t>
            </a:r>
            <a:r>
              <a:rPr lang="en-US" dirty="0"/>
              <a:t> recommendation?</a:t>
            </a:r>
            <a:endParaRPr lang="en-US" b="1">
              <a:solidFill>
                <a:srgbClr val="1F1F1F"/>
              </a:solidFill>
              <a:latin typeface="Google Sans Flex"/>
            </a:endParaRPr>
          </a:p>
          <a:p>
            <a:endParaRPr lang="en-US" b="1">
              <a:solidFill>
                <a:srgbClr val="1F1F1F"/>
              </a:solidFill>
              <a:latin typeface="Google Sans Flex"/>
            </a:endParaRPr>
          </a:p>
          <a:p>
            <a:r>
              <a:rPr lang="en-US" b="1">
                <a:solidFill>
                  <a:srgbClr val="1F1F1F"/>
                </a:solidFill>
                <a:latin typeface="Google Sans Flex"/>
              </a:rPr>
              <a:t>(click)</a:t>
            </a:r>
          </a:p>
          <a:p>
            <a:r>
              <a:rPr lang="en-US" dirty="0"/>
              <a:t>A table like </a:t>
            </a:r>
            <a:r>
              <a:rPr lang="en-US"/>
              <a:t>this</a:t>
            </a:r>
            <a:r>
              <a:rPr lang="en-US" dirty="0"/>
              <a:t>, where all</a:t>
            </a:r>
            <a:r>
              <a:rPr lang="en-US"/>
              <a:t> the numbers are pretty much the same</a:t>
            </a:r>
            <a:r>
              <a:rPr lang="en-US" dirty="0"/>
              <a:t>, is not insightful</a:t>
            </a:r>
            <a:r>
              <a:rPr lang="en-US"/>
              <a: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1F1F1F"/>
                </a:solidFill>
                <a:latin typeface="Google Sans Flex"/>
              </a:rPr>
              <a:t>(click)</a:t>
            </a:r>
            <a:endParaRPr lang="en-US"/>
          </a:p>
          <a:p>
            <a:r>
              <a:rPr lang="en-US"/>
              <a:t>But this one</a:t>
            </a:r>
            <a:r>
              <a:rPr lang="en-US" dirty="0"/>
              <a:t>?</a:t>
            </a:r>
          </a:p>
          <a:p>
            <a:r>
              <a:rPr lang="en-US"/>
              <a:t>You can see </a:t>
            </a:r>
            <a:r>
              <a:rPr lang="en-US" b="1"/>
              <a:t>huge differences</a:t>
            </a:r>
            <a:r>
              <a:rPr lang="en-US"/>
              <a:t>!</a:t>
            </a:r>
            <a:r>
              <a:rPr lang="en-US" dirty="0"/>
              <a:t> You can see Italian is the most expensive.</a:t>
            </a:r>
            <a:endParaRPr lang="en-US" b="0" i="0">
              <a:solidFill>
                <a:srgbClr val="1F1F1F"/>
              </a:solidFill>
              <a:effectLst/>
              <a:latin typeface="Google Sans Flex"/>
            </a:endParaRPr>
          </a:p>
          <a:p>
            <a:endParaRPr lang="en-US">
              <a:solidFill>
                <a:srgbClr val="1F1F1F"/>
              </a:solidFill>
              <a:latin typeface="Google Sans Flex"/>
            </a:endParaRPr>
          </a:p>
          <a:p>
            <a:r>
              <a:rPr lang="en-US">
                <a:solidFill>
                  <a:srgbClr val="1F1F1F"/>
                </a:solidFill>
                <a:latin typeface="Google Sans Flex"/>
              </a:rPr>
              <a:t>This tells us, </a:t>
            </a:r>
            <a:r>
              <a:rPr lang="en-US" b="0" i="0">
                <a:solidFill>
                  <a:srgbClr val="1F1F1F"/>
                </a:solidFill>
                <a:effectLst/>
                <a:latin typeface="Google Sans Flex"/>
              </a:rPr>
              <a:t>pivot tables where the numbers </a:t>
            </a:r>
            <a:r>
              <a:rPr lang="en-US" b="1" i="0">
                <a:solidFill>
                  <a:srgbClr val="1F1F1F"/>
                </a:solidFill>
                <a:effectLst/>
                <a:latin typeface="Google Sans Flex"/>
              </a:rPr>
              <a:t>really jump around</a:t>
            </a:r>
            <a:r>
              <a:rPr lang="en-US" b="1" i="0" dirty="0">
                <a:solidFill>
                  <a:srgbClr val="1F1F1F"/>
                </a:solidFill>
                <a:effectLst/>
                <a:latin typeface="Google Sans Flex"/>
              </a:rPr>
              <a:t> </a:t>
            </a:r>
            <a:r>
              <a:rPr lang="en-US" b="0" i="0">
                <a:solidFill>
                  <a:srgbClr val="1F1F1F"/>
                </a:solidFill>
                <a:effectLst/>
                <a:latin typeface="Google Sans Flex"/>
              </a:rPr>
              <a:t>are way more interesting. </a:t>
            </a:r>
          </a:p>
          <a:p>
            <a:r>
              <a:rPr lang="en-US" b="0" i="0" dirty="0">
                <a:solidFill>
                  <a:srgbClr val="1F1F1F"/>
                </a:solidFill>
                <a:effectLst/>
                <a:latin typeface="Google Sans Flex"/>
              </a:rPr>
              <a:t>Those are the </a:t>
            </a:r>
            <a:r>
              <a:rPr lang="en-US" b="0" i="0">
                <a:solidFill>
                  <a:srgbClr val="1F1F1F"/>
                </a:solidFill>
                <a:effectLst/>
                <a:latin typeface="Google Sans Flex"/>
              </a:rPr>
              <a:t>tables </a:t>
            </a:r>
            <a:r>
              <a:rPr lang="en-US" b="0" i="0" dirty="0">
                <a:solidFill>
                  <a:srgbClr val="1F1F1F"/>
                </a:solidFill>
                <a:effectLst/>
                <a:latin typeface="Google Sans Flex"/>
              </a:rPr>
              <a:t>we want to get recommended.</a:t>
            </a:r>
            <a:endParaRPr lang="en-US" b="0" i="0">
              <a:solidFill>
                <a:srgbClr val="1F1F1F"/>
              </a:solidFill>
              <a:effectLst/>
              <a:latin typeface="Google Sans Flex"/>
            </a:endParaRPr>
          </a:p>
        </p:txBody>
      </p:sp>
      <p:sp>
        <p:nvSpPr>
          <p:cNvPr id="4" name="Slide Number Placeholder 3">
            <a:extLst>
              <a:ext uri="{FF2B5EF4-FFF2-40B4-BE49-F238E27FC236}">
                <a16:creationId xmlns:a16="http://schemas.microsoft.com/office/drawing/2014/main" id="{8ED33310-90E6-3E5A-E3D9-C264D5E8B479}"/>
              </a:ext>
            </a:extLst>
          </p:cNvPr>
          <p:cNvSpPr>
            <a:spLocks noGrp="1"/>
          </p:cNvSpPr>
          <p:nvPr>
            <p:ph type="sldNum" sz="quarter" idx="5"/>
          </p:nvPr>
        </p:nvSpPr>
        <p:spPr/>
        <p:txBody>
          <a:bodyPr/>
          <a:lstStyle/>
          <a:p>
            <a:fld id="{0FF1EA83-AC8C-7C4E-A80B-9B32BFD8E3B6}" type="slidenum">
              <a:rPr lang="en-US" smtClean="0"/>
              <a:t>12</a:t>
            </a:fld>
            <a:endParaRPr lang="en-US"/>
          </a:p>
        </p:txBody>
      </p:sp>
    </p:spTree>
    <p:extLst>
      <p:ext uri="{BB962C8B-B14F-4D97-AF65-F5344CB8AC3E}">
        <p14:creationId xmlns:p14="http://schemas.microsoft.com/office/powerpoint/2010/main" val="3903086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9BA93-017C-B9AA-BB14-8AEA605A39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1AD59D-09E8-B379-A0BB-619E69896F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E76AB4-7027-38A1-894F-96D617787059}"/>
              </a:ext>
            </a:extLst>
          </p:cNvPr>
          <p:cNvSpPr>
            <a:spLocks noGrp="1"/>
          </p:cNvSpPr>
          <p:nvPr>
            <p:ph type="body" idx="1"/>
          </p:nvPr>
        </p:nvSpPr>
        <p:spPr/>
        <p:txBody>
          <a:bodyPr/>
          <a:lstStyle/>
          <a:p>
            <a:r>
              <a:rPr lang="en-US" b="0" i="0" dirty="0">
                <a:solidFill>
                  <a:srgbClr val="1F1F1F"/>
                </a:solidFill>
                <a:effectLst/>
                <a:latin typeface="Google Sans Flex"/>
              </a:rPr>
              <a:t>The second thing we need is</a:t>
            </a:r>
          </a:p>
          <a:p>
            <a:r>
              <a:rPr lang="en-US" b="0" i="0" dirty="0">
                <a:solidFill>
                  <a:srgbClr val="1F1F1F"/>
                </a:solidFill>
                <a:effectLst/>
                <a:latin typeface="Google Sans Flex"/>
              </a:rPr>
              <a:t> for the table to be </a:t>
            </a:r>
            <a:r>
              <a:rPr lang="en-US" b="1" i="0" dirty="0">
                <a:solidFill>
                  <a:srgbClr val="1F1F1F"/>
                </a:solidFill>
                <a:effectLst/>
                <a:latin typeface="Google Sans Flex"/>
              </a:rPr>
              <a:t>easy to read at a glance.</a:t>
            </a:r>
          </a:p>
          <a:p>
            <a:endParaRPr lang="en-US" b="1" i="0" dirty="0">
              <a:solidFill>
                <a:srgbClr val="1F1F1F"/>
              </a:solidFill>
              <a:effectLst/>
              <a:latin typeface="Google Sans Flex"/>
            </a:endParaRPr>
          </a:p>
          <a:p>
            <a:r>
              <a:rPr lang="en-US" b="1" i="0" dirty="0">
                <a:solidFill>
                  <a:srgbClr val="1F1F1F"/>
                </a:solidFill>
                <a:effectLst/>
                <a:latin typeface="Google Sans Flex"/>
              </a:rPr>
              <a:t>(click!)</a:t>
            </a:r>
          </a:p>
          <a:p>
            <a:r>
              <a:rPr lang="en-US" dirty="0"/>
              <a:t>look at this table. </a:t>
            </a:r>
          </a:p>
          <a:p>
            <a:r>
              <a:rPr lang="en-US" dirty="0"/>
              <a:t>It’s introducing the review date from 2017 to 2024, but it’s too big</a:t>
            </a:r>
          </a:p>
          <a:p>
            <a:r>
              <a:rPr lang="en-US" b="1" dirty="0"/>
              <a:t>Nobody wants to look at that.</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F1F1F"/>
                </a:solidFill>
                <a:effectLst/>
                <a:latin typeface="Google Sans Flex"/>
              </a:rPr>
              <a:t>(click!)</a:t>
            </a:r>
            <a:endParaRPr lang="en-US" b="1" dirty="0"/>
          </a:p>
          <a:p>
            <a:r>
              <a:rPr lang="en-US" b="0" i="0" dirty="0">
                <a:solidFill>
                  <a:srgbClr val="1F1F1F"/>
                </a:solidFill>
                <a:effectLst/>
                <a:latin typeface="Google Sans Flex"/>
              </a:rPr>
              <a:t>But this table is way smaller.</a:t>
            </a:r>
          </a:p>
          <a:p>
            <a:r>
              <a:rPr lang="en-US" b="0" i="0" dirty="0">
                <a:solidFill>
                  <a:srgbClr val="1F1F1F"/>
                </a:solidFill>
                <a:effectLst/>
                <a:latin typeface="Google Sans Flex"/>
              </a:rPr>
              <a:t>It’s much easier to understand instantly.</a:t>
            </a:r>
            <a:br>
              <a:rPr lang="en-US" b="0" i="0" dirty="0">
                <a:solidFill>
                  <a:srgbClr val="1F1F1F"/>
                </a:solidFill>
                <a:effectLst/>
                <a:latin typeface="Google Sans Flex"/>
              </a:rPr>
            </a:br>
            <a:br>
              <a:rPr lang="en-US" b="0" i="0" dirty="0">
                <a:solidFill>
                  <a:srgbClr val="1F1F1F"/>
                </a:solidFill>
                <a:effectLst/>
                <a:latin typeface="Google Sans Flex"/>
              </a:rPr>
            </a:br>
            <a:br>
              <a:rPr lang="en-US" b="0" i="0" dirty="0">
                <a:solidFill>
                  <a:srgbClr val="1F1F1F"/>
                </a:solidFill>
                <a:effectLst/>
                <a:latin typeface="Google Sans Flex"/>
              </a:rPr>
            </a:br>
            <a:endParaRPr lang="en-US" b="0" i="0" dirty="0">
              <a:solidFill>
                <a:srgbClr val="1F1F1F"/>
              </a:solidFill>
              <a:effectLst/>
              <a:latin typeface="Google Sans Flex"/>
            </a:endParaRPr>
          </a:p>
        </p:txBody>
      </p:sp>
      <p:sp>
        <p:nvSpPr>
          <p:cNvPr id="4" name="Slide Number Placeholder 3">
            <a:extLst>
              <a:ext uri="{FF2B5EF4-FFF2-40B4-BE49-F238E27FC236}">
                <a16:creationId xmlns:a16="http://schemas.microsoft.com/office/drawing/2014/main" id="{6AD4C992-1A5E-E754-5C36-F3096231EDC7}"/>
              </a:ext>
            </a:extLst>
          </p:cNvPr>
          <p:cNvSpPr>
            <a:spLocks noGrp="1"/>
          </p:cNvSpPr>
          <p:nvPr>
            <p:ph type="sldNum" sz="quarter" idx="5"/>
          </p:nvPr>
        </p:nvSpPr>
        <p:spPr/>
        <p:txBody>
          <a:bodyPr/>
          <a:lstStyle/>
          <a:p>
            <a:fld id="{0FF1EA83-AC8C-7C4E-A80B-9B32BFD8E3B6}" type="slidenum">
              <a:rPr lang="en-US" smtClean="0"/>
              <a:t>13</a:t>
            </a:fld>
            <a:endParaRPr lang="en-US"/>
          </a:p>
        </p:txBody>
      </p:sp>
    </p:spTree>
    <p:extLst>
      <p:ext uri="{BB962C8B-B14F-4D97-AF65-F5344CB8AC3E}">
        <p14:creationId xmlns:p14="http://schemas.microsoft.com/office/powerpoint/2010/main" val="4067362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57270-FDC5-9981-6978-0C360EAA23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394DFC-FD9E-9584-B5BF-D4A71AF51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40C9E2-2752-4FC2-F79D-F49704086E21}"/>
              </a:ext>
            </a:extLst>
          </p:cNvPr>
          <p:cNvSpPr>
            <a:spLocks noGrp="1"/>
          </p:cNvSpPr>
          <p:nvPr>
            <p:ph type="body" idx="1"/>
          </p:nvPr>
        </p:nvSpPr>
        <p:spPr/>
        <p:txBody>
          <a:bodyPr/>
          <a:lstStyle/>
          <a:p>
            <a:r>
              <a:rPr lang="en-US" b="0" i="0" dirty="0">
                <a:solidFill>
                  <a:srgbClr val="1F1F1F"/>
                </a:solidFill>
                <a:effectLst/>
                <a:latin typeface="Google Sans Flex"/>
              </a:rPr>
              <a:t>TODO: change the table.</a:t>
            </a:r>
            <a:br>
              <a:rPr lang="en-US" b="0" i="0" dirty="0">
                <a:solidFill>
                  <a:srgbClr val="1F1F1F"/>
                </a:solidFill>
                <a:effectLst/>
                <a:latin typeface="Google Sans Flex"/>
              </a:rPr>
            </a:br>
            <a:br>
              <a:rPr lang="en-US" b="0" i="0" dirty="0">
                <a:solidFill>
                  <a:srgbClr val="1F1F1F"/>
                </a:solidFill>
                <a:effectLst/>
                <a:latin typeface="Google Sans Flex"/>
              </a:rPr>
            </a:br>
            <a:r>
              <a:rPr lang="en-US" b="0" i="0" dirty="0">
                <a:solidFill>
                  <a:srgbClr val="1F1F1F"/>
                </a:solidFill>
                <a:effectLst/>
                <a:latin typeface="Google Sans Flex"/>
              </a:rPr>
              <a:t>The second thing we need is</a:t>
            </a:r>
          </a:p>
          <a:p>
            <a:r>
              <a:rPr lang="en-US" b="0" i="0" dirty="0">
                <a:solidFill>
                  <a:srgbClr val="1F1F1F"/>
                </a:solidFill>
                <a:effectLst/>
                <a:latin typeface="Google Sans Flex"/>
              </a:rPr>
              <a:t> for the table to be </a:t>
            </a:r>
            <a:r>
              <a:rPr lang="en-US" b="1" i="0" dirty="0">
                <a:solidFill>
                  <a:srgbClr val="1F1F1F"/>
                </a:solidFill>
                <a:effectLst/>
                <a:latin typeface="Google Sans Flex"/>
              </a:rPr>
              <a:t>easy to read at a glance.</a:t>
            </a:r>
          </a:p>
          <a:p>
            <a:endParaRPr lang="en-US" b="1" i="0" dirty="0">
              <a:solidFill>
                <a:srgbClr val="1F1F1F"/>
              </a:solidFill>
              <a:effectLst/>
              <a:latin typeface="Google Sans Flex"/>
            </a:endParaRPr>
          </a:p>
          <a:p>
            <a:r>
              <a:rPr lang="en-US" b="1" i="0" dirty="0">
                <a:solidFill>
                  <a:srgbClr val="1F1F1F"/>
                </a:solidFill>
                <a:effectLst/>
                <a:latin typeface="Google Sans Flex"/>
              </a:rPr>
              <a:t>(click!)</a:t>
            </a:r>
          </a:p>
          <a:p>
            <a:r>
              <a:rPr lang="en-US" dirty="0"/>
              <a:t>look at this table. </a:t>
            </a:r>
          </a:p>
          <a:p>
            <a:r>
              <a:rPr lang="en-US" dirty="0"/>
              <a:t>It’s introducing the review date from 2017 to 2024, but it’s too big</a:t>
            </a:r>
          </a:p>
          <a:p>
            <a:r>
              <a:rPr lang="en-US" b="1" dirty="0"/>
              <a:t>Nobody wants to look at that.</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F1F1F"/>
                </a:solidFill>
                <a:effectLst/>
                <a:latin typeface="Google Sans Flex"/>
              </a:rPr>
              <a:t>(click!)</a:t>
            </a:r>
            <a:endParaRPr lang="en-US" b="1" dirty="0"/>
          </a:p>
          <a:p>
            <a:r>
              <a:rPr lang="en-US" b="0" i="0" dirty="0">
                <a:solidFill>
                  <a:srgbClr val="1F1F1F"/>
                </a:solidFill>
                <a:effectLst/>
                <a:latin typeface="Google Sans Flex"/>
              </a:rPr>
              <a:t>But this table is way smaller.</a:t>
            </a:r>
          </a:p>
          <a:p>
            <a:r>
              <a:rPr lang="en-US" b="0" i="0" dirty="0">
                <a:solidFill>
                  <a:srgbClr val="1F1F1F"/>
                </a:solidFill>
                <a:effectLst/>
                <a:latin typeface="Google Sans Flex"/>
              </a:rPr>
              <a:t>It’s much easier to understand instantly.</a:t>
            </a:r>
            <a:br>
              <a:rPr lang="en-US" b="0" i="0" dirty="0">
                <a:solidFill>
                  <a:srgbClr val="1F1F1F"/>
                </a:solidFill>
                <a:effectLst/>
                <a:latin typeface="Google Sans Flex"/>
              </a:rPr>
            </a:br>
            <a:br>
              <a:rPr lang="en-US" b="0" i="0" dirty="0">
                <a:solidFill>
                  <a:srgbClr val="1F1F1F"/>
                </a:solidFill>
                <a:effectLst/>
                <a:latin typeface="Google Sans Flex"/>
              </a:rPr>
            </a:br>
            <a:br>
              <a:rPr lang="en-US" b="0" i="0" dirty="0">
                <a:solidFill>
                  <a:srgbClr val="1F1F1F"/>
                </a:solidFill>
                <a:effectLst/>
                <a:latin typeface="Google Sans Flex"/>
              </a:rPr>
            </a:br>
            <a:endParaRPr lang="en-US" b="0" i="0" dirty="0">
              <a:solidFill>
                <a:srgbClr val="1F1F1F"/>
              </a:solidFill>
              <a:effectLst/>
              <a:latin typeface="Google Sans Flex"/>
            </a:endParaRPr>
          </a:p>
        </p:txBody>
      </p:sp>
      <p:sp>
        <p:nvSpPr>
          <p:cNvPr id="4" name="Slide Number Placeholder 3">
            <a:extLst>
              <a:ext uri="{FF2B5EF4-FFF2-40B4-BE49-F238E27FC236}">
                <a16:creationId xmlns:a16="http://schemas.microsoft.com/office/drawing/2014/main" id="{4B3095A5-3F73-4EAD-5487-AFEB542102DD}"/>
              </a:ext>
            </a:extLst>
          </p:cNvPr>
          <p:cNvSpPr>
            <a:spLocks noGrp="1"/>
          </p:cNvSpPr>
          <p:nvPr>
            <p:ph type="sldNum" sz="quarter" idx="5"/>
          </p:nvPr>
        </p:nvSpPr>
        <p:spPr/>
        <p:txBody>
          <a:bodyPr/>
          <a:lstStyle/>
          <a:p>
            <a:fld id="{0FF1EA83-AC8C-7C4E-A80B-9B32BFD8E3B6}" type="slidenum">
              <a:rPr lang="en-US" smtClean="0"/>
              <a:t>14</a:t>
            </a:fld>
            <a:endParaRPr lang="en-US"/>
          </a:p>
        </p:txBody>
      </p:sp>
    </p:spTree>
    <p:extLst>
      <p:ext uri="{BB962C8B-B14F-4D97-AF65-F5344CB8AC3E}">
        <p14:creationId xmlns:p14="http://schemas.microsoft.com/office/powerpoint/2010/main" val="3866173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a:t>
            </a:r>
            <a:r>
              <a:rPr lang="en-US" dirty="0"/>
              <a:t>we know </a:t>
            </a:r>
            <a:r>
              <a:rPr lang="en-US"/>
              <a:t>what makes </a:t>
            </a:r>
            <a:r>
              <a:rPr lang="en-US" b="1" dirty="0"/>
              <a:t>one</a:t>
            </a:r>
            <a:r>
              <a:rPr lang="en-US" dirty="0"/>
              <a:t> </a:t>
            </a:r>
            <a:r>
              <a:rPr lang="en-US"/>
              <a:t>table </a:t>
            </a:r>
            <a:r>
              <a:rPr lang="en-US" b="1" dirty="0"/>
              <a:t>good</a:t>
            </a:r>
            <a:r>
              <a:rPr lang="en-US"/>
              <a:t>.</a:t>
            </a:r>
            <a:endParaRPr lang="en-US" dirty="0"/>
          </a:p>
          <a:p>
            <a:endParaRPr lang="en-US" b="1" i="0" dirty="0">
              <a:solidFill>
                <a:srgbClr val="1F1F1F"/>
              </a:solidFill>
              <a:effectLst/>
              <a:latin typeface="Google Sans Flex"/>
            </a:endParaRPr>
          </a:p>
          <a:p>
            <a:r>
              <a:rPr lang="en-US" b="0" i="0" dirty="0">
                <a:solidFill>
                  <a:srgbClr val="1F1F1F"/>
                </a:solidFill>
                <a:effectLst/>
                <a:latin typeface="Google Sans Flex"/>
              </a:rPr>
              <a:t>But with massive datasets</a:t>
            </a:r>
            <a:r>
              <a:rPr lang="en-US" b="0" i="0">
                <a:solidFill>
                  <a:srgbClr val="1F1F1F"/>
                </a:solidFill>
                <a:effectLst/>
                <a:latin typeface="Google Sans Flex"/>
              </a:rPr>
              <a:t>, </a:t>
            </a:r>
            <a:r>
              <a:rPr lang="en-US" b="0" i="0" dirty="0">
                <a:solidFill>
                  <a:srgbClr val="1F1F1F"/>
                </a:solidFill>
                <a:effectLst/>
                <a:latin typeface="Google Sans Flex"/>
              </a:rPr>
              <a:t>one suggestion barely </a:t>
            </a:r>
            <a:r>
              <a:rPr lang="en-US" b="1" i="0" dirty="0">
                <a:solidFill>
                  <a:srgbClr val="1F1F1F"/>
                </a:solidFill>
                <a:effectLst/>
                <a:latin typeface="Google Sans Flex"/>
              </a:rPr>
              <a:t>scratches</a:t>
            </a:r>
            <a:r>
              <a:rPr lang="en-US" b="0" i="0" dirty="0">
                <a:solidFill>
                  <a:srgbClr val="1F1F1F"/>
                </a:solidFill>
                <a:effectLst/>
                <a:latin typeface="Google Sans Flex"/>
              </a:rPr>
              <a:t> the surface.</a:t>
            </a:r>
          </a:p>
          <a:p>
            <a:endParaRPr lang="en-US" b="1" i="0">
              <a:solidFill>
                <a:srgbClr val="1F1F1F"/>
              </a:solidFill>
              <a:effectLst/>
              <a:latin typeface="Google Sans Flex"/>
            </a:endParaRPr>
          </a:p>
          <a:p>
            <a:r>
              <a:rPr lang="en-US" b="1" i="0">
                <a:solidFill>
                  <a:srgbClr val="1F1F1F"/>
                </a:solidFill>
                <a:effectLst/>
                <a:latin typeface="Google Sans Flex"/>
              </a:rPr>
              <a:t>(click)</a:t>
            </a:r>
          </a:p>
          <a:p>
            <a:r>
              <a:rPr lang="en-US" b="0" i="0" dirty="0">
                <a:solidFill>
                  <a:srgbClr val="1F1F1F"/>
                </a:solidFill>
                <a:effectLst/>
                <a:latin typeface="Google Sans Flex"/>
              </a:rPr>
              <a:t>The fix? Well</a:t>
            </a:r>
            <a:r>
              <a:rPr lang="en-US" b="0" i="0">
                <a:solidFill>
                  <a:srgbClr val="1F1F1F"/>
                </a:solidFill>
                <a:effectLst/>
                <a:latin typeface="Google Sans Flex"/>
              </a:rPr>
              <a:t>, we </a:t>
            </a:r>
            <a:r>
              <a:rPr lang="en-US" b="0" i="0" dirty="0">
                <a:solidFill>
                  <a:srgbClr val="1F1F1F"/>
                </a:solidFill>
                <a:effectLst/>
                <a:latin typeface="Google Sans Flex"/>
              </a:rPr>
              <a:t>add </a:t>
            </a:r>
            <a:r>
              <a:rPr lang="en-US" b="0" i="0">
                <a:solidFill>
                  <a:srgbClr val="1F1F1F"/>
                </a:solidFill>
                <a:effectLst/>
                <a:latin typeface="Google Sans Flex"/>
              </a:rPr>
              <a:t>more attributes</a:t>
            </a:r>
            <a:r>
              <a:rPr lang="en-US" b="0" i="0" dirty="0">
                <a:solidFill>
                  <a:srgbClr val="1F1F1F"/>
                </a:solidFill>
                <a:effectLst/>
                <a:latin typeface="Google Sans Flex"/>
              </a:rPr>
              <a:t> to cover more ground.</a:t>
            </a:r>
            <a:endParaRPr lang="en-US" b="0" i="0">
              <a:solidFill>
                <a:srgbClr val="1F1F1F"/>
              </a:solidFill>
              <a:effectLst/>
              <a:latin typeface="Google Sans Flex"/>
            </a:endParaRPr>
          </a:p>
        </p:txBody>
      </p:sp>
      <p:sp>
        <p:nvSpPr>
          <p:cNvPr id="4" name="Slide Number Placeholder 3"/>
          <p:cNvSpPr>
            <a:spLocks noGrp="1"/>
          </p:cNvSpPr>
          <p:nvPr>
            <p:ph type="sldNum" sz="quarter" idx="5"/>
          </p:nvPr>
        </p:nvSpPr>
        <p:spPr/>
        <p:txBody>
          <a:bodyPr/>
          <a:lstStyle/>
          <a:p>
            <a:fld id="{0FF1EA83-AC8C-7C4E-A80B-9B32BFD8E3B6}" type="slidenum">
              <a:rPr lang="en-US" smtClean="0"/>
              <a:t>15</a:t>
            </a:fld>
            <a:endParaRPr lang="en-US"/>
          </a:p>
        </p:txBody>
      </p:sp>
    </p:spTree>
    <p:extLst>
      <p:ext uri="{BB962C8B-B14F-4D97-AF65-F5344CB8AC3E}">
        <p14:creationId xmlns:p14="http://schemas.microsoft.com/office/powerpoint/2010/main" val="1334217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ACFFB-A073-AEC9-C2C2-0A0D2F87B7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6922B6-6490-0DD9-E4AD-A89410668F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ACDC84-2781-6158-22C6-47B1E483A111}"/>
              </a:ext>
            </a:extLst>
          </p:cNvPr>
          <p:cNvSpPr>
            <a:spLocks noGrp="1"/>
          </p:cNvSpPr>
          <p:nvPr>
            <p:ph type="body" idx="1"/>
          </p:nvPr>
        </p:nvSpPr>
        <p:spPr/>
        <p:txBody>
          <a:bodyPr/>
          <a:lstStyle/>
          <a:p>
            <a:r>
              <a:rPr lang="en-US" b="0" i="0">
                <a:solidFill>
                  <a:srgbClr val="1F1F1F"/>
                </a:solidFill>
                <a:effectLst/>
                <a:latin typeface="Google Sans Flex"/>
              </a:rPr>
              <a:t>Here the table has more attributes, region and rating text.</a:t>
            </a:r>
            <a:br>
              <a:rPr lang="en-US" b="0" i="0">
                <a:solidFill>
                  <a:srgbClr val="1F1F1F"/>
                </a:solidFill>
                <a:effectLst/>
                <a:latin typeface="Google Sans Flex"/>
              </a:rPr>
            </a:br>
            <a:br>
              <a:rPr lang="en-US" b="0" i="0">
                <a:solidFill>
                  <a:srgbClr val="1F1F1F"/>
                </a:solidFill>
                <a:effectLst/>
                <a:latin typeface="Google Sans Flex"/>
              </a:rPr>
            </a:br>
            <a:r>
              <a:rPr lang="en-US" b="0" i="0">
                <a:solidFill>
                  <a:srgbClr val="1F1F1F"/>
                </a:solidFill>
                <a:effectLst/>
                <a:latin typeface="Google Sans Flex"/>
              </a:rPr>
              <a:t>(click)</a:t>
            </a:r>
          </a:p>
          <a:p>
            <a:r>
              <a:rPr lang="en-US" b="0" i="0">
                <a:solidFill>
                  <a:srgbClr val="1F1F1F"/>
                </a:solidFill>
                <a:effectLst/>
                <a:latin typeface="Google Sans Flex"/>
              </a:rPr>
              <a:t>But, the table becomes too big to understand.</a:t>
            </a:r>
          </a:p>
          <a:p>
            <a:endParaRPr lang="en-US" b="0" i="0">
              <a:solidFill>
                <a:srgbClr val="1F1F1F"/>
              </a:solidFill>
              <a:effectLst/>
              <a:latin typeface="Google Sans Flex"/>
            </a:endParaRPr>
          </a:p>
          <a:p>
            <a:r>
              <a:rPr lang="en-US" b="0" i="0">
                <a:solidFill>
                  <a:srgbClr val="1F1F1F"/>
                </a:solidFill>
                <a:effectLst/>
                <a:latin typeface="Google Sans Flex"/>
              </a:rPr>
              <a:t>(click)</a:t>
            </a:r>
          </a:p>
          <a:p>
            <a:r>
              <a:rPr lang="en-US" b="0" i="0">
                <a:solidFill>
                  <a:srgbClr val="1F1F1F"/>
                </a:solidFill>
                <a:effectLst/>
                <a:latin typeface="Google Sans Flex"/>
              </a:rPr>
              <a:t>So, rather than adding more attributes,</a:t>
            </a:r>
          </a:p>
          <a:p>
            <a:r>
              <a:rPr lang="en-US" b="0" i="0">
                <a:solidFill>
                  <a:srgbClr val="1F1F1F"/>
                </a:solidFill>
                <a:effectLst/>
                <a:latin typeface="Google Sans Flex"/>
              </a:rPr>
              <a:t>We need A SET of pivot tables</a:t>
            </a:r>
          </a:p>
        </p:txBody>
      </p:sp>
      <p:sp>
        <p:nvSpPr>
          <p:cNvPr id="4" name="Slide Number Placeholder 3">
            <a:extLst>
              <a:ext uri="{FF2B5EF4-FFF2-40B4-BE49-F238E27FC236}">
                <a16:creationId xmlns:a16="http://schemas.microsoft.com/office/drawing/2014/main" id="{3BE7CEE3-43C8-315B-C0C1-3175E1A8D9B0}"/>
              </a:ext>
            </a:extLst>
          </p:cNvPr>
          <p:cNvSpPr>
            <a:spLocks noGrp="1"/>
          </p:cNvSpPr>
          <p:nvPr>
            <p:ph type="sldNum" sz="quarter" idx="5"/>
          </p:nvPr>
        </p:nvSpPr>
        <p:spPr/>
        <p:txBody>
          <a:bodyPr/>
          <a:lstStyle/>
          <a:p>
            <a:fld id="{0FF1EA83-AC8C-7C4E-A80B-9B32BFD8E3B6}" type="slidenum">
              <a:rPr lang="en-US" smtClean="0"/>
              <a:t>16</a:t>
            </a:fld>
            <a:endParaRPr lang="en-US"/>
          </a:p>
        </p:txBody>
      </p:sp>
    </p:spTree>
    <p:extLst>
      <p:ext uri="{BB962C8B-B14F-4D97-AF65-F5344CB8AC3E}">
        <p14:creationId xmlns:p14="http://schemas.microsoft.com/office/powerpoint/2010/main" val="2977989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06794-7359-46F2-C2EB-475B8E2A70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6E575-26BB-435F-8ABA-B531EBB853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62A0E1-F474-9041-A057-C710AF47FCFF}"/>
              </a:ext>
            </a:extLst>
          </p:cNvPr>
          <p:cNvSpPr>
            <a:spLocks noGrp="1"/>
          </p:cNvSpPr>
          <p:nvPr>
            <p:ph type="body" idx="1"/>
          </p:nvPr>
        </p:nvSpPr>
        <p:spPr/>
        <p:txBody>
          <a:bodyPr/>
          <a:lstStyle/>
          <a:p>
            <a:r>
              <a:rPr lang="en-US"/>
              <a:t>We can show the top-k results as a set of pivot tables like these.</a:t>
            </a:r>
          </a:p>
          <a:p>
            <a:r>
              <a:rPr lang="en-US" b="0" i="0">
                <a:solidFill>
                  <a:srgbClr val="1F1F1F"/>
                </a:solidFill>
                <a:effectLst/>
                <a:latin typeface="Google Sans Flex"/>
              </a:rPr>
              <a:t>(click)</a:t>
            </a:r>
          </a:p>
          <a:p>
            <a:r>
              <a:rPr lang="en-US"/>
              <a:t>But the top-k recommendations overlap too much in attributes.</a:t>
            </a:r>
          </a:p>
          <a:p>
            <a:r>
              <a:rPr lang="en-US" b="0" i="0">
                <a:solidFill>
                  <a:srgbClr val="1F1F1F"/>
                </a:solidFill>
                <a:effectLst/>
                <a:latin typeface="Google Sans Flex"/>
              </a:rPr>
              <a:t>(click)</a:t>
            </a:r>
          </a:p>
          <a:p>
            <a:r>
              <a:rPr lang="en-US" b="0" i="0">
                <a:solidFill>
                  <a:srgbClr val="1F1F1F"/>
                </a:solidFill>
                <a:effectLst/>
                <a:latin typeface="Google Sans Flex"/>
              </a:rPr>
              <a:t>So, we need a set of diverse table.</a:t>
            </a:r>
          </a:p>
        </p:txBody>
      </p:sp>
      <p:sp>
        <p:nvSpPr>
          <p:cNvPr id="4" name="Slide Number Placeholder 3">
            <a:extLst>
              <a:ext uri="{FF2B5EF4-FFF2-40B4-BE49-F238E27FC236}">
                <a16:creationId xmlns:a16="http://schemas.microsoft.com/office/drawing/2014/main" id="{7808494C-A485-6727-03F9-A3643CC61437}"/>
              </a:ext>
            </a:extLst>
          </p:cNvPr>
          <p:cNvSpPr>
            <a:spLocks noGrp="1"/>
          </p:cNvSpPr>
          <p:nvPr>
            <p:ph type="sldNum" sz="quarter" idx="5"/>
          </p:nvPr>
        </p:nvSpPr>
        <p:spPr/>
        <p:txBody>
          <a:bodyPr/>
          <a:lstStyle/>
          <a:p>
            <a:fld id="{0FF1EA83-AC8C-7C4E-A80B-9B32BFD8E3B6}" type="slidenum">
              <a:rPr lang="en-US" smtClean="0"/>
              <a:t>17</a:t>
            </a:fld>
            <a:endParaRPr lang="en-US"/>
          </a:p>
        </p:txBody>
      </p:sp>
    </p:spTree>
    <p:extLst>
      <p:ext uri="{BB962C8B-B14F-4D97-AF65-F5344CB8AC3E}">
        <p14:creationId xmlns:p14="http://schemas.microsoft.com/office/powerpoint/2010/main" val="3777269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8C914-324A-851E-24FE-122EA28DBE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F29B27-B3AB-513E-AC96-6A2FFBE83A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3063CF-C38F-229B-C17C-D186BA552F59}"/>
              </a:ext>
            </a:extLst>
          </p:cNvPr>
          <p:cNvSpPr>
            <a:spLocks noGrp="1"/>
          </p:cNvSpPr>
          <p:nvPr>
            <p:ph type="body" idx="1"/>
          </p:nvPr>
        </p:nvSpPr>
        <p:spPr/>
        <p:txBody>
          <a:bodyPr/>
          <a:lstStyle/>
          <a:p>
            <a:r>
              <a:rPr lang="en-US" dirty="0"/>
              <a:t>So, what makes </a:t>
            </a:r>
            <a:r>
              <a:rPr lang="en-US"/>
              <a:t>a </a:t>
            </a:r>
            <a:r>
              <a:rPr lang="en-US" b="1" dirty="0"/>
              <a:t>good</a:t>
            </a:r>
            <a:r>
              <a:rPr lang="en-US" dirty="0"/>
              <a:t> </a:t>
            </a:r>
            <a:r>
              <a:rPr lang="en-US" b="1" dirty="0"/>
              <a:t>set</a:t>
            </a:r>
            <a:r>
              <a:rPr lang="en-US" dirty="0"/>
              <a:t> then? </a:t>
            </a:r>
          </a:p>
          <a:p>
            <a:r>
              <a:rPr lang="en-US" b="1" dirty="0"/>
              <a:t>Diversity</a:t>
            </a:r>
            <a:r>
              <a:rPr lang="en-US" dirty="0"/>
              <a:t>.</a:t>
            </a:r>
          </a:p>
          <a:p>
            <a:endParaRPr lang="en-US" dirty="0"/>
          </a:p>
          <a:p>
            <a:r>
              <a:rPr lang="en-US" dirty="0"/>
              <a:t>If these colors represent similar tables, the ideal selection looks like this</a:t>
            </a:r>
            <a:br>
              <a:rPr lang="en-US" dirty="0"/>
            </a:br>
            <a:r>
              <a:rPr lang="en-US" b="0"/>
              <a:t>(click!) (click!) (click!) </a:t>
            </a:r>
            <a:endParaRPr lang="en-US" b="0" dirty="0"/>
          </a:p>
          <a:p>
            <a:r>
              <a:rPr lang="en-US" b="0" dirty="0"/>
              <a:t>One </a:t>
            </a:r>
            <a:r>
              <a:rPr lang="en-US" b="0"/>
              <a:t>from each group</a:t>
            </a:r>
            <a:r>
              <a:rPr lang="en-US" b="0" dirty="0"/>
              <a:t>.</a:t>
            </a:r>
            <a:endParaRPr lang="en-US" b="0"/>
          </a:p>
          <a:p>
            <a:endParaRPr lang="en-US" b="0"/>
          </a:p>
        </p:txBody>
      </p:sp>
      <p:sp>
        <p:nvSpPr>
          <p:cNvPr id="4" name="Slide Number Placeholder 3">
            <a:extLst>
              <a:ext uri="{FF2B5EF4-FFF2-40B4-BE49-F238E27FC236}">
                <a16:creationId xmlns:a16="http://schemas.microsoft.com/office/drawing/2014/main" id="{5388CEE9-6479-7AC3-C3FB-F8A476E2484E}"/>
              </a:ext>
            </a:extLst>
          </p:cNvPr>
          <p:cNvSpPr>
            <a:spLocks noGrp="1"/>
          </p:cNvSpPr>
          <p:nvPr>
            <p:ph type="sldNum" sz="quarter" idx="5"/>
          </p:nvPr>
        </p:nvSpPr>
        <p:spPr/>
        <p:txBody>
          <a:bodyPr/>
          <a:lstStyle/>
          <a:p>
            <a:fld id="{0FF1EA83-AC8C-7C4E-A80B-9B32BFD8E3B6}" type="slidenum">
              <a:rPr lang="en-US" smtClean="0"/>
              <a:t>18</a:t>
            </a:fld>
            <a:endParaRPr lang="en-US"/>
          </a:p>
        </p:txBody>
      </p:sp>
    </p:spTree>
    <p:extLst>
      <p:ext uri="{BB962C8B-B14F-4D97-AF65-F5344CB8AC3E}">
        <p14:creationId xmlns:p14="http://schemas.microsoft.com/office/powerpoint/2010/main" val="2077644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6D50E-D44F-BF82-408A-74B1242D7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E0E253-33B7-7C7C-E798-F8BFB44091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6DD521-3462-DE52-F2B4-5F56CAAB7B10}"/>
              </a:ext>
            </a:extLst>
          </p:cNvPr>
          <p:cNvSpPr>
            <a:spLocks noGrp="1"/>
          </p:cNvSpPr>
          <p:nvPr>
            <p:ph type="body" idx="1"/>
          </p:nvPr>
        </p:nvSpPr>
        <p:spPr/>
        <p:txBody>
          <a:bodyPr/>
          <a:lstStyle/>
          <a:p>
            <a:r>
              <a:rPr lang="en-US">
                <a:solidFill>
                  <a:srgbClr val="1F1F1F"/>
                </a:solidFill>
                <a:latin typeface="Google Sans Flex"/>
              </a:rPr>
              <a:t>Putting all these together, </a:t>
            </a:r>
          </a:p>
          <a:p>
            <a:r>
              <a:rPr lang="en-US" b="0" i="0">
                <a:solidFill>
                  <a:srgbClr val="1F1F1F"/>
                </a:solidFill>
                <a:effectLst/>
                <a:latin typeface="Google Sans Flex"/>
              </a:rPr>
              <a:t>our goal </a:t>
            </a:r>
            <a:r>
              <a:rPr lang="en-US">
                <a:solidFill>
                  <a:srgbClr val="1F1F1F"/>
                </a:solidFill>
                <a:latin typeface="Google Sans Flex"/>
              </a:rPr>
              <a:t>in this paper </a:t>
            </a:r>
            <a:r>
              <a:rPr lang="en-US" b="0" i="0">
                <a:solidFill>
                  <a:srgbClr val="1F1F1F"/>
                </a:solidFill>
                <a:effectLst/>
                <a:latin typeface="Google Sans Flex"/>
              </a:rPr>
              <a:t>is to recommend </a:t>
            </a:r>
            <a:r>
              <a:rPr lang="en-US">
                <a:solidFill>
                  <a:srgbClr val="1F1F1F"/>
                </a:solidFill>
                <a:latin typeface="Google Sans Flex"/>
              </a:rPr>
              <a:t>pivot </a:t>
            </a:r>
            <a:r>
              <a:rPr lang="en-US" b="0" i="0">
                <a:solidFill>
                  <a:srgbClr val="1F1F1F"/>
                </a:solidFill>
                <a:effectLst/>
                <a:latin typeface="Google Sans Flex"/>
              </a:rPr>
              <a:t>tables,</a:t>
            </a:r>
          </a:p>
        </p:txBody>
      </p:sp>
      <p:sp>
        <p:nvSpPr>
          <p:cNvPr id="4" name="Slide Number Placeholder 3">
            <a:extLst>
              <a:ext uri="{FF2B5EF4-FFF2-40B4-BE49-F238E27FC236}">
                <a16:creationId xmlns:a16="http://schemas.microsoft.com/office/drawing/2014/main" id="{D4FF20D4-3D8D-34D4-1F97-0FE8F0ED01CC}"/>
              </a:ext>
            </a:extLst>
          </p:cNvPr>
          <p:cNvSpPr>
            <a:spLocks noGrp="1"/>
          </p:cNvSpPr>
          <p:nvPr>
            <p:ph type="sldNum" sz="quarter" idx="5"/>
          </p:nvPr>
        </p:nvSpPr>
        <p:spPr/>
        <p:txBody>
          <a:bodyPr/>
          <a:lstStyle/>
          <a:p>
            <a:fld id="{0FF1EA83-AC8C-7C4E-A80B-9B32BFD8E3B6}" type="slidenum">
              <a:rPr lang="en-US" smtClean="0"/>
              <a:t>19</a:t>
            </a:fld>
            <a:endParaRPr lang="en-US"/>
          </a:p>
        </p:txBody>
      </p:sp>
    </p:spTree>
    <p:extLst>
      <p:ext uri="{BB962C8B-B14F-4D97-AF65-F5344CB8AC3E}">
        <p14:creationId xmlns:p14="http://schemas.microsoft.com/office/powerpoint/2010/main" val="309786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8F29F-8BFD-81E8-4B9A-11FE296D48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996C47-38BA-2DD4-3870-AFB4305A70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A074C0-49A7-AE89-9F28-EEE2D120997B}"/>
              </a:ext>
            </a:extLst>
          </p:cNvPr>
          <p:cNvSpPr>
            <a:spLocks noGrp="1"/>
          </p:cNvSpPr>
          <p:nvPr>
            <p:ph type="body" idx="1"/>
          </p:nvPr>
        </p:nvSpPr>
        <p:spPr/>
        <p:txBody>
          <a:bodyPr/>
          <a:lstStyle/>
          <a:p>
            <a:r>
              <a:rPr lang="en-US" b="0" i="0">
                <a:solidFill>
                  <a:srgbClr val="1F1F1F"/>
                </a:solidFill>
                <a:effectLst/>
                <a:latin typeface="Google Sans Flex"/>
              </a:rPr>
              <a:t>You don't need a huge database for everything</a:t>
            </a:r>
            <a:r>
              <a:rPr lang="en-US" altLang="ko-KR" b="0" i="0">
                <a:solidFill>
                  <a:srgbClr val="1F1F1F"/>
                </a:solidFill>
                <a:effectLst/>
                <a:latin typeface="Google Sans Flex"/>
              </a:rPr>
              <a:t>.</a:t>
            </a:r>
            <a:r>
              <a:rPr lang="en-US" b="0" i="0">
                <a:solidFill>
                  <a:srgbClr val="1F1F1F"/>
                </a:solidFill>
                <a:effectLst/>
                <a:latin typeface="Google Sans Flex"/>
              </a:rPr>
              <a:t> </a:t>
            </a:r>
          </a:p>
          <a:p>
            <a:r>
              <a:rPr lang="en-US" b="0" i="0">
                <a:solidFill>
                  <a:srgbClr val="1F1F1F"/>
                </a:solidFill>
                <a:effectLst/>
                <a:latin typeface="Google Sans Flex"/>
              </a:rPr>
              <a:t>Spreadsheets are </a:t>
            </a:r>
            <a:r>
              <a:rPr lang="en-US" b="1" i="0">
                <a:solidFill>
                  <a:srgbClr val="1F1F1F"/>
                </a:solidFill>
                <a:effectLst/>
                <a:latin typeface="Google Sans Flex"/>
              </a:rPr>
              <a:t>perfect</a:t>
            </a:r>
            <a:r>
              <a:rPr lang="en-US" b="0" i="0">
                <a:solidFill>
                  <a:srgbClr val="1F1F1F"/>
                </a:solidFill>
                <a:effectLst/>
                <a:latin typeface="Google Sans Flex"/>
              </a:rPr>
              <a:t>  for *small, simple tables*</a:t>
            </a:r>
          </a:p>
          <a:p>
            <a:r>
              <a:rPr lang="en-US" b="0" i="0">
                <a:solidFill>
                  <a:srgbClr val="1F1F1F"/>
                </a:solidFill>
                <a:effectLst/>
                <a:latin typeface="Google Sans Flex"/>
              </a:rPr>
              <a:t>and that’s exactly why a *billion* people use them daily.</a:t>
            </a:r>
            <a:endParaRPr lang="en-US"/>
          </a:p>
        </p:txBody>
      </p:sp>
      <p:sp>
        <p:nvSpPr>
          <p:cNvPr id="4" name="Slide Number Placeholder 3">
            <a:extLst>
              <a:ext uri="{FF2B5EF4-FFF2-40B4-BE49-F238E27FC236}">
                <a16:creationId xmlns:a16="http://schemas.microsoft.com/office/drawing/2014/main" id="{0514188D-4FC8-4431-7554-FB503C232445}"/>
              </a:ext>
            </a:extLst>
          </p:cNvPr>
          <p:cNvSpPr>
            <a:spLocks noGrp="1"/>
          </p:cNvSpPr>
          <p:nvPr>
            <p:ph type="sldNum" sz="quarter" idx="5"/>
          </p:nvPr>
        </p:nvSpPr>
        <p:spPr/>
        <p:txBody>
          <a:bodyPr/>
          <a:lstStyle/>
          <a:p>
            <a:fld id="{0FF1EA83-AC8C-7C4E-A80B-9B32BFD8E3B6}" type="slidenum">
              <a:rPr lang="en-US" smtClean="0"/>
              <a:t>2</a:t>
            </a:fld>
            <a:endParaRPr lang="en-US"/>
          </a:p>
        </p:txBody>
      </p:sp>
    </p:spTree>
    <p:extLst>
      <p:ext uri="{BB962C8B-B14F-4D97-AF65-F5344CB8AC3E}">
        <p14:creationId xmlns:p14="http://schemas.microsoft.com/office/powerpoint/2010/main" val="3225136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9A4F5-9A4F-3EB3-6D1E-8D28BBA365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22F5C1-2485-59F7-81EC-A1CA54A73F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093CF9-5446-F599-16DF-A05A46607779}"/>
              </a:ext>
            </a:extLst>
          </p:cNvPr>
          <p:cNvSpPr>
            <a:spLocks noGrp="1"/>
          </p:cNvSpPr>
          <p:nvPr>
            <p:ph type="body" idx="1"/>
          </p:nvPr>
        </p:nvSpPr>
        <p:spPr/>
        <p:txBody>
          <a:bodyPr/>
          <a:lstStyle/>
          <a:p>
            <a:r>
              <a:rPr lang="en-US" b="0" i="0">
                <a:solidFill>
                  <a:srgbClr val="1F1F1F"/>
                </a:solidFill>
                <a:effectLst/>
                <a:latin typeface="Google Sans Flex"/>
              </a:rPr>
              <a:t>, which means it must be *aware* of the *user’s intents*</a:t>
            </a:r>
            <a:endParaRPr lang="en-US"/>
          </a:p>
        </p:txBody>
      </p:sp>
      <p:sp>
        <p:nvSpPr>
          <p:cNvPr id="4" name="Slide Number Placeholder 3">
            <a:extLst>
              <a:ext uri="{FF2B5EF4-FFF2-40B4-BE49-F238E27FC236}">
                <a16:creationId xmlns:a16="http://schemas.microsoft.com/office/drawing/2014/main" id="{1D93EAC9-EE87-A83D-1814-FB85C1AA74F2}"/>
              </a:ext>
            </a:extLst>
          </p:cNvPr>
          <p:cNvSpPr>
            <a:spLocks noGrp="1"/>
          </p:cNvSpPr>
          <p:nvPr>
            <p:ph type="sldNum" sz="quarter" idx="5"/>
          </p:nvPr>
        </p:nvSpPr>
        <p:spPr/>
        <p:txBody>
          <a:bodyPr/>
          <a:lstStyle/>
          <a:p>
            <a:fld id="{0FF1EA83-AC8C-7C4E-A80B-9B32BFD8E3B6}" type="slidenum">
              <a:rPr lang="en-US" smtClean="0"/>
              <a:t>20</a:t>
            </a:fld>
            <a:endParaRPr lang="en-US"/>
          </a:p>
        </p:txBody>
      </p:sp>
    </p:spTree>
    <p:extLst>
      <p:ext uri="{BB962C8B-B14F-4D97-AF65-F5344CB8AC3E}">
        <p14:creationId xmlns:p14="http://schemas.microsoft.com/office/powerpoint/2010/main" val="2814193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147F0-D332-01E7-F633-0571A6D204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7A0A19-19B6-B1A9-2A06-4A8D5D55A3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50CC21-48E3-EAC9-AAA7-1B8DCE75C61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1F1F1F"/>
                </a:solidFill>
                <a:latin typeface="Google Sans Flex"/>
              </a:rPr>
              <a:t>Make the recommendation in the form of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1F1F1F"/>
                </a:solidFill>
                <a:latin typeface="Google Sans Flex"/>
              </a:rPr>
              <a:t>a SET of pivot tables, </a:t>
            </a:r>
            <a:r>
              <a:rPr lang="en-US" b="0" i="0">
                <a:solidFill>
                  <a:srgbClr val="1F1F1F"/>
                </a:solidFill>
                <a:effectLst/>
                <a:latin typeface="Google Sans Flex"/>
              </a:rPr>
              <a:t>not just top-k,</a:t>
            </a:r>
            <a:r>
              <a:rPr lang="en-US">
                <a:solidFill>
                  <a:srgbClr val="1F1F1F"/>
                </a:solidFill>
                <a:latin typeface="Google Sans Flex"/>
              </a:rPr>
              <a:t> </a:t>
            </a:r>
          </a:p>
        </p:txBody>
      </p:sp>
      <p:sp>
        <p:nvSpPr>
          <p:cNvPr id="4" name="Slide Number Placeholder 3">
            <a:extLst>
              <a:ext uri="{FF2B5EF4-FFF2-40B4-BE49-F238E27FC236}">
                <a16:creationId xmlns:a16="http://schemas.microsoft.com/office/drawing/2014/main" id="{FF47B2DF-A2BE-A455-E3B0-CA336DF247FA}"/>
              </a:ext>
            </a:extLst>
          </p:cNvPr>
          <p:cNvSpPr>
            <a:spLocks noGrp="1"/>
          </p:cNvSpPr>
          <p:nvPr>
            <p:ph type="sldNum" sz="quarter" idx="5"/>
          </p:nvPr>
        </p:nvSpPr>
        <p:spPr/>
        <p:txBody>
          <a:bodyPr/>
          <a:lstStyle/>
          <a:p>
            <a:fld id="{0FF1EA83-AC8C-7C4E-A80B-9B32BFD8E3B6}" type="slidenum">
              <a:rPr lang="en-US" smtClean="0"/>
              <a:t>21</a:t>
            </a:fld>
            <a:endParaRPr lang="en-US"/>
          </a:p>
        </p:txBody>
      </p:sp>
    </p:spTree>
    <p:extLst>
      <p:ext uri="{BB962C8B-B14F-4D97-AF65-F5344CB8AC3E}">
        <p14:creationId xmlns:p14="http://schemas.microsoft.com/office/powerpoint/2010/main" val="2519452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6E7EB-E1CC-05FD-A86B-71F7563428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0748B4-EBC6-61A3-6A37-6D5A879D0E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DAF189-ED21-ED44-3844-ED189CB78964}"/>
              </a:ext>
            </a:extLst>
          </p:cNvPr>
          <p:cNvSpPr>
            <a:spLocks noGrp="1"/>
          </p:cNvSpPr>
          <p:nvPr>
            <p:ph type="body" idx="1"/>
          </p:nvPr>
        </p:nvSpPr>
        <p:spPr/>
        <p:txBody>
          <a:bodyPr/>
          <a:lstStyle/>
          <a:p>
            <a:r>
              <a:rPr lang="en-US" b="0"/>
              <a:t>Also, we want the set of tables to be *diverse*, </a:t>
            </a:r>
          </a:p>
          <a:p>
            <a:r>
              <a:rPr lang="en-US" b="0"/>
              <a:t>, </a:t>
            </a:r>
          </a:p>
          <a:p>
            <a:r>
              <a:rPr lang="en-US" b="0"/>
              <a:t>while avoiding redundancy</a:t>
            </a:r>
          </a:p>
        </p:txBody>
      </p:sp>
      <p:sp>
        <p:nvSpPr>
          <p:cNvPr id="4" name="Slide Number Placeholder 3">
            <a:extLst>
              <a:ext uri="{FF2B5EF4-FFF2-40B4-BE49-F238E27FC236}">
                <a16:creationId xmlns:a16="http://schemas.microsoft.com/office/drawing/2014/main" id="{5EB2D789-0FBD-C524-FAD5-422C0A3A909D}"/>
              </a:ext>
            </a:extLst>
          </p:cNvPr>
          <p:cNvSpPr>
            <a:spLocks noGrp="1"/>
          </p:cNvSpPr>
          <p:nvPr>
            <p:ph type="sldNum" sz="quarter" idx="5"/>
          </p:nvPr>
        </p:nvSpPr>
        <p:spPr/>
        <p:txBody>
          <a:bodyPr/>
          <a:lstStyle/>
          <a:p>
            <a:fld id="{0FF1EA83-AC8C-7C4E-A80B-9B32BFD8E3B6}" type="slidenum">
              <a:rPr lang="en-US" smtClean="0"/>
              <a:t>22</a:t>
            </a:fld>
            <a:endParaRPr lang="en-US"/>
          </a:p>
        </p:txBody>
      </p:sp>
    </p:spTree>
    <p:extLst>
      <p:ext uri="{BB962C8B-B14F-4D97-AF65-F5344CB8AC3E}">
        <p14:creationId xmlns:p14="http://schemas.microsoft.com/office/powerpoint/2010/main" val="2365716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98482-A856-1B1D-FCBF-2D71A703D5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78903B-BBE2-9C87-A055-D44EBBAE72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DB5FDC-F6A7-C40A-F33E-1BA08B09BCD3}"/>
              </a:ext>
            </a:extLst>
          </p:cNvPr>
          <p:cNvSpPr>
            <a:spLocks noGrp="1"/>
          </p:cNvSpPr>
          <p:nvPr>
            <p:ph type="body" idx="1"/>
          </p:nvPr>
        </p:nvSpPr>
        <p:spPr/>
        <p:txBody>
          <a:bodyPr/>
          <a:lstStyle/>
          <a:p>
            <a:r>
              <a:rPr lang="en-US" b="0" i="0">
                <a:solidFill>
                  <a:srgbClr val="1F1F1F"/>
                </a:solidFill>
                <a:effectLst/>
                <a:latin typeface="Google Sans Flex"/>
              </a:rPr>
              <a:t>And finally, each of the recommended pivot tables must be “Good”,</a:t>
            </a:r>
          </a:p>
          <a:p>
            <a:r>
              <a:rPr lang="en-US" b="0" i="0">
                <a:solidFill>
                  <a:srgbClr val="1F1F1F"/>
                </a:solidFill>
                <a:effectLst/>
                <a:latin typeface="Google Sans Flex"/>
              </a:rPr>
              <a:t> that is &lt;CLICK&gt; </a:t>
            </a:r>
            <a:r>
              <a:rPr lang="en-US" b="1" i="0">
                <a:solidFill>
                  <a:srgbClr val="1F1F1F"/>
                </a:solidFill>
                <a:effectLst/>
                <a:latin typeface="Google Sans Flex"/>
              </a:rPr>
              <a:t>insightful</a:t>
            </a:r>
            <a:r>
              <a:rPr lang="en-US" b="0" i="0">
                <a:solidFill>
                  <a:srgbClr val="1F1F1F"/>
                </a:solidFill>
                <a:effectLst/>
                <a:latin typeface="Google Sans Flex"/>
              </a:rPr>
              <a:t> and &lt;CLICK&gt; </a:t>
            </a:r>
            <a:r>
              <a:rPr lang="en-US" b="1" i="0">
                <a:solidFill>
                  <a:srgbClr val="1F1F1F"/>
                </a:solidFill>
                <a:effectLst/>
                <a:latin typeface="Google Sans Flex"/>
              </a:rPr>
              <a:t>interpretable</a:t>
            </a:r>
            <a:r>
              <a:rPr lang="en-US" b="0" i="0">
                <a:solidFill>
                  <a:srgbClr val="1F1F1F"/>
                </a:solidFill>
                <a:effectLst/>
                <a:latin typeface="Google Sans Flex"/>
              </a:rPr>
              <a:t>. </a:t>
            </a:r>
          </a:p>
          <a:p>
            <a:endParaRPr lang="en-US" b="0" i="0">
              <a:solidFill>
                <a:srgbClr val="1F1F1F"/>
              </a:solidFill>
              <a:effectLst/>
              <a:latin typeface="Google Sans Flex"/>
            </a:endParaRPr>
          </a:p>
          <a:p>
            <a:r>
              <a:rPr lang="en-US" b="0" i="0">
                <a:solidFill>
                  <a:srgbClr val="1F1F1F"/>
                </a:solidFill>
                <a:effectLst/>
                <a:latin typeface="Google Sans Flex"/>
              </a:rPr>
              <a:t>So, to solve this problem...</a:t>
            </a:r>
            <a:endParaRPr lang="en-US"/>
          </a:p>
        </p:txBody>
      </p:sp>
      <p:sp>
        <p:nvSpPr>
          <p:cNvPr id="4" name="Slide Number Placeholder 3">
            <a:extLst>
              <a:ext uri="{FF2B5EF4-FFF2-40B4-BE49-F238E27FC236}">
                <a16:creationId xmlns:a16="http://schemas.microsoft.com/office/drawing/2014/main" id="{BE4DBA82-834B-37C0-9B3B-142DBC612C9E}"/>
              </a:ext>
            </a:extLst>
          </p:cNvPr>
          <p:cNvSpPr>
            <a:spLocks noGrp="1"/>
          </p:cNvSpPr>
          <p:nvPr>
            <p:ph type="sldNum" sz="quarter" idx="5"/>
          </p:nvPr>
        </p:nvSpPr>
        <p:spPr/>
        <p:txBody>
          <a:bodyPr/>
          <a:lstStyle/>
          <a:p>
            <a:fld id="{0FF1EA83-AC8C-7C4E-A80B-9B32BFD8E3B6}" type="slidenum">
              <a:rPr lang="en-US" smtClean="0"/>
              <a:t>23</a:t>
            </a:fld>
            <a:endParaRPr lang="en-US"/>
          </a:p>
        </p:txBody>
      </p:sp>
    </p:spTree>
    <p:extLst>
      <p:ext uri="{BB962C8B-B14F-4D97-AF65-F5344CB8AC3E}">
        <p14:creationId xmlns:p14="http://schemas.microsoft.com/office/powerpoint/2010/main" val="3628141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introduce our system, </a:t>
            </a:r>
            <a:r>
              <a:rPr lang="en-US" b="1"/>
              <a:t>SAGE</a:t>
            </a:r>
            <a:r>
              <a:rPr lang="en-US" b="1" dirty="0"/>
              <a:t>, </a:t>
            </a:r>
            <a:endParaRPr lang="en-US" b="0" dirty="0"/>
          </a:p>
          <a:p>
            <a:r>
              <a:rPr lang="en-US" b="0" dirty="0"/>
              <a:t>A system recommends data-semantics-aware and diverse pivot tables.</a:t>
            </a:r>
            <a:endParaRPr lang="en-US" b="1"/>
          </a:p>
        </p:txBody>
      </p:sp>
      <p:sp>
        <p:nvSpPr>
          <p:cNvPr id="4" name="Slide Number Placeholder 3"/>
          <p:cNvSpPr>
            <a:spLocks noGrp="1"/>
          </p:cNvSpPr>
          <p:nvPr>
            <p:ph type="sldNum" sz="quarter" idx="5"/>
          </p:nvPr>
        </p:nvSpPr>
        <p:spPr/>
        <p:txBody>
          <a:bodyPr/>
          <a:lstStyle/>
          <a:p>
            <a:fld id="{0FF1EA83-AC8C-7C4E-A80B-9B32BFD8E3B6}" type="slidenum">
              <a:rPr lang="en-US" smtClean="0"/>
              <a:t>24</a:t>
            </a:fld>
            <a:endParaRPr lang="en-US"/>
          </a:p>
        </p:txBody>
      </p:sp>
    </p:spTree>
    <p:extLst>
      <p:ext uri="{BB962C8B-B14F-4D97-AF65-F5344CB8AC3E}">
        <p14:creationId xmlns:p14="http://schemas.microsoft.com/office/powerpoint/2010/main" val="1478538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01576-A109-C7B0-BCE2-28169D4A83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D89C7-7A8C-5C93-DB62-C0EAB77B4F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62A4D0-6B27-6286-1677-AEE3FB622859}"/>
              </a:ext>
            </a:extLst>
          </p:cNvPr>
          <p:cNvSpPr>
            <a:spLocks noGrp="1"/>
          </p:cNvSpPr>
          <p:nvPr>
            <p:ph type="body" idx="1"/>
          </p:nvPr>
        </p:nvSpPr>
        <p:spPr/>
        <p:txBody>
          <a:bodyPr/>
          <a:lstStyle/>
          <a:p>
            <a:r>
              <a:rPr lang="en-US" b="0" i="0" dirty="0">
                <a:solidFill>
                  <a:srgbClr val="1F1F1F"/>
                </a:solidFill>
                <a:effectLst/>
                <a:latin typeface="Google Sans Flex"/>
              </a:rPr>
              <a:t>we have addressed three challenges.</a:t>
            </a:r>
          </a:p>
          <a:p>
            <a:r>
              <a:rPr lang="en-US" b="0" i="0" dirty="0">
                <a:solidFill>
                  <a:srgbClr val="1F1F1F"/>
                </a:solidFill>
                <a:effectLst/>
                <a:latin typeface="Google Sans Flex"/>
              </a:rPr>
              <a:t>(click!)</a:t>
            </a:r>
          </a:p>
          <a:p>
            <a:r>
              <a:rPr lang="en-US" b="0" i="0" dirty="0">
                <a:solidFill>
                  <a:srgbClr val="1F1F1F"/>
                </a:solidFill>
                <a:effectLst/>
                <a:latin typeface="Google Sans Flex"/>
              </a:rPr>
              <a:t>First, we need to formally </a:t>
            </a:r>
            <a:r>
              <a:rPr lang="en-US" b="1" i="0" dirty="0">
                <a:solidFill>
                  <a:srgbClr val="1F1F1F"/>
                </a:solidFill>
                <a:effectLst/>
                <a:latin typeface="Google Sans Flex"/>
              </a:rPr>
              <a:t>define</a:t>
            </a:r>
            <a:r>
              <a:rPr lang="en-US" b="0" i="0" dirty="0">
                <a:solidFill>
                  <a:srgbClr val="1F1F1F"/>
                </a:solidFill>
                <a:effectLst/>
                <a:latin typeface="Google Sans Flex"/>
              </a:rPr>
              <a:t> </a:t>
            </a:r>
          </a:p>
          <a:p>
            <a:r>
              <a:rPr lang="en-US" b="0" i="0" dirty="0">
                <a:solidFill>
                  <a:srgbClr val="1F1F1F"/>
                </a:solidFill>
                <a:effectLst/>
                <a:latin typeface="Google Sans Flex"/>
              </a:rPr>
              <a:t>what </a:t>
            </a:r>
            <a:r>
              <a:rPr lang="en-US" b="1" i="0" dirty="0">
                <a:solidFill>
                  <a:srgbClr val="1F1F1F"/>
                </a:solidFill>
                <a:effectLst/>
                <a:latin typeface="Google Sans Flex"/>
              </a:rPr>
              <a:t>good</a:t>
            </a:r>
            <a:r>
              <a:rPr lang="en-US" b="0" i="0" dirty="0">
                <a:solidFill>
                  <a:srgbClr val="1F1F1F"/>
                </a:solidFill>
                <a:effectLst/>
                <a:latin typeface="Google Sans Flex"/>
              </a:rPr>
              <a:t> pivot tables are </a:t>
            </a:r>
          </a:p>
          <a:p>
            <a:r>
              <a:rPr lang="en-US" b="0" i="0" dirty="0">
                <a:solidFill>
                  <a:srgbClr val="1F1F1F"/>
                </a:solidFill>
                <a:effectLst/>
                <a:latin typeface="Google Sans Flex"/>
              </a:rPr>
              <a:t>(click!)</a:t>
            </a:r>
          </a:p>
          <a:p>
            <a:r>
              <a:rPr lang="en-US" b="0" i="0" dirty="0">
                <a:solidFill>
                  <a:srgbClr val="1F1F1F"/>
                </a:solidFill>
                <a:effectLst/>
                <a:latin typeface="Google Sans Flex"/>
              </a:rPr>
              <a:t>Second, we need to model diversity among a set of pivot tables . </a:t>
            </a:r>
          </a:p>
          <a:p>
            <a:r>
              <a:rPr lang="en-US" b="0" i="0" dirty="0">
                <a:solidFill>
                  <a:srgbClr val="1F1F1F"/>
                </a:solidFill>
                <a:effectLst/>
                <a:latin typeface="Google Sans Flex"/>
              </a:rPr>
              <a:t>(click!)</a:t>
            </a:r>
            <a:br>
              <a:rPr lang="en-US" b="0" i="0" dirty="0">
                <a:solidFill>
                  <a:srgbClr val="1F1F1F"/>
                </a:solidFill>
                <a:effectLst/>
                <a:latin typeface="Google Sans Flex"/>
              </a:rPr>
            </a:br>
            <a:r>
              <a:rPr lang="en-US" b="0" i="0" dirty="0">
                <a:solidFill>
                  <a:srgbClr val="1F1F1F"/>
                </a:solidFill>
                <a:effectLst/>
                <a:latin typeface="Google Sans Flex"/>
              </a:rPr>
              <a:t>Finally, we need to solve this in a realistic way.. </a:t>
            </a:r>
          </a:p>
          <a:p>
            <a:br>
              <a:rPr lang="en-US" b="0" i="0" dirty="0">
                <a:solidFill>
                  <a:srgbClr val="1F1F1F"/>
                </a:solidFill>
                <a:effectLst/>
                <a:latin typeface="Google Sans Flex"/>
              </a:rPr>
            </a:br>
            <a:r>
              <a:rPr lang="en-US" b="0" i="0" dirty="0">
                <a:solidFill>
                  <a:srgbClr val="1F1F1F"/>
                </a:solidFill>
                <a:effectLst/>
                <a:latin typeface="Google Sans Flex"/>
              </a:rPr>
              <a:t>(click)</a:t>
            </a:r>
          </a:p>
          <a:p>
            <a:r>
              <a:rPr lang="en-US" b="0" i="0" dirty="0">
                <a:solidFill>
                  <a:srgbClr val="1F1F1F"/>
                </a:solidFill>
                <a:effectLst/>
                <a:latin typeface="Google Sans Flex"/>
              </a:rPr>
              <a:t>First, let’s dive into the first one.</a:t>
            </a:r>
            <a:endParaRPr lang="en-US" dirty="0"/>
          </a:p>
        </p:txBody>
      </p:sp>
      <p:sp>
        <p:nvSpPr>
          <p:cNvPr id="4" name="Slide Number Placeholder 3">
            <a:extLst>
              <a:ext uri="{FF2B5EF4-FFF2-40B4-BE49-F238E27FC236}">
                <a16:creationId xmlns:a16="http://schemas.microsoft.com/office/drawing/2014/main" id="{9E555992-280E-F436-6221-65E4BF014CBE}"/>
              </a:ext>
            </a:extLst>
          </p:cNvPr>
          <p:cNvSpPr>
            <a:spLocks noGrp="1"/>
          </p:cNvSpPr>
          <p:nvPr>
            <p:ph type="sldNum" sz="quarter" idx="5"/>
          </p:nvPr>
        </p:nvSpPr>
        <p:spPr/>
        <p:txBody>
          <a:bodyPr/>
          <a:lstStyle/>
          <a:p>
            <a:fld id="{0FF1EA83-AC8C-7C4E-A80B-9B32BFD8E3B6}" type="slidenum">
              <a:rPr lang="en-US" smtClean="0"/>
              <a:t>25</a:t>
            </a:fld>
            <a:endParaRPr lang="en-US"/>
          </a:p>
        </p:txBody>
      </p:sp>
    </p:spTree>
    <p:extLst>
      <p:ext uri="{BB962C8B-B14F-4D97-AF65-F5344CB8AC3E}">
        <p14:creationId xmlns:p14="http://schemas.microsoft.com/office/powerpoint/2010/main" val="3465229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6944A-BA3E-A715-E769-27BEBFAE99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B0ABE0-4C30-179A-3C81-7C79106B85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83A82D-1BD5-8F94-F7CF-CD8BAE27B90A}"/>
              </a:ext>
            </a:extLst>
          </p:cNvPr>
          <p:cNvSpPr>
            <a:spLocks noGrp="1"/>
          </p:cNvSpPr>
          <p:nvPr>
            <p:ph type="body" idx="1"/>
          </p:nvPr>
        </p:nvSpPr>
        <p:spPr/>
        <p:txBody>
          <a:bodyPr/>
          <a:lstStyle/>
          <a:p>
            <a:r>
              <a:rPr lang="en-US" b="0" i="0">
                <a:solidFill>
                  <a:srgbClr val="1F1F1F"/>
                </a:solidFill>
                <a:effectLst/>
                <a:latin typeface="Google Sans Flex"/>
              </a:rPr>
              <a:t>First, we need to define what good pivot tables are. </a:t>
            </a:r>
          </a:p>
          <a:p>
            <a:endParaRPr lang="en-US" b="0" i="0">
              <a:solidFill>
                <a:srgbClr val="1F1F1F"/>
              </a:solidFill>
              <a:effectLst/>
              <a:latin typeface="Google Sans Flex"/>
            </a:endParaRPr>
          </a:p>
          <a:p>
            <a:r>
              <a:rPr lang="en-US" b="0" i="0">
                <a:solidFill>
                  <a:srgbClr val="1F1F1F"/>
                </a:solidFill>
                <a:effectLst/>
                <a:latin typeface="Google Sans Flex"/>
              </a:rPr>
              <a:t>Earlier, we mentioned the tables should be insightful and interpretable. </a:t>
            </a:r>
          </a:p>
          <a:p>
            <a:endParaRPr lang="en-US" b="0" i="0">
              <a:solidFill>
                <a:srgbClr val="1F1F1F"/>
              </a:solidFill>
              <a:effectLst/>
              <a:latin typeface="Google Sans Flex"/>
            </a:endParaRPr>
          </a:p>
          <a:p>
            <a:r>
              <a:rPr lang="en-US" b="0" i="0">
                <a:solidFill>
                  <a:srgbClr val="1F1F1F"/>
                </a:solidFill>
                <a:effectLst/>
                <a:latin typeface="Google Sans Flex"/>
              </a:rPr>
              <a:t>(click!)</a:t>
            </a:r>
          </a:p>
          <a:p>
            <a:r>
              <a:rPr lang="en-US" b="0" i="0">
                <a:solidFill>
                  <a:srgbClr val="1F1F1F"/>
                </a:solidFill>
                <a:effectLst/>
                <a:latin typeface="Google Sans Flex"/>
              </a:rPr>
              <a:t>Here, we model the utility of a table through both insightfulness and interpretability. </a:t>
            </a:r>
          </a:p>
          <a:p>
            <a:endParaRPr lang="en-US" b="0" i="0">
              <a:solidFill>
                <a:srgbClr val="1F1F1F"/>
              </a:solidFill>
              <a:effectLst/>
              <a:latin typeface="Google Sans Flex"/>
            </a:endParaRPr>
          </a:p>
        </p:txBody>
      </p:sp>
      <p:sp>
        <p:nvSpPr>
          <p:cNvPr id="4" name="Slide Number Placeholder 3">
            <a:extLst>
              <a:ext uri="{FF2B5EF4-FFF2-40B4-BE49-F238E27FC236}">
                <a16:creationId xmlns:a16="http://schemas.microsoft.com/office/drawing/2014/main" id="{305C202C-D337-66E3-1679-5EA12D1ED3A4}"/>
              </a:ext>
            </a:extLst>
          </p:cNvPr>
          <p:cNvSpPr>
            <a:spLocks noGrp="1"/>
          </p:cNvSpPr>
          <p:nvPr>
            <p:ph type="sldNum" sz="quarter" idx="5"/>
          </p:nvPr>
        </p:nvSpPr>
        <p:spPr/>
        <p:txBody>
          <a:bodyPr/>
          <a:lstStyle/>
          <a:p>
            <a:fld id="{0FF1EA83-AC8C-7C4E-A80B-9B32BFD8E3B6}" type="slidenum">
              <a:rPr lang="en-US" smtClean="0"/>
              <a:t>26</a:t>
            </a:fld>
            <a:endParaRPr lang="en-US"/>
          </a:p>
        </p:txBody>
      </p:sp>
    </p:spTree>
    <p:extLst>
      <p:ext uri="{BB962C8B-B14F-4D97-AF65-F5344CB8AC3E}">
        <p14:creationId xmlns:p14="http://schemas.microsoft.com/office/powerpoint/2010/main" val="3141545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88652-2143-ED45-9B97-C3481A0164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D4467C-0D53-CFAC-4BA2-8E7CC06A93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FE724B-F772-909B-3B34-24D3D05DC322}"/>
              </a:ext>
            </a:extLst>
          </p:cNvPr>
          <p:cNvSpPr>
            <a:spLocks noGrp="1"/>
          </p:cNvSpPr>
          <p:nvPr>
            <p:ph type="body" idx="1"/>
          </p:nvPr>
        </p:nvSpPr>
        <p:spPr/>
        <p:txBody>
          <a:bodyPr/>
          <a:lstStyle/>
          <a:p>
            <a:endParaRPr lang="en-US" b="0" i="0" dirty="0">
              <a:solidFill>
                <a:srgbClr val="1F1F1F"/>
              </a:solidFill>
              <a:effectLst/>
              <a:latin typeface="Google Sans Flex"/>
            </a:endParaRPr>
          </a:p>
          <a:p>
            <a:r>
              <a:rPr lang="en-US" b="0" i="0" dirty="0">
                <a:solidFill>
                  <a:srgbClr val="1F1F1F"/>
                </a:solidFill>
                <a:effectLst/>
                <a:latin typeface="Google Sans Flex"/>
              </a:rPr>
              <a:t>We worked on several types of them,</a:t>
            </a:r>
          </a:p>
        </p:txBody>
      </p:sp>
      <p:sp>
        <p:nvSpPr>
          <p:cNvPr id="4" name="Slide Number Placeholder 3">
            <a:extLst>
              <a:ext uri="{FF2B5EF4-FFF2-40B4-BE49-F238E27FC236}">
                <a16:creationId xmlns:a16="http://schemas.microsoft.com/office/drawing/2014/main" id="{39CC2F38-7189-7408-611F-CA011BDADC36}"/>
              </a:ext>
            </a:extLst>
          </p:cNvPr>
          <p:cNvSpPr>
            <a:spLocks noGrp="1"/>
          </p:cNvSpPr>
          <p:nvPr>
            <p:ph type="sldNum" sz="quarter" idx="5"/>
          </p:nvPr>
        </p:nvSpPr>
        <p:spPr/>
        <p:txBody>
          <a:bodyPr/>
          <a:lstStyle/>
          <a:p>
            <a:fld id="{0FF1EA83-AC8C-7C4E-A80B-9B32BFD8E3B6}" type="slidenum">
              <a:rPr lang="en-US" smtClean="0"/>
              <a:t>27</a:t>
            </a:fld>
            <a:endParaRPr lang="en-US"/>
          </a:p>
        </p:txBody>
      </p:sp>
    </p:spTree>
    <p:extLst>
      <p:ext uri="{BB962C8B-B14F-4D97-AF65-F5344CB8AC3E}">
        <p14:creationId xmlns:p14="http://schemas.microsoft.com/office/powerpoint/2010/main" val="2629151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E83C3-E296-4020-0E1D-36A743B8F3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47679C-EC9C-2101-AB59-586000BB78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42BAF7-B897-9A90-9E00-BAB762E78A1D}"/>
              </a:ext>
            </a:extLst>
          </p:cNvPr>
          <p:cNvSpPr>
            <a:spLocks noGrp="1"/>
          </p:cNvSpPr>
          <p:nvPr>
            <p:ph type="body" idx="1"/>
          </p:nvPr>
        </p:nvSpPr>
        <p:spPr/>
        <p:txBody>
          <a:bodyPr/>
          <a:lstStyle/>
          <a:p>
            <a:endParaRPr lang="en-US"/>
          </a:p>
          <a:p>
            <a:r>
              <a:rPr lang="en-US"/>
              <a:t>But today, I’m going to show only one type: </a:t>
            </a:r>
            <a:r>
              <a:rPr lang="en-US" b="1"/>
              <a:t>surprisingness</a:t>
            </a:r>
            <a:r>
              <a:rPr lang="en-US"/>
              <a:t>.</a:t>
            </a:r>
            <a:endParaRPr lang="en-US" b="0" i="0">
              <a:solidFill>
                <a:srgbClr val="1F1F1F"/>
              </a:solidFill>
              <a:effectLst/>
              <a:latin typeface="Google Sans Flex"/>
            </a:endParaRPr>
          </a:p>
        </p:txBody>
      </p:sp>
      <p:sp>
        <p:nvSpPr>
          <p:cNvPr id="4" name="Slide Number Placeholder 3">
            <a:extLst>
              <a:ext uri="{FF2B5EF4-FFF2-40B4-BE49-F238E27FC236}">
                <a16:creationId xmlns:a16="http://schemas.microsoft.com/office/drawing/2014/main" id="{7B9C5780-47F0-C071-009D-0DC5E0C2CA37}"/>
              </a:ext>
            </a:extLst>
          </p:cNvPr>
          <p:cNvSpPr>
            <a:spLocks noGrp="1"/>
          </p:cNvSpPr>
          <p:nvPr>
            <p:ph type="sldNum" sz="quarter" idx="5"/>
          </p:nvPr>
        </p:nvSpPr>
        <p:spPr/>
        <p:txBody>
          <a:bodyPr/>
          <a:lstStyle/>
          <a:p>
            <a:fld id="{0FF1EA83-AC8C-7C4E-A80B-9B32BFD8E3B6}" type="slidenum">
              <a:rPr lang="en-US" smtClean="0"/>
              <a:t>28</a:t>
            </a:fld>
            <a:endParaRPr lang="en-US"/>
          </a:p>
        </p:txBody>
      </p:sp>
    </p:spTree>
    <p:extLst>
      <p:ext uri="{BB962C8B-B14F-4D97-AF65-F5344CB8AC3E}">
        <p14:creationId xmlns:p14="http://schemas.microsoft.com/office/powerpoint/2010/main" val="2924242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FF9A5-0D0C-D53A-F088-DEBE5555C2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C07ACC-9098-E3F8-6F9D-76BFCB5EF7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970B31-131F-3898-6014-20566A42477C}"/>
              </a:ext>
            </a:extLst>
          </p:cNvPr>
          <p:cNvSpPr>
            <a:spLocks noGrp="1"/>
          </p:cNvSpPr>
          <p:nvPr>
            <p:ph type="body" idx="1"/>
          </p:nvPr>
        </p:nvSpPr>
        <p:spPr/>
        <p:txBody>
          <a:bodyPr/>
          <a:lstStyle/>
          <a:p>
            <a:r>
              <a:rPr lang="en-US" dirty="0"/>
              <a:t>For being a good pivot table, the table would include unexpecting BIG value such as outliers,</a:t>
            </a:r>
            <a:br>
              <a:rPr lang="en-US" dirty="0"/>
            </a:br>
            <a:endParaRPr lang="en-US" dirty="0"/>
          </a:p>
          <a:p>
            <a:r>
              <a:rPr lang="en-US" dirty="0"/>
              <a:t>In this table, you can see there are two outliers, Italian restaurant in Mumbai </a:t>
            </a:r>
          </a:p>
          <a:p>
            <a:r>
              <a:rPr lang="en-US" dirty="0"/>
              <a:t>and Indian restaurant in Delhi</a:t>
            </a:r>
          </a:p>
          <a:p>
            <a:endParaRPr lang="en-US" b="0" dirty="0"/>
          </a:p>
        </p:txBody>
      </p:sp>
      <p:sp>
        <p:nvSpPr>
          <p:cNvPr id="4" name="Slide Number Placeholder 3">
            <a:extLst>
              <a:ext uri="{FF2B5EF4-FFF2-40B4-BE49-F238E27FC236}">
                <a16:creationId xmlns:a16="http://schemas.microsoft.com/office/drawing/2014/main" id="{BA480A55-5E51-F845-8FBC-28D956942EA1}"/>
              </a:ext>
            </a:extLst>
          </p:cNvPr>
          <p:cNvSpPr>
            <a:spLocks noGrp="1"/>
          </p:cNvSpPr>
          <p:nvPr>
            <p:ph type="sldNum" sz="quarter" idx="5"/>
          </p:nvPr>
        </p:nvSpPr>
        <p:spPr/>
        <p:txBody>
          <a:bodyPr/>
          <a:lstStyle/>
          <a:p>
            <a:fld id="{0FF1EA83-AC8C-7C4E-A80B-9B32BFD8E3B6}" type="slidenum">
              <a:rPr lang="en-US" smtClean="0"/>
              <a:t>29</a:t>
            </a:fld>
            <a:endParaRPr lang="en-US"/>
          </a:p>
        </p:txBody>
      </p:sp>
    </p:spTree>
    <p:extLst>
      <p:ext uri="{BB962C8B-B14F-4D97-AF65-F5344CB8AC3E}">
        <p14:creationId xmlns:p14="http://schemas.microsoft.com/office/powerpoint/2010/main" val="2425509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558E6-F751-BBBD-185E-5F36CD13AC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D7E964-768A-0297-8D7A-ACED361455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1A7F3A-359B-33F2-08C8-2F6EB5D8DFC4}"/>
              </a:ext>
            </a:extLst>
          </p:cNvPr>
          <p:cNvSpPr>
            <a:spLocks noGrp="1"/>
          </p:cNvSpPr>
          <p:nvPr>
            <p:ph type="body" idx="1"/>
          </p:nvPr>
        </p:nvSpPr>
        <p:spPr/>
        <p:txBody>
          <a:bodyPr/>
          <a:lstStyle/>
          <a:p>
            <a:r>
              <a:rPr lang="en-US" b="1"/>
              <a:t>BUT</a:t>
            </a:r>
            <a:r>
              <a:rPr lang="en-US"/>
              <a:t> here’s the thing: spreadsheets </a:t>
            </a:r>
            <a:r>
              <a:rPr lang="en-US" dirty="0"/>
              <a:t>aren’t small anymore</a:t>
            </a:r>
            <a:endParaRPr lang="en-US"/>
          </a:p>
          <a:p>
            <a:endParaRPr lang="en-US"/>
          </a:p>
          <a:p>
            <a:r>
              <a:rPr lang="en-US" dirty="0"/>
              <a:t>We’ve gone from 16Ktuples </a:t>
            </a:r>
            <a:r>
              <a:rPr lang="en-US"/>
              <a:t>in the 90s</a:t>
            </a:r>
            <a:r>
              <a:rPr lang="en-US" dirty="0"/>
              <a:t> to </a:t>
            </a:r>
            <a:r>
              <a:rPr lang="en-US"/>
              <a:t>over a million </a:t>
            </a:r>
            <a:r>
              <a:rPr lang="en-US" dirty="0"/>
              <a:t>tuples today.</a:t>
            </a:r>
            <a:endParaRPr lang="en-US"/>
          </a:p>
          <a:p>
            <a:r>
              <a:rPr lang="en-US" dirty="0"/>
              <a:t>This is not </a:t>
            </a:r>
            <a:r>
              <a:rPr lang="en-US" b="1" dirty="0"/>
              <a:t>small</a:t>
            </a:r>
            <a:r>
              <a:rPr lang="en-US" dirty="0"/>
              <a:t> </a:t>
            </a:r>
            <a:r>
              <a:rPr lang="en-US" b="1" dirty="0"/>
              <a:t>data</a:t>
            </a:r>
            <a:r>
              <a:rPr lang="en-US" dirty="0"/>
              <a:t>.</a:t>
            </a:r>
          </a:p>
          <a:p>
            <a:endParaRPr lang="en-US">
              <a:solidFill>
                <a:srgbClr val="1F1F1F"/>
              </a:solidFill>
              <a:latin typeface="Google Sans Flex"/>
            </a:endParaRPr>
          </a:p>
          <a:p>
            <a:pPr algn="l"/>
            <a:r>
              <a:rPr lang="en-US" b="0" i="0">
                <a:solidFill>
                  <a:srgbClr val="1F1F1F"/>
                </a:solidFill>
                <a:effectLst/>
                <a:latin typeface="Google Sans Flex"/>
              </a:rPr>
              <a:t>(click for animation)</a:t>
            </a:r>
          </a:p>
          <a:p>
            <a:r>
              <a:rPr lang="en-US" b="0" i="0" dirty="0">
                <a:solidFill>
                  <a:srgbClr val="1F1F1F"/>
                </a:solidFill>
                <a:effectLst/>
                <a:latin typeface="Google Sans Flex"/>
              </a:rPr>
              <a:t>And doing manual analysis on this scale </a:t>
            </a:r>
            <a:r>
              <a:rPr lang="en-US" b="0" i="0">
                <a:solidFill>
                  <a:srgbClr val="1F1F1F"/>
                </a:solidFill>
                <a:effectLst/>
                <a:latin typeface="Google Sans Flex"/>
              </a:rPr>
              <a:t>is </a:t>
            </a:r>
            <a:r>
              <a:rPr lang="en-US" b="0" i="0" dirty="0">
                <a:solidFill>
                  <a:srgbClr val="1F1F1F"/>
                </a:solidFill>
                <a:effectLst/>
                <a:latin typeface="Google Sans Flex"/>
              </a:rPr>
              <a:t>just a </a:t>
            </a:r>
            <a:r>
              <a:rPr lang="en-US" b="1" i="0">
                <a:solidFill>
                  <a:srgbClr val="1F1F1F"/>
                </a:solidFill>
                <a:effectLst/>
                <a:latin typeface="Google Sans Flex"/>
              </a:rPr>
              <a:t>nightmare</a:t>
            </a:r>
            <a:r>
              <a:rPr lang="en-US" b="0" i="0">
                <a:solidFill>
                  <a:srgbClr val="1F1F1F"/>
                </a:solidFill>
                <a:effectLst/>
                <a:latin typeface="Google Sans Flex"/>
              </a:rPr>
              <a:t>.</a:t>
            </a:r>
          </a:p>
          <a:p>
            <a:endParaRPr lang="en-US" b="0" i="0">
              <a:solidFill>
                <a:srgbClr val="1F1F1F"/>
              </a:solidFill>
              <a:effectLst/>
              <a:latin typeface="Google Sans Flex"/>
            </a:endParaRPr>
          </a:p>
        </p:txBody>
      </p:sp>
      <p:sp>
        <p:nvSpPr>
          <p:cNvPr id="4" name="Slide Number Placeholder 3">
            <a:extLst>
              <a:ext uri="{FF2B5EF4-FFF2-40B4-BE49-F238E27FC236}">
                <a16:creationId xmlns:a16="http://schemas.microsoft.com/office/drawing/2014/main" id="{29552FBD-3E1D-7BBE-2503-45BBAB1DDE55}"/>
              </a:ext>
            </a:extLst>
          </p:cNvPr>
          <p:cNvSpPr>
            <a:spLocks noGrp="1"/>
          </p:cNvSpPr>
          <p:nvPr>
            <p:ph type="sldNum" sz="quarter" idx="5"/>
          </p:nvPr>
        </p:nvSpPr>
        <p:spPr/>
        <p:txBody>
          <a:bodyPr/>
          <a:lstStyle/>
          <a:p>
            <a:fld id="{0FF1EA83-AC8C-7C4E-A80B-9B32BFD8E3B6}" type="slidenum">
              <a:rPr lang="en-US" smtClean="0"/>
              <a:t>3</a:t>
            </a:fld>
            <a:endParaRPr lang="en-US"/>
          </a:p>
        </p:txBody>
      </p:sp>
    </p:spTree>
    <p:extLst>
      <p:ext uri="{BB962C8B-B14F-4D97-AF65-F5344CB8AC3E}">
        <p14:creationId xmlns:p14="http://schemas.microsoft.com/office/powerpoint/2010/main" val="1028372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EA898-0512-83A4-44FE-738B633485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BAB06F-0CB9-A9B5-1FF6-4E759C5F2D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6567B6-3EBB-33EE-DCB5-1FA652B4E44F}"/>
              </a:ext>
            </a:extLst>
          </p:cNvPr>
          <p:cNvSpPr>
            <a:spLocks noGrp="1"/>
          </p:cNvSpPr>
          <p:nvPr>
            <p:ph type="body" idx="1"/>
          </p:nvPr>
        </p:nvSpPr>
        <p:spPr/>
        <p:txBody>
          <a:bodyPr/>
          <a:lstStyle/>
          <a:p>
            <a:endParaRPr lang="en-US" dirty="0"/>
          </a:p>
          <a:p>
            <a:r>
              <a:rPr lang="en-US" dirty="0"/>
              <a:t>But is this really </a:t>
            </a:r>
            <a:r>
              <a:rPr lang="en-US" b="1" dirty="0"/>
              <a:t>insightful</a:t>
            </a:r>
            <a:r>
              <a:rPr lang="en-US" dirty="0"/>
              <a:t>?</a:t>
            </a:r>
          </a:p>
          <a:p>
            <a:endParaRPr lang="en-US" dirty="0"/>
          </a:p>
          <a:p>
            <a:r>
              <a:rPr lang="en-US" dirty="0"/>
              <a:t>High prices for Italian restaurants in Mumbai are expected as it’s a hub for fine dining.</a:t>
            </a:r>
          </a:p>
          <a:p>
            <a:r>
              <a:rPr lang="en-US" dirty="0"/>
              <a:t>But high prices for Indian food in Delhi? </a:t>
            </a:r>
          </a:p>
          <a:p>
            <a:r>
              <a:rPr lang="en-US" dirty="0"/>
              <a:t>This is unexpected in real-life</a:t>
            </a:r>
          </a:p>
          <a:p>
            <a:endParaRPr lang="en-US" dirty="0"/>
          </a:p>
          <a:p>
            <a:r>
              <a:rPr lang="en-US" b="0" dirty="0"/>
              <a:t>Five years ago, hard coding that real-world difference was nearly impossible.</a:t>
            </a:r>
          </a:p>
          <a:p>
            <a:r>
              <a:rPr lang="en-US" b="0" dirty="0"/>
              <a:t>Today?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endParaRPr lang="en-US" b="0" dirty="0"/>
          </a:p>
          <a:p>
            <a:r>
              <a:rPr lang="en-US" b="0" dirty="0"/>
              <a:t>We just ask an LLM.</a:t>
            </a:r>
          </a:p>
          <a:p>
            <a:r>
              <a:rPr lang="en-US" b="0" dirty="0"/>
              <a:t>We let the LLM decide the likelihood of </a:t>
            </a:r>
            <a:r>
              <a:rPr lang="en-US" b="1" dirty="0"/>
              <a:t>expectedness</a:t>
            </a:r>
            <a:r>
              <a:rPr lang="en-US" b="0" dirty="0"/>
              <a:t> for such insights </a:t>
            </a:r>
          </a:p>
          <a:p>
            <a:r>
              <a:rPr lang="en-US" b="0" dirty="0"/>
              <a:t>so we can understand the </a:t>
            </a:r>
            <a:r>
              <a:rPr lang="en-US" b="1" dirty="0"/>
              <a:t>semantic</a:t>
            </a:r>
            <a:r>
              <a:rPr lang="en-US" b="0" dirty="0"/>
              <a:t> meaning behind the data.</a:t>
            </a:r>
          </a:p>
        </p:txBody>
      </p:sp>
      <p:sp>
        <p:nvSpPr>
          <p:cNvPr id="4" name="Slide Number Placeholder 3">
            <a:extLst>
              <a:ext uri="{FF2B5EF4-FFF2-40B4-BE49-F238E27FC236}">
                <a16:creationId xmlns:a16="http://schemas.microsoft.com/office/drawing/2014/main" id="{69B6F92A-5E9D-3A90-DB18-98D3DB9F8120}"/>
              </a:ext>
            </a:extLst>
          </p:cNvPr>
          <p:cNvSpPr>
            <a:spLocks noGrp="1"/>
          </p:cNvSpPr>
          <p:nvPr>
            <p:ph type="sldNum" sz="quarter" idx="5"/>
          </p:nvPr>
        </p:nvSpPr>
        <p:spPr/>
        <p:txBody>
          <a:bodyPr/>
          <a:lstStyle/>
          <a:p>
            <a:fld id="{0FF1EA83-AC8C-7C4E-A80B-9B32BFD8E3B6}" type="slidenum">
              <a:rPr lang="en-US" smtClean="0"/>
              <a:t>30</a:t>
            </a:fld>
            <a:endParaRPr lang="en-US"/>
          </a:p>
        </p:txBody>
      </p:sp>
    </p:spTree>
    <p:extLst>
      <p:ext uri="{BB962C8B-B14F-4D97-AF65-F5344CB8AC3E}">
        <p14:creationId xmlns:p14="http://schemas.microsoft.com/office/powerpoint/2010/main" val="2427623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5EC19-7CDF-46D7-DE28-E8B701382E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C0D776-2868-5064-E9B1-7F3DE01E73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6EE61C-8465-4C2B-6BC5-E72254C73725}"/>
              </a:ext>
            </a:extLst>
          </p:cNvPr>
          <p:cNvSpPr>
            <a:spLocks noGrp="1"/>
          </p:cNvSpPr>
          <p:nvPr>
            <p:ph type="body" idx="1"/>
          </p:nvPr>
        </p:nvSpPr>
        <p:spPr/>
        <p:txBody>
          <a:bodyPr/>
          <a:lstStyle/>
          <a:p>
            <a:r>
              <a:rPr lang="en-US" b="0" i="0" dirty="0">
                <a:solidFill>
                  <a:srgbClr val="1F1F1F"/>
                </a:solidFill>
                <a:effectLst/>
                <a:latin typeface="Google Sans Flex"/>
              </a:rPr>
              <a:t>We’ve discussed about </a:t>
            </a:r>
            <a:r>
              <a:rPr lang="en-US" b="1" i="0" dirty="0">
                <a:solidFill>
                  <a:srgbClr val="1F1F1F"/>
                </a:solidFill>
                <a:effectLst/>
                <a:latin typeface="Google Sans Flex"/>
              </a:rPr>
              <a:t>goodness</a:t>
            </a:r>
            <a:r>
              <a:rPr lang="en-US" b="0" i="0" dirty="0">
                <a:solidFill>
                  <a:srgbClr val="1F1F1F"/>
                </a:solidFill>
                <a:effectLst/>
                <a:latin typeface="Google Sans Flex"/>
              </a:rPr>
              <a:t> of tables, </a:t>
            </a:r>
          </a:p>
          <a:p>
            <a:r>
              <a:rPr lang="en-US" b="0" i="0" dirty="0">
                <a:solidFill>
                  <a:srgbClr val="1F1F1F"/>
                </a:solidFill>
                <a:effectLst/>
                <a:latin typeface="Google Sans Flex"/>
              </a:rPr>
              <a:t>(click!)</a:t>
            </a:r>
          </a:p>
          <a:p>
            <a:r>
              <a:rPr lang="en-US" b="0" i="0" dirty="0">
                <a:solidFill>
                  <a:srgbClr val="1F1F1F"/>
                </a:solidFill>
                <a:effectLst/>
                <a:latin typeface="Google Sans Flex"/>
              </a:rPr>
              <a:t>Now let’s talk about the </a:t>
            </a:r>
            <a:r>
              <a:rPr lang="en-US" b="1" i="0" dirty="0">
                <a:solidFill>
                  <a:srgbClr val="1F1F1F"/>
                </a:solidFill>
                <a:effectLst/>
                <a:latin typeface="Google Sans Flex"/>
              </a:rPr>
              <a:t>diversity </a:t>
            </a:r>
            <a:r>
              <a:rPr lang="en-US" b="0" i="0" dirty="0">
                <a:solidFill>
                  <a:srgbClr val="1F1F1F"/>
                </a:solidFill>
                <a:effectLst/>
                <a:latin typeface="Google Sans Flex"/>
              </a:rPr>
              <a:t>for selecting a set of tables rather than a single table.</a:t>
            </a:r>
            <a:endParaRPr lang="en-US" b="1" dirty="0"/>
          </a:p>
        </p:txBody>
      </p:sp>
      <p:sp>
        <p:nvSpPr>
          <p:cNvPr id="4" name="Slide Number Placeholder 3">
            <a:extLst>
              <a:ext uri="{FF2B5EF4-FFF2-40B4-BE49-F238E27FC236}">
                <a16:creationId xmlns:a16="http://schemas.microsoft.com/office/drawing/2014/main" id="{85BDFDCB-A2F6-900B-BFB2-F765FFA8AEB3}"/>
              </a:ext>
            </a:extLst>
          </p:cNvPr>
          <p:cNvSpPr>
            <a:spLocks noGrp="1"/>
          </p:cNvSpPr>
          <p:nvPr>
            <p:ph type="sldNum" sz="quarter" idx="5"/>
          </p:nvPr>
        </p:nvSpPr>
        <p:spPr/>
        <p:txBody>
          <a:bodyPr/>
          <a:lstStyle/>
          <a:p>
            <a:fld id="{0FF1EA83-AC8C-7C4E-A80B-9B32BFD8E3B6}" type="slidenum">
              <a:rPr lang="en-US" smtClean="0"/>
              <a:t>31</a:t>
            </a:fld>
            <a:endParaRPr lang="en-US"/>
          </a:p>
        </p:txBody>
      </p:sp>
    </p:spTree>
    <p:extLst>
      <p:ext uri="{BB962C8B-B14F-4D97-AF65-F5344CB8AC3E}">
        <p14:creationId xmlns:p14="http://schemas.microsoft.com/office/powerpoint/2010/main" val="7518898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221-1420-3976-BC6D-51EECDB9CA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61F61E-1F94-220F-EB29-EFD6A92722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A20DE0-EB49-87CC-81CF-74D2387F7528}"/>
              </a:ext>
            </a:extLst>
          </p:cNvPr>
          <p:cNvSpPr>
            <a:spLocks noGrp="1"/>
          </p:cNvSpPr>
          <p:nvPr>
            <p:ph type="body" idx="1"/>
          </p:nvPr>
        </p:nvSpPr>
        <p:spPr/>
        <p:txBody>
          <a:bodyPr/>
          <a:lstStyle/>
          <a:p>
            <a:r>
              <a:rPr lang="en-US"/>
              <a:t>Now, how do we get </a:t>
            </a:r>
            <a:r>
              <a:rPr lang="en-US" b="1"/>
              <a:t>diversity</a:t>
            </a:r>
            <a:r>
              <a:rPr lang="en-US"/>
              <a:t>?</a:t>
            </a:r>
          </a:p>
          <a:p>
            <a:endParaRPr lang="en-US"/>
          </a:p>
          <a:p>
            <a:r>
              <a:rPr lang="en-US"/>
              <a:t>Diversity can be represented as maximizing the minimum distance</a:t>
            </a:r>
          </a:p>
          <a:p>
            <a:endParaRPr lang="en-US"/>
          </a:p>
          <a:p>
            <a:r>
              <a:rPr lang="en-US"/>
              <a:t>(click)</a:t>
            </a:r>
          </a:p>
          <a:p>
            <a:r>
              <a:rPr lang="en-US"/>
              <a:t>this table and </a:t>
            </a:r>
            <a:endParaRPr lang="en-US" dirty="0"/>
          </a:p>
          <a:p>
            <a:r>
              <a:rPr lang="en-US" dirty="0"/>
              <a:t>(click)</a:t>
            </a:r>
          </a:p>
          <a:p>
            <a:r>
              <a:rPr lang="en-US"/>
              <a:t>this table, they are similar.</a:t>
            </a:r>
          </a:p>
          <a:p>
            <a:r>
              <a:rPr lang="en-US" dirty="0"/>
              <a:t>(click)</a:t>
            </a:r>
          </a:p>
          <a:p>
            <a:r>
              <a:rPr lang="en-US"/>
              <a:t>So the distance between them should be close</a:t>
            </a:r>
          </a:p>
          <a:p>
            <a:endParaRPr lang="en-US"/>
          </a:p>
          <a:p>
            <a:r>
              <a:rPr lang="en-US"/>
              <a:t>(click)</a:t>
            </a:r>
          </a:p>
          <a:p>
            <a:r>
              <a:rPr lang="en-US"/>
              <a:t>But this table, is very different from the others.</a:t>
            </a:r>
            <a:endParaRPr lang="en-US" dirty="0"/>
          </a:p>
          <a:p>
            <a:r>
              <a:rPr lang="en-US" dirty="0"/>
              <a:t>(click)</a:t>
            </a:r>
            <a:br>
              <a:rPr lang="en-US"/>
            </a:br>
            <a:r>
              <a:rPr lang="en-US"/>
              <a:t>So, the distance between this ta le and the others should be far.</a:t>
            </a:r>
          </a:p>
        </p:txBody>
      </p:sp>
      <p:sp>
        <p:nvSpPr>
          <p:cNvPr id="4" name="Slide Number Placeholder 3">
            <a:extLst>
              <a:ext uri="{FF2B5EF4-FFF2-40B4-BE49-F238E27FC236}">
                <a16:creationId xmlns:a16="http://schemas.microsoft.com/office/drawing/2014/main" id="{0481AC5E-AF5A-EB1F-97B0-8257B46636E0}"/>
              </a:ext>
            </a:extLst>
          </p:cNvPr>
          <p:cNvSpPr>
            <a:spLocks noGrp="1"/>
          </p:cNvSpPr>
          <p:nvPr>
            <p:ph type="sldNum" sz="quarter" idx="5"/>
          </p:nvPr>
        </p:nvSpPr>
        <p:spPr/>
        <p:txBody>
          <a:bodyPr/>
          <a:lstStyle/>
          <a:p>
            <a:fld id="{0FF1EA83-AC8C-7C4E-A80B-9B32BFD8E3B6}" type="slidenum">
              <a:rPr lang="en-US" smtClean="0"/>
              <a:t>32</a:t>
            </a:fld>
            <a:endParaRPr lang="en-US"/>
          </a:p>
        </p:txBody>
      </p:sp>
    </p:spTree>
    <p:extLst>
      <p:ext uri="{BB962C8B-B14F-4D97-AF65-F5344CB8AC3E}">
        <p14:creationId xmlns:p14="http://schemas.microsoft.com/office/powerpoint/2010/main" val="15757408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7F6A6-0F40-13C7-10CC-E920199CE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9FE51B-39A8-9C4C-16C3-457667D653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D9A41D-D6D1-32EE-4C94-00AA46417142}"/>
              </a:ext>
            </a:extLst>
          </p:cNvPr>
          <p:cNvSpPr>
            <a:spLocks noGrp="1"/>
          </p:cNvSpPr>
          <p:nvPr>
            <p:ph type="body" idx="1"/>
          </p:nvPr>
        </p:nvSpPr>
        <p:spPr/>
        <p:txBody>
          <a:bodyPr/>
          <a:lstStyle/>
          <a:p>
            <a:r>
              <a:rPr lang="en-US" dirty="0"/>
              <a:t>Now, how do we measure the distance?</a:t>
            </a:r>
          </a:p>
          <a:p>
            <a:endParaRPr lang="en-US" dirty="0"/>
          </a:p>
          <a:p>
            <a:r>
              <a:rPr lang="en-US" dirty="0"/>
              <a:t>Imagine all tables are spread out on a </a:t>
            </a:r>
            <a:r>
              <a:rPr lang="en-US" b="1" dirty="0"/>
              <a:t>vector space</a:t>
            </a:r>
            <a:r>
              <a:rPr lang="en-US" dirty="0"/>
              <a:t>. </a:t>
            </a:r>
          </a:p>
          <a:p>
            <a:r>
              <a:rPr lang="en-US" dirty="0"/>
              <a:t>(click)</a:t>
            </a:r>
          </a:p>
          <a:p>
            <a:endParaRPr lang="en-US" dirty="0"/>
          </a:p>
          <a:p>
            <a:r>
              <a:rPr lang="en-US" dirty="0"/>
              <a:t>(click)</a:t>
            </a:r>
          </a:p>
          <a:p>
            <a:r>
              <a:rPr lang="en-US" dirty="0"/>
              <a:t>Semantically close tables would be close,</a:t>
            </a:r>
          </a:p>
          <a:p>
            <a:endParaRPr lang="en-US" dirty="0"/>
          </a:p>
          <a:p>
            <a:r>
              <a:rPr lang="en-US" dirty="0"/>
              <a:t>(click)</a:t>
            </a:r>
          </a:p>
          <a:p>
            <a:r>
              <a:rPr lang="en-US" dirty="0"/>
              <a:t>Semantically different tables would be far each other</a:t>
            </a:r>
          </a:p>
          <a:p>
            <a:endParaRPr lang="en-US" dirty="0"/>
          </a:p>
          <a:p>
            <a:r>
              <a:rPr lang="en-US" dirty="0"/>
              <a:t>(click)</a:t>
            </a:r>
          </a:p>
          <a:p>
            <a:r>
              <a:rPr lang="en-US" dirty="0"/>
              <a:t>By picking tables that are far apart on this space, we can provide a </a:t>
            </a:r>
            <a:r>
              <a:rPr lang="en-US" b="1" dirty="0"/>
              <a:t>diverse</a:t>
            </a:r>
            <a:r>
              <a:rPr lang="en-US" dirty="0"/>
              <a:t> </a:t>
            </a:r>
            <a:r>
              <a:rPr lang="en-US" b="1" dirty="0"/>
              <a:t>set</a:t>
            </a:r>
            <a:r>
              <a:rPr lang="en-US" dirty="0"/>
              <a:t>.</a:t>
            </a:r>
          </a:p>
        </p:txBody>
      </p:sp>
      <p:sp>
        <p:nvSpPr>
          <p:cNvPr id="4" name="Slide Number Placeholder 3">
            <a:extLst>
              <a:ext uri="{FF2B5EF4-FFF2-40B4-BE49-F238E27FC236}">
                <a16:creationId xmlns:a16="http://schemas.microsoft.com/office/drawing/2014/main" id="{0E927AB2-CB70-A6EC-9C41-41B38FA2EC8E}"/>
              </a:ext>
            </a:extLst>
          </p:cNvPr>
          <p:cNvSpPr>
            <a:spLocks noGrp="1"/>
          </p:cNvSpPr>
          <p:nvPr>
            <p:ph type="sldNum" sz="quarter" idx="5"/>
          </p:nvPr>
        </p:nvSpPr>
        <p:spPr/>
        <p:txBody>
          <a:bodyPr/>
          <a:lstStyle/>
          <a:p>
            <a:fld id="{0FF1EA83-AC8C-7C4E-A80B-9B32BFD8E3B6}" type="slidenum">
              <a:rPr lang="en-US" smtClean="0"/>
              <a:t>33</a:t>
            </a:fld>
            <a:endParaRPr lang="en-US"/>
          </a:p>
        </p:txBody>
      </p:sp>
    </p:spTree>
    <p:extLst>
      <p:ext uri="{BB962C8B-B14F-4D97-AF65-F5344CB8AC3E}">
        <p14:creationId xmlns:p14="http://schemas.microsoft.com/office/powerpoint/2010/main" val="33595922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D4237-7EC6-DFEC-70A7-B7D80D50DD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2067F4-BC22-5C11-F938-A35D0EE9BC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CF197E-83BF-4F1D-9F33-72DEA055860A}"/>
              </a:ext>
            </a:extLst>
          </p:cNvPr>
          <p:cNvSpPr>
            <a:spLocks noGrp="1"/>
          </p:cNvSpPr>
          <p:nvPr>
            <p:ph type="body" idx="1"/>
          </p:nvPr>
        </p:nvSpPr>
        <p:spPr/>
        <p:txBody>
          <a:bodyPr/>
          <a:lstStyle/>
          <a:p>
            <a:r>
              <a:rPr lang="en-US" dirty="0"/>
              <a:t>Now, finally, let’s discuss about real-time recommendation. (click)</a:t>
            </a:r>
          </a:p>
        </p:txBody>
      </p:sp>
      <p:sp>
        <p:nvSpPr>
          <p:cNvPr id="4" name="Slide Number Placeholder 3">
            <a:extLst>
              <a:ext uri="{FF2B5EF4-FFF2-40B4-BE49-F238E27FC236}">
                <a16:creationId xmlns:a16="http://schemas.microsoft.com/office/drawing/2014/main" id="{E67F527C-D3C7-1968-39EC-87DB545947B3}"/>
              </a:ext>
            </a:extLst>
          </p:cNvPr>
          <p:cNvSpPr>
            <a:spLocks noGrp="1"/>
          </p:cNvSpPr>
          <p:nvPr>
            <p:ph type="sldNum" sz="quarter" idx="5"/>
          </p:nvPr>
        </p:nvSpPr>
        <p:spPr/>
        <p:txBody>
          <a:bodyPr/>
          <a:lstStyle/>
          <a:p>
            <a:fld id="{0FF1EA83-AC8C-7C4E-A80B-9B32BFD8E3B6}" type="slidenum">
              <a:rPr lang="en-US" smtClean="0"/>
              <a:t>34</a:t>
            </a:fld>
            <a:endParaRPr lang="en-US"/>
          </a:p>
        </p:txBody>
      </p:sp>
    </p:spTree>
    <p:extLst>
      <p:ext uri="{BB962C8B-B14F-4D97-AF65-F5344CB8AC3E}">
        <p14:creationId xmlns:p14="http://schemas.microsoft.com/office/powerpoint/2010/main" val="37561272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5A757-02EE-BC9A-69AD-75909BCA51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F9B65E-B4D0-B4C5-0BC4-0260C8594D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B58BEB-FE80-BCD5-9873-DAD19DD5E7D4}"/>
              </a:ext>
            </a:extLst>
          </p:cNvPr>
          <p:cNvSpPr>
            <a:spLocks noGrp="1"/>
          </p:cNvSpPr>
          <p:nvPr>
            <p:ph type="body" idx="1"/>
          </p:nvPr>
        </p:nvSpPr>
        <p:spPr/>
        <p:txBody>
          <a:bodyPr/>
          <a:lstStyle/>
          <a:p>
            <a:r>
              <a:rPr lang="en-US"/>
              <a:t>So, </a:t>
            </a:r>
            <a:r>
              <a:rPr lang="en-US" b="1"/>
              <a:t>we use four scaling methods </a:t>
            </a:r>
            <a:r>
              <a:rPr lang="en-US" b="0"/>
              <a:t>to </a:t>
            </a:r>
            <a:r>
              <a:rPr lang="en-US" b="0" dirty="0"/>
              <a:t>recommend pivot tables in real-time</a:t>
            </a:r>
            <a:r>
              <a:rPr lang="en-US" b="0"/>
              <a:t>.</a:t>
            </a:r>
          </a:p>
          <a:p>
            <a:br>
              <a:rPr lang="en-US"/>
            </a:br>
            <a:r>
              <a:rPr lang="en-US"/>
              <a:t>(click)</a:t>
            </a:r>
          </a:p>
          <a:p>
            <a:r>
              <a:rPr lang="en-US"/>
              <a:t>First, we </a:t>
            </a:r>
            <a:r>
              <a:rPr lang="en-US" b="1"/>
              <a:t>prune </a:t>
            </a:r>
            <a:r>
              <a:rPr lang="en-US" b="0"/>
              <a:t>low-quality tables</a:t>
            </a:r>
            <a:r>
              <a:rPr lang="en-US" b="1"/>
              <a:t> to filter</a:t>
            </a:r>
            <a:r>
              <a:rPr lang="en-US"/>
              <a:t> out low-quality candidates early and materialization.</a:t>
            </a:r>
          </a:p>
          <a:p>
            <a:br>
              <a:rPr lang="en-US"/>
            </a:br>
            <a:r>
              <a:rPr lang="en-US"/>
              <a:t>(click)</a:t>
            </a:r>
          </a:p>
          <a:p>
            <a:r>
              <a:rPr lang="en-US"/>
              <a:t>Second, we </a:t>
            </a:r>
            <a:r>
              <a:rPr lang="en-US" b="1"/>
              <a:t>sample</a:t>
            </a:r>
            <a:r>
              <a:rPr lang="en-US" b="0"/>
              <a:t> tuples and tables for fast computation</a:t>
            </a:r>
            <a:r>
              <a:rPr lang="en-US" b="1"/>
              <a:t>.</a:t>
            </a:r>
            <a:r>
              <a:rPr lang="en-US"/>
              <a:t>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br>
              <a:rPr lang="en-US"/>
            </a:br>
            <a:r>
              <a:rPr lang="en-US"/>
              <a:t>(click)</a:t>
            </a:r>
          </a:p>
          <a:p>
            <a:r>
              <a:rPr lang="en-US"/>
              <a:t>we </a:t>
            </a:r>
            <a:r>
              <a:rPr lang="en-US" b="1"/>
              <a:t>avoid using LLMs in real-time.</a:t>
            </a:r>
            <a:r>
              <a:rPr lang="en-US"/>
              <a:t> </a:t>
            </a:r>
          </a:p>
          <a:p>
            <a:r>
              <a:rPr lang="en-US"/>
              <a:t>we train a </a:t>
            </a:r>
            <a:r>
              <a:rPr lang="en-US" b="1"/>
              <a:t>LLM-proxy, decision tree</a:t>
            </a:r>
            <a:r>
              <a:rPr lang="en-US"/>
              <a:t>. </a:t>
            </a:r>
          </a:p>
          <a:p>
            <a:endParaRPr lang="en-US"/>
          </a:p>
          <a:p>
            <a:r>
              <a:rPr lang="en-US"/>
              <a:t>(click)</a:t>
            </a:r>
          </a:p>
          <a:p>
            <a:r>
              <a:rPr lang="en-US"/>
              <a:t>and finally we greedily select tables rather than brute </a:t>
            </a:r>
            <a:r>
              <a:rPr lang="en-US" err="1"/>
              <a:t>forcely</a:t>
            </a:r>
            <a:r>
              <a:rPr lang="en-US"/>
              <a:t> select the best set</a:t>
            </a:r>
          </a:p>
          <a:p>
            <a:endParaRPr lang="en-US"/>
          </a:p>
        </p:txBody>
      </p:sp>
      <p:sp>
        <p:nvSpPr>
          <p:cNvPr id="4" name="Slide Number Placeholder 3">
            <a:extLst>
              <a:ext uri="{FF2B5EF4-FFF2-40B4-BE49-F238E27FC236}">
                <a16:creationId xmlns:a16="http://schemas.microsoft.com/office/drawing/2014/main" id="{13564C70-E4CE-E56D-3625-17F14376D71A}"/>
              </a:ext>
            </a:extLst>
          </p:cNvPr>
          <p:cNvSpPr>
            <a:spLocks noGrp="1"/>
          </p:cNvSpPr>
          <p:nvPr>
            <p:ph type="sldNum" sz="quarter" idx="5"/>
          </p:nvPr>
        </p:nvSpPr>
        <p:spPr/>
        <p:txBody>
          <a:bodyPr/>
          <a:lstStyle/>
          <a:p>
            <a:fld id="{0FF1EA83-AC8C-7C4E-A80B-9B32BFD8E3B6}" type="slidenum">
              <a:rPr lang="en-US" smtClean="0"/>
              <a:t>35</a:t>
            </a:fld>
            <a:endParaRPr lang="en-US"/>
          </a:p>
        </p:txBody>
      </p:sp>
    </p:spTree>
    <p:extLst>
      <p:ext uri="{BB962C8B-B14F-4D97-AF65-F5344CB8AC3E}">
        <p14:creationId xmlns:p14="http://schemas.microsoft.com/office/powerpoint/2010/main" val="42026646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Let's see the actual experiment.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F1F1F"/>
              </a:solidFill>
              <a:effectLst/>
              <a:latin typeface="Google Sans Flex"/>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F1F1F"/>
                </a:solidFill>
                <a:effectLst/>
                <a:latin typeface="Google Sans Flex"/>
              </a:rPr>
              <a:t>(click)</a:t>
            </a:r>
            <a:endParaRPr lang="en-US" dirty="0"/>
          </a:p>
          <a:p>
            <a:pPr algn="l"/>
            <a:r>
              <a:rPr lang="en-US" dirty="0"/>
              <a:t>We input Video Games and Marketing datasets into SAGE. </a:t>
            </a:r>
            <a:endParaRPr lang="en-US" b="0" i="0" dirty="0">
              <a:solidFill>
                <a:srgbClr val="1F1F1F"/>
              </a:solidFill>
              <a:effectLst/>
              <a:latin typeface="Google Sans Flex"/>
            </a:endParaRPr>
          </a:p>
          <a:p>
            <a:pPr algn="l"/>
            <a:endParaRPr lang="en-US" b="0" i="0" dirty="0">
              <a:solidFill>
                <a:srgbClr val="1F1F1F"/>
              </a:solidFill>
              <a:effectLst/>
              <a:latin typeface="Google Sans Flex"/>
            </a:endParaRPr>
          </a:p>
          <a:p>
            <a:pPr algn="l"/>
            <a:r>
              <a:rPr lang="en-US" b="0" i="0" dirty="0">
                <a:solidFill>
                  <a:srgbClr val="1F1F1F"/>
                </a:solidFill>
                <a:effectLst/>
                <a:latin typeface="Google Sans Flex"/>
              </a:rPr>
              <a:t>(click)</a:t>
            </a:r>
          </a:p>
          <a:p>
            <a:pPr algn="l"/>
            <a:r>
              <a:rPr lang="en-US" b="0" i="0" dirty="0">
                <a:solidFill>
                  <a:srgbClr val="1F1F1F"/>
                </a:solidFill>
                <a:effectLst/>
                <a:latin typeface="Google Sans Flex"/>
              </a:rPr>
              <a:t>For every recommendation, we set the system to suggest a set of 5 diverse tables</a:t>
            </a:r>
          </a:p>
          <a:p>
            <a:pPr algn="l"/>
            <a:endParaRPr lang="en-US" b="0" i="0" dirty="0">
              <a:solidFill>
                <a:srgbClr val="1F1F1F"/>
              </a:solidFill>
              <a:effectLst/>
              <a:latin typeface="Google Sans Flex"/>
            </a:endParaRPr>
          </a:p>
          <a:p>
            <a:pPr algn="l"/>
            <a:r>
              <a:rPr lang="en-US" b="0" i="0" dirty="0">
                <a:solidFill>
                  <a:srgbClr val="1F1F1F"/>
                </a:solidFill>
                <a:effectLst/>
                <a:latin typeface="Google Sans Flex"/>
              </a:rPr>
              <a:t>(click)</a:t>
            </a:r>
          </a:p>
          <a:p>
            <a:pPr algn="l"/>
            <a:r>
              <a:rPr lang="en-US" b="0" i="0" dirty="0">
                <a:solidFill>
                  <a:srgbClr val="1F1F1F"/>
                </a:solidFill>
                <a:effectLst/>
                <a:latin typeface="Google Sans Flex"/>
              </a:rPr>
              <a:t>Then sage returns a </a:t>
            </a:r>
            <a:r>
              <a:rPr lang="en-US" b="1" i="0" dirty="0">
                <a:solidFill>
                  <a:srgbClr val="1F1F1F"/>
                </a:solidFill>
                <a:effectLst/>
                <a:latin typeface="Google Sans Flex"/>
              </a:rPr>
              <a:t>set</a:t>
            </a:r>
            <a:r>
              <a:rPr lang="en-US" b="0" i="0" dirty="0">
                <a:solidFill>
                  <a:srgbClr val="1F1F1F"/>
                </a:solidFill>
                <a:effectLst/>
                <a:latin typeface="Google Sans Flex"/>
              </a:rPr>
              <a:t> of tables</a:t>
            </a:r>
          </a:p>
        </p:txBody>
      </p:sp>
      <p:sp>
        <p:nvSpPr>
          <p:cNvPr id="4" name="Slide Number Placeholder 3"/>
          <p:cNvSpPr>
            <a:spLocks noGrp="1"/>
          </p:cNvSpPr>
          <p:nvPr>
            <p:ph type="sldNum" sz="quarter" idx="5"/>
          </p:nvPr>
        </p:nvSpPr>
        <p:spPr/>
        <p:txBody>
          <a:bodyPr/>
          <a:lstStyle/>
          <a:p>
            <a:fld id="{0FF1EA83-AC8C-7C4E-A80B-9B32BFD8E3B6}" type="slidenum">
              <a:rPr lang="en-US" smtClean="0"/>
              <a:t>36</a:t>
            </a:fld>
            <a:endParaRPr lang="en-US"/>
          </a:p>
        </p:txBody>
      </p:sp>
    </p:spTree>
    <p:extLst>
      <p:ext uri="{BB962C8B-B14F-4D97-AF65-F5344CB8AC3E}">
        <p14:creationId xmlns:p14="http://schemas.microsoft.com/office/powerpoint/2010/main" val="17977748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FA3CE-F3D1-82B8-66D4-15B25D3D03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D9DDD-03A8-425C-01E5-F9BAF49324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866510-2C7F-E927-803C-8D9797D45896}"/>
              </a:ext>
            </a:extLst>
          </p:cNvPr>
          <p:cNvSpPr>
            <a:spLocks noGrp="1"/>
          </p:cNvSpPr>
          <p:nvPr>
            <p:ph type="body" idx="1"/>
          </p:nvPr>
        </p:nvSpPr>
        <p:spPr/>
        <p:txBody>
          <a:bodyPr/>
          <a:lstStyle/>
          <a:p>
            <a:pPr algn="l"/>
            <a:r>
              <a:rPr lang="en-US" b="0" i="0" dirty="0">
                <a:solidFill>
                  <a:srgbClr val="1F1F1F"/>
                </a:solidFill>
                <a:effectLst/>
                <a:latin typeface="Google Sans Flex"/>
              </a:rPr>
              <a:t>(click)</a:t>
            </a:r>
          </a:p>
          <a:p>
            <a:pPr algn="l"/>
            <a:r>
              <a:rPr lang="en-US" b="0" i="0" dirty="0">
                <a:solidFill>
                  <a:srgbClr val="1F1F1F"/>
                </a:solidFill>
                <a:effectLst/>
                <a:latin typeface="Google Sans Flex"/>
              </a:rPr>
              <a:t>To measure success, we evaluate the set based on three metrics:</a:t>
            </a:r>
          </a:p>
          <a:p>
            <a:pPr algn="l"/>
            <a:r>
              <a:rPr lang="en-US" b="0" i="0" dirty="0">
                <a:solidFill>
                  <a:srgbClr val="1F1F1F"/>
                </a:solidFill>
                <a:effectLst/>
                <a:latin typeface="Google Sans Flex"/>
              </a:rPr>
              <a:t>Utility, Runtime, and Human Evaluation.</a:t>
            </a:r>
          </a:p>
          <a:p>
            <a:pPr algn="l"/>
            <a:br>
              <a:rPr lang="en-US" b="0" i="0" dirty="0">
                <a:solidFill>
                  <a:srgbClr val="1F1F1F"/>
                </a:solidFill>
                <a:effectLst/>
                <a:latin typeface="Google Sans Flex"/>
              </a:rPr>
            </a:br>
            <a:r>
              <a:rPr lang="en-US" b="0" i="0" dirty="0">
                <a:solidFill>
                  <a:srgbClr val="1F1F1F"/>
                </a:solidFill>
                <a:effectLst/>
                <a:latin typeface="Google Sans Flex"/>
              </a:rPr>
              <a:t>(click)</a:t>
            </a:r>
          </a:p>
          <a:p>
            <a:pPr algn="l"/>
            <a:r>
              <a:rPr lang="en-US" b="0" i="0" dirty="0">
                <a:solidFill>
                  <a:srgbClr val="1F1F1F"/>
                </a:solidFill>
                <a:effectLst/>
                <a:latin typeface="Google Sans Flex"/>
              </a:rPr>
              <a:t>But “Is this 'Utility' the </a:t>
            </a:r>
            <a:r>
              <a:rPr lang="en-US" b="1" i="0" dirty="0">
                <a:solidFill>
                  <a:srgbClr val="1F1F1F"/>
                </a:solidFill>
                <a:effectLst/>
                <a:latin typeface="Google Sans Flex"/>
              </a:rPr>
              <a:t>right</a:t>
            </a:r>
            <a:r>
              <a:rPr lang="en-US" b="0" i="0" dirty="0">
                <a:solidFill>
                  <a:srgbClr val="1F1F1F"/>
                </a:solidFill>
                <a:effectLst/>
                <a:latin typeface="Google Sans Flex"/>
              </a:rPr>
              <a:t> measure?”</a:t>
            </a:r>
          </a:p>
          <a:p>
            <a:pPr algn="l"/>
            <a:r>
              <a:rPr lang="en-US" b="0" i="0" dirty="0">
                <a:solidFill>
                  <a:srgbClr val="1F1F1F"/>
                </a:solidFill>
                <a:effectLst/>
                <a:latin typeface="Google Sans Flex"/>
              </a:rPr>
              <a:t>Since there was no standard baseline for table evaluation, </a:t>
            </a:r>
          </a:p>
          <a:p>
            <a:pPr algn="l"/>
            <a:r>
              <a:rPr lang="en-US" b="0" i="0" dirty="0">
                <a:solidFill>
                  <a:srgbClr val="1F1F1F"/>
                </a:solidFill>
                <a:effectLst/>
                <a:latin typeface="Google Sans Flex"/>
              </a:rPr>
              <a:t>we validated it ourselves with a 36-pariticpant user study.</a:t>
            </a:r>
          </a:p>
          <a:p>
            <a:endParaRPr lang="en-US" dirty="0"/>
          </a:p>
          <a:p>
            <a:r>
              <a:rPr lang="en-US" dirty="0"/>
              <a:t>(click)</a:t>
            </a:r>
          </a:p>
          <a:p>
            <a:r>
              <a:rPr lang="en-US" dirty="0"/>
              <a:t>The participants strongly validated our metric of insightfulness and interpretability.</a:t>
            </a:r>
            <a:br>
              <a:rPr lang="en-US" dirty="0"/>
            </a:br>
            <a:endParaRPr lang="en-US" dirty="0"/>
          </a:p>
        </p:txBody>
      </p:sp>
      <p:sp>
        <p:nvSpPr>
          <p:cNvPr id="4" name="Slide Number Placeholder 3">
            <a:extLst>
              <a:ext uri="{FF2B5EF4-FFF2-40B4-BE49-F238E27FC236}">
                <a16:creationId xmlns:a16="http://schemas.microsoft.com/office/drawing/2014/main" id="{35EB10E4-A3D5-6601-27E1-EA55AAF02DD1}"/>
              </a:ext>
            </a:extLst>
          </p:cNvPr>
          <p:cNvSpPr>
            <a:spLocks noGrp="1"/>
          </p:cNvSpPr>
          <p:nvPr>
            <p:ph type="sldNum" sz="quarter" idx="5"/>
          </p:nvPr>
        </p:nvSpPr>
        <p:spPr/>
        <p:txBody>
          <a:bodyPr/>
          <a:lstStyle/>
          <a:p>
            <a:fld id="{0FF1EA83-AC8C-7C4E-A80B-9B32BFD8E3B6}" type="slidenum">
              <a:rPr lang="en-US" smtClean="0"/>
              <a:t>37</a:t>
            </a:fld>
            <a:endParaRPr lang="en-US"/>
          </a:p>
        </p:txBody>
      </p:sp>
    </p:spTree>
    <p:extLst>
      <p:ext uri="{BB962C8B-B14F-4D97-AF65-F5344CB8AC3E}">
        <p14:creationId xmlns:p14="http://schemas.microsoft.com/office/powerpoint/2010/main" val="26702813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move on to the evaluation.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we compared our recommendation runtime and utility against three baselines.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a:br>
            <a:r>
              <a:rPr lang="en-US"/>
              <a:t>(click</a:t>
            </a:r>
            <a:r>
              <a:rPr lang="en-US" dirty="0"/>
              <a:t>)</a:t>
            </a:r>
          </a:p>
          <a:p>
            <a:r>
              <a:rPr lang="en-US" err="1"/>
              <a:t>topk</a:t>
            </a:r>
            <a:r>
              <a:rPr lang="en-US"/>
              <a:t> </a:t>
            </a:r>
            <a:r>
              <a:rPr lang="en-US" dirty="0"/>
              <a:t>selects</a:t>
            </a:r>
            <a:r>
              <a:rPr lang="en-US"/>
              <a:t> the best top-k pivot tables</a:t>
            </a:r>
          </a:p>
          <a:p>
            <a:r>
              <a:rPr lang="en-US" err="1"/>
              <a:t>llm</a:t>
            </a:r>
            <a:r>
              <a:rPr lang="en-US"/>
              <a:t> returns pivot table recommendation</a:t>
            </a:r>
          </a:p>
          <a:p>
            <a:r>
              <a:rPr lang="en-US"/>
              <a:t>and </a:t>
            </a:r>
            <a:r>
              <a:rPr lang="en-US" err="1"/>
              <a:t>microsoft</a:t>
            </a:r>
            <a:r>
              <a:rPr lang="en-US"/>
              <a:t> excel recommends pivot tables</a:t>
            </a:r>
          </a:p>
        </p:txBody>
      </p:sp>
      <p:sp>
        <p:nvSpPr>
          <p:cNvPr id="4" name="Slide Number Placeholder 3"/>
          <p:cNvSpPr>
            <a:spLocks noGrp="1"/>
          </p:cNvSpPr>
          <p:nvPr>
            <p:ph type="sldNum" sz="quarter" idx="5"/>
          </p:nvPr>
        </p:nvSpPr>
        <p:spPr/>
        <p:txBody>
          <a:bodyPr/>
          <a:lstStyle/>
          <a:p>
            <a:fld id="{0FF1EA83-AC8C-7C4E-A80B-9B32BFD8E3B6}" type="slidenum">
              <a:rPr lang="en-US" smtClean="0"/>
              <a:t>38</a:t>
            </a:fld>
            <a:endParaRPr lang="en-US"/>
          </a:p>
        </p:txBody>
      </p:sp>
    </p:spTree>
    <p:extLst>
      <p:ext uri="{BB962C8B-B14F-4D97-AF65-F5344CB8AC3E}">
        <p14:creationId xmlns:p14="http://schemas.microsoft.com/office/powerpoint/2010/main" val="25116434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A4C80-5095-157F-07F4-0F96F78D3E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F3A0E-12C8-79B6-4044-A82EFBDAFE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5EC589-817D-32C0-01F4-45DE1AFB19E3}"/>
              </a:ext>
            </a:extLst>
          </p:cNvPr>
          <p:cNvSpPr>
            <a:spLocks noGrp="1"/>
          </p:cNvSpPr>
          <p:nvPr>
            <p:ph type="body" idx="1"/>
          </p:nvPr>
        </p:nvSpPr>
        <p:spPr/>
        <p:txBody>
          <a:bodyPr/>
          <a:lstStyle/>
          <a:p>
            <a:pPr algn="l"/>
            <a:r>
              <a:rPr lang="en-US" b="0" i="0">
                <a:solidFill>
                  <a:srgbClr val="1F1F1F"/>
                </a:solidFill>
                <a:effectLst/>
                <a:latin typeface="Google Sans Flex"/>
              </a:rPr>
              <a:t>Now, how does SAGE runtime compare to others?</a:t>
            </a:r>
          </a:p>
          <a:p>
            <a:pPr algn="l"/>
            <a:br>
              <a:rPr lang="en-US" b="0" i="0">
                <a:solidFill>
                  <a:srgbClr val="1F1F1F"/>
                </a:solidFill>
                <a:effectLst/>
                <a:latin typeface="Google Sans Flex"/>
              </a:rPr>
            </a:br>
            <a:r>
              <a:rPr lang="en-US" b="0" i="0">
                <a:solidFill>
                  <a:srgbClr val="1F1F1F"/>
                </a:solidFill>
                <a:effectLst/>
                <a:latin typeface="Google Sans Flex"/>
              </a:rPr>
              <a:t>(</a:t>
            </a:r>
            <a:r>
              <a:rPr lang="en-US" b="0" i="0" err="1">
                <a:solidFill>
                  <a:srgbClr val="1F1F1F"/>
                </a:solidFill>
                <a:effectLst/>
                <a:latin typeface="Google Sans Flex"/>
              </a:rPr>
              <a:t>clcik</a:t>
            </a:r>
            <a:r>
              <a:rPr lang="en-US" b="0" i="0">
                <a:solidFill>
                  <a:srgbClr val="1F1F1F"/>
                </a:solidFill>
                <a:effectLst/>
                <a:latin typeface="Google Sans Flex"/>
              </a:rPr>
              <a:t>!)</a:t>
            </a:r>
          </a:p>
          <a:p>
            <a:pPr algn="l"/>
            <a:r>
              <a:rPr lang="en-US" b="0" i="0">
                <a:solidFill>
                  <a:srgbClr val="1F1F1F"/>
                </a:solidFill>
                <a:effectLst/>
                <a:latin typeface="Google Sans Flex"/>
              </a:rPr>
              <a:t>In terms of runtime, Excel is the fastest, but SAGE is the second fastest.</a:t>
            </a:r>
          </a:p>
          <a:p>
            <a:endParaRPr lang="en-US"/>
          </a:p>
        </p:txBody>
      </p:sp>
      <p:sp>
        <p:nvSpPr>
          <p:cNvPr id="4" name="Slide Number Placeholder 3">
            <a:extLst>
              <a:ext uri="{FF2B5EF4-FFF2-40B4-BE49-F238E27FC236}">
                <a16:creationId xmlns:a16="http://schemas.microsoft.com/office/drawing/2014/main" id="{100827DB-74BC-7D00-809F-30F5D1EE98E1}"/>
              </a:ext>
            </a:extLst>
          </p:cNvPr>
          <p:cNvSpPr>
            <a:spLocks noGrp="1"/>
          </p:cNvSpPr>
          <p:nvPr>
            <p:ph type="sldNum" sz="quarter" idx="5"/>
          </p:nvPr>
        </p:nvSpPr>
        <p:spPr/>
        <p:txBody>
          <a:bodyPr/>
          <a:lstStyle/>
          <a:p>
            <a:fld id="{0FF1EA83-AC8C-7C4E-A80B-9B32BFD8E3B6}" type="slidenum">
              <a:rPr lang="en-US" smtClean="0"/>
              <a:t>39</a:t>
            </a:fld>
            <a:endParaRPr lang="en-US"/>
          </a:p>
        </p:txBody>
      </p:sp>
    </p:spTree>
    <p:extLst>
      <p:ext uri="{BB962C8B-B14F-4D97-AF65-F5344CB8AC3E}">
        <p14:creationId xmlns:p14="http://schemas.microsoft.com/office/powerpoint/2010/main" val="810667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F040B-EE40-87FD-C8D9-428D49C5EE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47C0F7-2406-9146-9DC7-2E4E64CDEA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21C38A-EB75-3965-E30E-9BFA626D07FF}"/>
              </a:ext>
            </a:extLst>
          </p:cNvPr>
          <p:cNvSpPr>
            <a:spLocks noGrp="1"/>
          </p:cNvSpPr>
          <p:nvPr>
            <p:ph type="body" idx="1"/>
          </p:nvPr>
        </p:nvSpPr>
        <p:spPr/>
        <p:txBody>
          <a:bodyPr/>
          <a:lstStyle/>
          <a:p>
            <a:r>
              <a:rPr lang="en-US" b="0" i="0">
                <a:solidFill>
                  <a:srgbClr val="1F1F1F"/>
                </a:solidFill>
                <a:effectLst/>
                <a:latin typeface="Google Sans Flex"/>
              </a:rPr>
              <a:t>So, what’s the fix? </a:t>
            </a:r>
            <a:r>
              <a:rPr lang="en-US" b="1" i="0">
                <a:solidFill>
                  <a:srgbClr val="1F1F1F"/>
                </a:solidFill>
                <a:effectLst/>
                <a:latin typeface="Google Sans Flex"/>
              </a:rPr>
              <a:t>data summaries.</a:t>
            </a:r>
            <a:endParaRPr lang="en-US" b="0" i="0">
              <a:solidFill>
                <a:srgbClr val="1F1F1F"/>
              </a:solidFill>
              <a:effectLst/>
              <a:latin typeface="Google Sans Flex"/>
            </a:endParaRPr>
          </a:p>
          <a:p>
            <a:endParaRPr lang="en-US"/>
          </a:p>
          <a:p>
            <a:r>
              <a:rPr lang="en-US" b="0" i="0" dirty="0">
                <a:solidFill>
                  <a:srgbClr val="1F1F1F"/>
                </a:solidFill>
                <a:effectLst/>
                <a:latin typeface="Google Sans Flex"/>
              </a:rPr>
              <a:t>No one is manually analyzing 10K restaurant </a:t>
            </a:r>
            <a:r>
              <a:rPr lang="en-US" b="0" i="0">
                <a:solidFill>
                  <a:srgbClr val="1F1F1F"/>
                </a:solidFill>
                <a:effectLst/>
                <a:latin typeface="Google Sans Flex"/>
              </a:rPr>
              <a:t>tuples </a:t>
            </a:r>
            <a:r>
              <a:rPr lang="en-US" b="0" i="0" dirty="0">
                <a:solidFill>
                  <a:srgbClr val="1F1F1F"/>
                </a:solidFill>
                <a:effectLst/>
                <a:latin typeface="Google Sans Flex"/>
              </a:rPr>
              <a:t>across </a:t>
            </a:r>
            <a:r>
              <a:rPr lang="en-US" b="0" i="0">
                <a:solidFill>
                  <a:srgbClr val="1F1F1F"/>
                </a:solidFill>
                <a:effectLst/>
                <a:latin typeface="Google Sans Flex"/>
              </a:rPr>
              <a:t>20 attributes.</a:t>
            </a:r>
          </a:p>
          <a:p>
            <a:endParaRPr lang="en-US"/>
          </a:p>
          <a:p>
            <a:r>
              <a:rPr lang="en-US" b="0" i="0" dirty="0">
                <a:solidFill>
                  <a:srgbClr val="1F1F1F"/>
                </a:solidFill>
                <a:effectLst/>
                <a:latin typeface="Google Sans Flex"/>
              </a:rPr>
              <a:t>We </a:t>
            </a:r>
            <a:r>
              <a:rPr lang="en-US" b="0" i="0">
                <a:solidFill>
                  <a:srgbClr val="1F1F1F"/>
                </a:solidFill>
                <a:effectLst/>
                <a:latin typeface="Google Sans Flex"/>
              </a:rPr>
              <a:t>need a way to shrink that data down, </a:t>
            </a:r>
            <a:endParaRPr lang="en-US" b="0" i="0" dirty="0">
              <a:solidFill>
                <a:srgbClr val="1F1F1F"/>
              </a:solidFill>
              <a:effectLst/>
              <a:latin typeface="Google Sans Flex"/>
            </a:endParaRPr>
          </a:p>
          <a:p>
            <a:r>
              <a:rPr lang="en-US" b="0" i="0" dirty="0">
                <a:solidFill>
                  <a:srgbClr val="1F1F1F"/>
                </a:solidFill>
                <a:effectLst/>
                <a:latin typeface="Google Sans Flex"/>
              </a:rPr>
              <a:t>and </a:t>
            </a:r>
            <a:r>
              <a:rPr lang="en-US" b="0" i="0">
                <a:solidFill>
                  <a:srgbClr val="1F1F1F"/>
                </a:solidFill>
                <a:effectLst/>
                <a:latin typeface="Google Sans Flex"/>
              </a:rPr>
              <a:t>data summaries can do that.</a:t>
            </a:r>
          </a:p>
          <a:p>
            <a:endParaRPr lang="en-US"/>
          </a:p>
          <a:p>
            <a:r>
              <a:rPr lang="en-US"/>
              <a:t>&lt;CLICK&gt;</a:t>
            </a:r>
          </a:p>
          <a:p>
            <a:r>
              <a:rPr lang="en-US" b="0" i="0">
                <a:solidFill>
                  <a:srgbClr val="1F1F1F"/>
                </a:solidFill>
                <a:effectLst/>
                <a:latin typeface="Google Sans Flex"/>
              </a:rPr>
              <a:t>Data summaries can be visualization, </a:t>
            </a:r>
            <a:r>
              <a:rPr lang="en-US" b="0" i="0" dirty="0">
                <a:solidFill>
                  <a:srgbClr val="1F1F1F"/>
                </a:solidFill>
                <a:effectLst/>
                <a:latin typeface="Google Sans Flex"/>
              </a:rPr>
              <a:t>interactive exploration</a:t>
            </a:r>
            <a:r>
              <a:rPr lang="en-US" b="0" i="0">
                <a:solidFill>
                  <a:srgbClr val="1F1F1F"/>
                </a:solidFill>
                <a:effectLst/>
                <a:latin typeface="Google Sans Flex"/>
              </a:rPr>
              <a:t>, or aggregation.</a:t>
            </a:r>
          </a:p>
          <a:p>
            <a:endParaRPr lang="en-US" b="0" i="0" dirty="0">
              <a:solidFill>
                <a:srgbClr val="1F1F1F"/>
              </a:solidFill>
              <a:effectLst/>
              <a:latin typeface="Google Sans Flex"/>
            </a:endParaRPr>
          </a:p>
          <a:p>
            <a:r>
              <a:rPr lang="en-US" b="0" i="0" dirty="0">
                <a:solidFill>
                  <a:srgbClr val="1F1F1F"/>
                </a:solidFill>
                <a:effectLst/>
                <a:latin typeface="Google Sans Flex"/>
              </a:rPr>
              <a:t>&lt;CLICK&gt;</a:t>
            </a:r>
          </a:p>
          <a:p>
            <a:r>
              <a:rPr lang="en-US" b="0" i="0" dirty="0">
                <a:solidFill>
                  <a:srgbClr val="1F1F1F"/>
                </a:solidFill>
                <a:effectLst/>
                <a:latin typeface="Google Sans Flex"/>
              </a:rPr>
              <a:t>For </a:t>
            </a:r>
            <a:r>
              <a:rPr lang="en-US" b="0" i="0" dirty="0" err="1">
                <a:solidFill>
                  <a:srgbClr val="1F1F1F"/>
                </a:solidFill>
                <a:effectLst/>
                <a:latin typeface="Google Sans Flex"/>
              </a:rPr>
              <a:t>thius</a:t>
            </a:r>
            <a:r>
              <a:rPr lang="en-US" b="0" i="0" dirty="0">
                <a:solidFill>
                  <a:srgbClr val="1F1F1F"/>
                </a:solidFill>
                <a:effectLst/>
                <a:latin typeface="Google Sans Flex"/>
              </a:rPr>
              <a:t> </a:t>
            </a:r>
            <a:r>
              <a:rPr lang="en-US" b="0" i="0">
                <a:solidFill>
                  <a:srgbClr val="1F1F1F"/>
                </a:solidFill>
                <a:effectLst/>
                <a:latin typeface="Google Sans Flex"/>
              </a:rPr>
              <a:t>work, </a:t>
            </a:r>
            <a:r>
              <a:rPr lang="en-US" b="0" i="0" dirty="0">
                <a:solidFill>
                  <a:srgbClr val="1F1F1F"/>
                </a:solidFill>
                <a:effectLst/>
                <a:latin typeface="Google Sans Flex"/>
              </a:rPr>
              <a:t>we are focusing specifically on one type of aggregation: </a:t>
            </a:r>
            <a:r>
              <a:rPr lang="en-US" b="0" i="0">
                <a:solidFill>
                  <a:srgbClr val="1F1F1F"/>
                </a:solidFill>
                <a:effectLst/>
                <a:latin typeface="Google Sans Flex"/>
              </a:rPr>
              <a:t>pivot </a:t>
            </a:r>
            <a:r>
              <a:rPr lang="en-US" b="0" i="0" dirty="0">
                <a:solidFill>
                  <a:srgbClr val="1F1F1F"/>
                </a:solidFill>
                <a:effectLst/>
                <a:latin typeface="Google Sans Flex"/>
              </a:rPr>
              <a:t>tables in spreadsheets.</a:t>
            </a:r>
            <a:endParaRPr lang="en-US" b="0" i="0">
              <a:solidFill>
                <a:srgbClr val="1F1F1F"/>
              </a:solidFill>
              <a:effectLst/>
              <a:latin typeface="Google Sans Flex"/>
            </a:endParaRPr>
          </a:p>
        </p:txBody>
      </p:sp>
      <p:sp>
        <p:nvSpPr>
          <p:cNvPr id="4" name="Slide Number Placeholder 3">
            <a:extLst>
              <a:ext uri="{FF2B5EF4-FFF2-40B4-BE49-F238E27FC236}">
                <a16:creationId xmlns:a16="http://schemas.microsoft.com/office/drawing/2014/main" id="{FCF36EC9-B183-683F-6FBC-BEE1184C3D67}"/>
              </a:ext>
            </a:extLst>
          </p:cNvPr>
          <p:cNvSpPr>
            <a:spLocks noGrp="1"/>
          </p:cNvSpPr>
          <p:nvPr>
            <p:ph type="sldNum" sz="quarter" idx="5"/>
          </p:nvPr>
        </p:nvSpPr>
        <p:spPr/>
        <p:txBody>
          <a:bodyPr/>
          <a:lstStyle/>
          <a:p>
            <a:fld id="{0FF1EA83-AC8C-7C4E-A80B-9B32BFD8E3B6}" type="slidenum">
              <a:rPr lang="en-US" smtClean="0"/>
              <a:t>4</a:t>
            </a:fld>
            <a:endParaRPr lang="en-US"/>
          </a:p>
        </p:txBody>
      </p:sp>
    </p:spTree>
    <p:extLst>
      <p:ext uri="{BB962C8B-B14F-4D97-AF65-F5344CB8AC3E}">
        <p14:creationId xmlns:p14="http://schemas.microsoft.com/office/powerpoint/2010/main" val="6471820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9B988-9F4C-1EAD-16E7-14096475E0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40B438-F226-1EF2-0F83-19EDE8F41E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1913FC-967B-0409-03B2-ABB5C50B4885}"/>
              </a:ext>
            </a:extLst>
          </p:cNvPr>
          <p:cNvSpPr>
            <a:spLocks noGrp="1"/>
          </p:cNvSpPr>
          <p:nvPr>
            <p:ph type="body" idx="1"/>
          </p:nvPr>
        </p:nvSpPr>
        <p:spPr/>
        <p:txBody>
          <a:bodyPr/>
          <a:lstStyle/>
          <a:p>
            <a:pPr algn="l"/>
            <a:r>
              <a:rPr lang="en-US" b="0" i="0">
                <a:solidFill>
                  <a:srgbClr val="1F1F1F"/>
                </a:solidFill>
                <a:effectLst/>
                <a:latin typeface="Google Sans Flex"/>
              </a:rPr>
              <a:t>In terms of utility, </a:t>
            </a:r>
            <a:br>
              <a:rPr lang="en-US" b="0" i="0">
                <a:solidFill>
                  <a:srgbClr val="1F1F1F"/>
                </a:solidFill>
                <a:effectLst/>
                <a:latin typeface="Google Sans Flex"/>
              </a:rPr>
            </a:br>
            <a:r>
              <a:rPr lang="en-US" b="0" i="0">
                <a:solidFill>
                  <a:srgbClr val="1F1F1F"/>
                </a:solidFill>
                <a:effectLst/>
                <a:latin typeface="Google Sans Flex"/>
              </a:rPr>
              <a:t>(click)</a:t>
            </a:r>
            <a:br>
              <a:rPr lang="en-US" b="0" i="0">
                <a:solidFill>
                  <a:srgbClr val="1F1F1F"/>
                </a:solidFill>
                <a:effectLst/>
                <a:latin typeface="Google Sans Flex"/>
              </a:rPr>
            </a:br>
            <a:br>
              <a:rPr lang="en-US" b="0" i="0">
                <a:solidFill>
                  <a:srgbClr val="1F1F1F"/>
                </a:solidFill>
                <a:effectLst/>
                <a:latin typeface="Google Sans Flex"/>
              </a:rPr>
            </a:br>
            <a:r>
              <a:rPr lang="en-US" b="0" i="0">
                <a:solidFill>
                  <a:srgbClr val="1F1F1F"/>
                </a:solidFill>
                <a:effectLst/>
                <a:latin typeface="Google Sans Flex"/>
              </a:rPr>
              <a:t>SAGE shows the second quality recommendations following top-k.</a:t>
            </a:r>
            <a:br>
              <a:rPr lang="en-US" b="0" i="0">
                <a:solidFill>
                  <a:srgbClr val="1F1F1F"/>
                </a:solidFill>
                <a:effectLst/>
                <a:latin typeface="Google Sans Flex"/>
              </a:rPr>
            </a:br>
            <a:r>
              <a:rPr lang="en-US" b="0" i="0">
                <a:solidFill>
                  <a:srgbClr val="1F1F1F"/>
                </a:solidFill>
                <a:effectLst/>
                <a:latin typeface="Google Sans Flex"/>
              </a:rPr>
              <a:t>Excel showed good runtime earlier, but the utility was worse than ours.</a:t>
            </a:r>
            <a:br>
              <a:rPr lang="en-US"/>
            </a:br>
            <a:endParaRPr lang="en-US"/>
          </a:p>
        </p:txBody>
      </p:sp>
      <p:sp>
        <p:nvSpPr>
          <p:cNvPr id="4" name="Slide Number Placeholder 3">
            <a:extLst>
              <a:ext uri="{FF2B5EF4-FFF2-40B4-BE49-F238E27FC236}">
                <a16:creationId xmlns:a16="http://schemas.microsoft.com/office/drawing/2014/main" id="{A700C1E2-2A12-17CD-0D6F-D70C25A3959D}"/>
              </a:ext>
            </a:extLst>
          </p:cNvPr>
          <p:cNvSpPr>
            <a:spLocks noGrp="1"/>
          </p:cNvSpPr>
          <p:nvPr>
            <p:ph type="sldNum" sz="quarter" idx="5"/>
          </p:nvPr>
        </p:nvSpPr>
        <p:spPr/>
        <p:txBody>
          <a:bodyPr/>
          <a:lstStyle/>
          <a:p>
            <a:fld id="{0FF1EA83-AC8C-7C4E-A80B-9B32BFD8E3B6}" type="slidenum">
              <a:rPr lang="en-US" smtClean="0"/>
              <a:t>40</a:t>
            </a:fld>
            <a:endParaRPr lang="en-US"/>
          </a:p>
        </p:txBody>
      </p:sp>
    </p:spTree>
    <p:extLst>
      <p:ext uri="{BB962C8B-B14F-4D97-AF65-F5344CB8AC3E}">
        <p14:creationId xmlns:p14="http://schemas.microsoft.com/office/powerpoint/2010/main" val="9102493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CB686-5FF5-7855-4399-5B06D28A45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25DFC8-D898-5491-1116-3C996D9AAC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64F706-058A-E080-4273-E7D12396BB14}"/>
              </a:ext>
            </a:extLst>
          </p:cNvPr>
          <p:cNvSpPr>
            <a:spLocks noGrp="1"/>
          </p:cNvSpPr>
          <p:nvPr>
            <p:ph type="body" idx="1"/>
          </p:nvPr>
        </p:nvSpPr>
        <p:spPr/>
        <p:txBody>
          <a:bodyPr/>
          <a:lstStyle/>
          <a:p>
            <a:r>
              <a:rPr lang="en-US" dirty="0"/>
              <a:t>(click)</a:t>
            </a:r>
          </a:p>
          <a:p>
            <a:r>
              <a:rPr lang="en-US"/>
              <a:t>For diversity, SAGE shows the best diversity</a:t>
            </a:r>
            <a:br>
              <a:rPr lang="en-US"/>
            </a:br>
            <a:br>
              <a:rPr lang="en-US"/>
            </a:br>
            <a:endParaRPr lang="en-US"/>
          </a:p>
        </p:txBody>
      </p:sp>
      <p:sp>
        <p:nvSpPr>
          <p:cNvPr id="4" name="Slide Number Placeholder 3">
            <a:extLst>
              <a:ext uri="{FF2B5EF4-FFF2-40B4-BE49-F238E27FC236}">
                <a16:creationId xmlns:a16="http://schemas.microsoft.com/office/drawing/2014/main" id="{8A62ABC3-C2A7-B97D-97F2-3C547D4F786A}"/>
              </a:ext>
            </a:extLst>
          </p:cNvPr>
          <p:cNvSpPr>
            <a:spLocks noGrp="1"/>
          </p:cNvSpPr>
          <p:nvPr>
            <p:ph type="sldNum" sz="quarter" idx="5"/>
          </p:nvPr>
        </p:nvSpPr>
        <p:spPr/>
        <p:txBody>
          <a:bodyPr/>
          <a:lstStyle/>
          <a:p>
            <a:fld id="{0FF1EA83-AC8C-7C4E-A80B-9B32BFD8E3B6}" type="slidenum">
              <a:rPr lang="en-US" smtClean="0"/>
              <a:t>41</a:t>
            </a:fld>
            <a:endParaRPr lang="en-US"/>
          </a:p>
        </p:txBody>
      </p:sp>
    </p:spTree>
    <p:extLst>
      <p:ext uri="{BB962C8B-B14F-4D97-AF65-F5344CB8AC3E}">
        <p14:creationId xmlns:p14="http://schemas.microsoft.com/office/powerpoint/2010/main" val="36951724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C1CB6-31A0-9C4D-FAD2-132A4A266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56DD0A-52A2-FD84-BA18-F9AC4391AB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3CDDB0-872F-DCEE-4F51-4FD1C61B9618}"/>
              </a:ext>
            </a:extLst>
          </p:cNvPr>
          <p:cNvSpPr>
            <a:spLocks noGrp="1"/>
          </p:cNvSpPr>
          <p:nvPr>
            <p:ph type="body" idx="1"/>
          </p:nvPr>
        </p:nvSpPr>
        <p:spPr/>
        <p:txBody>
          <a:bodyPr/>
          <a:lstStyle/>
          <a:p>
            <a:r>
              <a:rPr lang="en-US" dirty="0"/>
              <a:t>To test real-world usefulness, we ran a user study with 36 daily spreadsheet users, </a:t>
            </a:r>
          </a:p>
          <a:p>
            <a:r>
              <a:rPr lang="en-US" dirty="0"/>
              <a:t>comparing SAGE </a:t>
            </a:r>
            <a:r>
              <a:rPr lang="en-US" b="1" dirty="0"/>
              <a:t>against</a:t>
            </a:r>
            <a:r>
              <a:rPr lang="en-US" dirty="0"/>
              <a:t> Excel and LLMs results.</a:t>
            </a:r>
          </a:p>
          <a:p>
            <a:r>
              <a:rPr lang="en-US" dirty="0"/>
              <a:t>(</a:t>
            </a:r>
            <a:r>
              <a:rPr lang="en-US" dirty="0" err="1"/>
              <a:t>clcik</a:t>
            </a:r>
            <a:r>
              <a:rPr lang="en-US" dirty="0"/>
              <a:t>)</a:t>
            </a:r>
          </a:p>
          <a:p>
            <a:r>
              <a:rPr lang="en-US" dirty="0"/>
              <a:t>The </a:t>
            </a:r>
            <a:r>
              <a:rPr lang="en-US" b="1" dirty="0"/>
              <a:t>majority</a:t>
            </a:r>
            <a:r>
              <a:rPr lang="en-US" dirty="0"/>
              <a:t> of participants selected SAGE as the best recommendation tool. </a:t>
            </a:r>
          </a:p>
        </p:txBody>
      </p:sp>
      <p:sp>
        <p:nvSpPr>
          <p:cNvPr id="4" name="Slide Number Placeholder 3">
            <a:extLst>
              <a:ext uri="{FF2B5EF4-FFF2-40B4-BE49-F238E27FC236}">
                <a16:creationId xmlns:a16="http://schemas.microsoft.com/office/drawing/2014/main" id="{342EDC58-A631-7ED5-FEC8-EBBD1E6959A6}"/>
              </a:ext>
            </a:extLst>
          </p:cNvPr>
          <p:cNvSpPr>
            <a:spLocks noGrp="1"/>
          </p:cNvSpPr>
          <p:nvPr>
            <p:ph type="sldNum" sz="quarter" idx="5"/>
          </p:nvPr>
        </p:nvSpPr>
        <p:spPr/>
        <p:txBody>
          <a:bodyPr/>
          <a:lstStyle/>
          <a:p>
            <a:fld id="{0FF1EA83-AC8C-7C4E-A80B-9B32BFD8E3B6}" type="slidenum">
              <a:rPr lang="en-US" smtClean="0"/>
              <a:t>42</a:t>
            </a:fld>
            <a:endParaRPr lang="en-US"/>
          </a:p>
        </p:txBody>
      </p:sp>
    </p:spTree>
    <p:extLst>
      <p:ext uri="{BB962C8B-B14F-4D97-AF65-F5344CB8AC3E}">
        <p14:creationId xmlns:p14="http://schemas.microsoft.com/office/powerpoint/2010/main" val="15595830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B575E-A2D0-A2E1-FAB7-6EAB454DEE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6A3E0C-D317-F5FB-BAEA-F4F1DE0EC7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330EA9-106E-9179-4462-62203EC114A8}"/>
              </a:ext>
            </a:extLst>
          </p:cNvPr>
          <p:cNvSpPr>
            <a:spLocks noGrp="1"/>
          </p:cNvSpPr>
          <p:nvPr>
            <p:ph type="body" idx="1"/>
          </p:nvPr>
        </p:nvSpPr>
        <p:spPr/>
        <p:txBody>
          <a:bodyPr/>
          <a:lstStyle/>
          <a:p>
            <a:r>
              <a:rPr lang="en-US" b="0" i="0">
                <a:solidFill>
                  <a:srgbClr val="1F1F1F"/>
                </a:solidFill>
                <a:effectLst/>
                <a:latin typeface="Google Sans Flex"/>
              </a:rPr>
              <a:t>In summary,</a:t>
            </a:r>
            <a:r>
              <a:rPr lang="en-US" b="0" i="0" dirty="0">
                <a:solidFill>
                  <a:srgbClr val="1F1F1F"/>
                </a:solidFill>
                <a:effectLst/>
                <a:latin typeface="Google Sans Flex"/>
              </a:rPr>
              <a:t> SAGE recommends data-semantics-aware and diverse recommendation in real-time.</a:t>
            </a:r>
            <a:endParaRPr lang="en-US" b="0" i="0">
              <a:solidFill>
                <a:srgbClr val="1F1F1F"/>
              </a:solidFill>
              <a:effectLst/>
              <a:latin typeface="Google Sans Flex"/>
            </a:endParaRPr>
          </a:p>
          <a:p>
            <a:endParaRPr lang="en-US" b="0" i="0">
              <a:solidFill>
                <a:srgbClr val="1F1F1F"/>
              </a:solidFill>
              <a:effectLst/>
              <a:latin typeface="Google Sans Flex"/>
            </a:endParaRPr>
          </a:p>
        </p:txBody>
      </p:sp>
      <p:sp>
        <p:nvSpPr>
          <p:cNvPr id="4" name="Slide Number Placeholder 3">
            <a:extLst>
              <a:ext uri="{FF2B5EF4-FFF2-40B4-BE49-F238E27FC236}">
                <a16:creationId xmlns:a16="http://schemas.microsoft.com/office/drawing/2014/main" id="{8E7010DA-9D3C-B81C-38D1-88AE335D4696}"/>
              </a:ext>
            </a:extLst>
          </p:cNvPr>
          <p:cNvSpPr>
            <a:spLocks noGrp="1"/>
          </p:cNvSpPr>
          <p:nvPr>
            <p:ph type="sldNum" sz="quarter" idx="5"/>
          </p:nvPr>
        </p:nvSpPr>
        <p:spPr/>
        <p:txBody>
          <a:bodyPr/>
          <a:lstStyle/>
          <a:p>
            <a:fld id="{0FF1EA83-AC8C-7C4E-A80B-9B32BFD8E3B6}" type="slidenum">
              <a:rPr lang="en-US" smtClean="0"/>
              <a:t>43</a:t>
            </a:fld>
            <a:endParaRPr lang="en-US"/>
          </a:p>
        </p:txBody>
      </p:sp>
    </p:spTree>
    <p:extLst>
      <p:ext uri="{BB962C8B-B14F-4D97-AF65-F5344CB8AC3E}">
        <p14:creationId xmlns:p14="http://schemas.microsoft.com/office/powerpoint/2010/main" val="6909428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1F1F1F"/>
                </a:solidFill>
                <a:effectLst/>
                <a:latin typeface="Google Sans Flex"/>
              </a:rPr>
              <a:t>Thank you and any questions?</a:t>
            </a:r>
          </a:p>
          <a:p>
            <a:r>
              <a:rPr lang="en-US" b="0" i="0">
                <a:solidFill>
                  <a:srgbClr val="1F1F1F"/>
                </a:solidFill>
                <a:effectLst/>
                <a:latin typeface="Google Sans Flex"/>
              </a:rPr>
              <a:t>--- </a:t>
            </a:r>
          </a:p>
          <a:p>
            <a:r>
              <a:rPr lang="en-US" b="0" i="0">
                <a:solidFill>
                  <a:srgbClr val="1F1F1F"/>
                </a:solidFill>
                <a:effectLst/>
                <a:latin typeface="Google Sans Flex"/>
              </a:rPr>
              <a:t>please join the demo </a:t>
            </a:r>
          </a:p>
          <a:p>
            <a:endParaRPr lang="en-US" b="0" i="0">
              <a:solidFill>
                <a:srgbClr val="1F1F1F"/>
              </a:solidFill>
              <a:effectLst/>
              <a:latin typeface="Google Sans Flex"/>
            </a:endParaRPr>
          </a:p>
        </p:txBody>
      </p:sp>
      <p:sp>
        <p:nvSpPr>
          <p:cNvPr id="4" name="Slide Number Placeholder 3"/>
          <p:cNvSpPr>
            <a:spLocks noGrp="1"/>
          </p:cNvSpPr>
          <p:nvPr>
            <p:ph type="sldNum" sz="quarter" idx="5"/>
          </p:nvPr>
        </p:nvSpPr>
        <p:spPr/>
        <p:txBody>
          <a:bodyPr/>
          <a:lstStyle/>
          <a:p>
            <a:fld id="{0FF1EA83-AC8C-7C4E-A80B-9B32BFD8E3B6}" type="slidenum">
              <a:rPr lang="en-US" smtClean="0"/>
              <a:t>44</a:t>
            </a:fld>
            <a:endParaRPr lang="en-US"/>
          </a:p>
        </p:txBody>
      </p:sp>
    </p:spTree>
    <p:extLst>
      <p:ext uri="{BB962C8B-B14F-4D97-AF65-F5344CB8AC3E}">
        <p14:creationId xmlns:p14="http://schemas.microsoft.com/office/powerpoint/2010/main" val="3573808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67B05-BB60-8CAF-BE85-EDA61AA89B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53F94B-77EC-3F4A-FF69-BB26DAC6F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C50109-D628-20A4-7FCB-CD477663B7DB}"/>
              </a:ext>
            </a:extLst>
          </p:cNvPr>
          <p:cNvSpPr>
            <a:spLocks noGrp="1"/>
          </p:cNvSpPr>
          <p:nvPr>
            <p:ph type="body" idx="1"/>
          </p:nvPr>
        </p:nvSpPr>
        <p:spPr/>
        <p:txBody>
          <a:bodyPr/>
          <a:lstStyle/>
          <a:p>
            <a:r>
              <a:rPr lang="en-US"/>
              <a:t>But here's the problem</a:t>
            </a:r>
          </a:p>
          <a:p>
            <a:r>
              <a:rPr lang="en-US"/>
              <a:t>manually creating and checking every single pivot table? </a:t>
            </a:r>
          </a:p>
          <a:p>
            <a:r>
              <a:rPr lang="en-US"/>
              <a:t>It takes too much time. </a:t>
            </a:r>
          </a:p>
          <a:p>
            <a:endParaRPr lang="en-US"/>
          </a:p>
          <a:p>
            <a:r>
              <a:rPr lang="en-US" dirty="0"/>
              <a:t>//</a:t>
            </a:r>
            <a:r>
              <a:rPr lang="en-US"/>
              <a:t>In our example alone, there are about </a:t>
            </a:r>
            <a:r>
              <a:rPr lang="en-US" b="1"/>
              <a:t>20,000</a:t>
            </a:r>
            <a:r>
              <a:rPr lang="en-US"/>
              <a:t> possible tables. </a:t>
            </a:r>
          </a:p>
          <a:p>
            <a:r>
              <a:rPr lang="en-US" b="0" dirty="0"/>
              <a:t>//</a:t>
            </a:r>
            <a:r>
              <a:rPr lang="en-US" b="0"/>
              <a:t>Who has the time for that? </a:t>
            </a:r>
          </a:p>
          <a:p>
            <a:r>
              <a:rPr lang="en-US" altLang="ko-KR" b="0"/>
              <a:t>(click)</a:t>
            </a:r>
            <a:endParaRPr lang="en-US" b="0"/>
          </a:p>
          <a:p>
            <a:r>
              <a:rPr lang="en-US" b="0"/>
              <a:t>This is exactly why </a:t>
            </a:r>
            <a:r>
              <a:rPr lang="en-US"/>
              <a:t>we need pivot table </a:t>
            </a:r>
            <a:r>
              <a:rPr lang="en-US" b="1"/>
              <a:t>recommendation</a:t>
            </a:r>
            <a:r>
              <a:rPr lang="en-US"/>
              <a:t>.</a:t>
            </a:r>
          </a:p>
        </p:txBody>
      </p:sp>
      <p:sp>
        <p:nvSpPr>
          <p:cNvPr id="4" name="Slide Number Placeholder 3">
            <a:extLst>
              <a:ext uri="{FF2B5EF4-FFF2-40B4-BE49-F238E27FC236}">
                <a16:creationId xmlns:a16="http://schemas.microsoft.com/office/drawing/2014/main" id="{F4F170A3-B577-13B3-05F9-845B93EC11F7}"/>
              </a:ext>
            </a:extLst>
          </p:cNvPr>
          <p:cNvSpPr>
            <a:spLocks noGrp="1"/>
          </p:cNvSpPr>
          <p:nvPr>
            <p:ph type="sldNum" sz="quarter" idx="5"/>
          </p:nvPr>
        </p:nvSpPr>
        <p:spPr/>
        <p:txBody>
          <a:bodyPr/>
          <a:lstStyle/>
          <a:p>
            <a:fld id="{0FF1EA83-AC8C-7C4E-A80B-9B32BFD8E3B6}" type="slidenum">
              <a:rPr lang="en-US" smtClean="0"/>
              <a:t>5</a:t>
            </a:fld>
            <a:endParaRPr lang="en-US"/>
          </a:p>
        </p:txBody>
      </p:sp>
    </p:spTree>
    <p:extLst>
      <p:ext uri="{BB962C8B-B14F-4D97-AF65-F5344CB8AC3E}">
        <p14:creationId xmlns:p14="http://schemas.microsoft.com/office/powerpoint/2010/main" val="847534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5D900-4407-3997-A045-15C41BA8CF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AA9A5A-A735-B559-D963-7705965145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F846E0-E506-2652-32E3-20866516DBA4}"/>
              </a:ext>
            </a:extLst>
          </p:cNvPr>
          <p:cNvSpPr>
            <a:spLocks noGrp="1"/>
          </p:cNvSpPr>
          <p:nvPr>
            <p:ph type="body" idx="1"/>
          </p:nvPr>
        </p:nvSpPr>
        <p:spPr/>
        <p:txBody>
          <a:bodyPr/>
          <a:lstStyle/>
          <a:p>
            <a:r>
              <a:rPr lang="en-US" b="0" i="0">
                <a:solidFill>
                  <a:srgbClr val="1F1F1F"/>
                </a:solidFill>
                <a:effectLst/>
                <a:latin typeface="Google Sans Flex"/>
              </a:rPr>
              <a:t>Tools like Excel or Google Sheets can already suggest pivot tables.</a:t>
            </a:r>
          </a:p>
          <a:p>
            <a:endParaRPr lang="en-US" b="0" i="0">
              <a:solidFill>
                <a:srgbClr val="1F1F1F"/>
              </a:solidFill>
              <a:effectLst/>
              <a:latin typeface="Google Sans Flex"/>
            </a:endParaRPr>
          </a:p>
          <a:p>
            <a:r>
              <a:rPr lang="en-US" b="0" i="0">
                <a:solidFill>
                  <a:srgbClr val="1F1F1F"/>
                </a:solidFill>
                <a:effectLst/>
                <a:latin typeface="Google Sans Flex"/>
              </a:rPr>
              <a:t>They're pretty handy, but there are </a:t>
            </a:r>
            <a:r>
              <a:rPr lang="en-US" b="1" i="0">
                <a:solidFill>
                  <a:srgbClr val="1F1F1F"/>
                </a:solidFill>
                <a:effectLst/>
                <a:latin typeface="Google Sans Flex"/>
              </a:rPr>
              <a:t>a few big problems…</a:t>
            </a:r>
          </a:p>
        </p:txBody>
      </p:sp>
      <p:sp>
        <p:nvSpPr>
          <p:cNvPr id="4" name="Slide Number Placeholder 3">
            <a:extLst>
              <a:ext uri="{FF2B5EF4-FFF2-40B4-BE49-F238E27FC236}">
                <a16:creationId xmlns:a16="http://schemas.microsoft.com/office/drawing/2014/main" id="{45367A3B-D995-3AA1-F413-DD0C008BA5C5}"/>
              </a:ext>
            </a:extLst>
          </p:cNvPr>
          <p:cNvSpPr>
            <a:spLocks noGrp="1"/>
          </p:cNvSpPr>
          <p:nvPr>
            <p:ph type="sldNum" sz="quarter" idx="5"/>
          </p:nvPr>
        </p:nvSpPr>
        <p:spPr/>
        <p:txBody>
          <a:bodyPr/>
          <a:lstStyle/>
          <a:p>
            <a:fld id="{0FF1EA83-AC8C-7C4E-A80B-9B32BFD8E3B6}" type="slidenum">
              <a:rPr lang="en-US" smtClean="0"/>
              <a:t>6</a:t>
            </a:fld>
            <a:endParaRPr lang="en-US"/>
          </a:p>
        </p:txBody>
      </p:sp>
    </p:spTree>
    <p:extLst>
      <p:ext uri="{BB962C8B-B14F-4D97-AF65-F5344CB8AC3E}">
        <p14:creationId xmlns:p14="http://schemas.microsoft.com/office/powerpoint/2010/main" val="3685738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2B1AF-F9A2-1DC1-3A0C-5FD71529E1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E85DE-0578-83FF-62ED-93329C7E16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91E49E-0EA7-4FC6-3AD5-590008CE79F2}"/>
              </a:ext>
            </a:extLst>
          </p:cNvPr>
          <p:cNvSpPr>
            <a:spLocks noGrp="1"/>
          </p:cNvSpPr>
          <p:nvPr>
            <p:ph type="body" idx="1"/>
          </p:nvPr>
        </p:nvSpPr>
        <p:spPr/>
        <p:txBody>
          <a:bodyPr/>
          <a:lstStyle/>
          <a:p>
            <a:endParaRPr lang="en-US" b="0" i="0">
              <a:solidFill>
                <a:srgbClr val="1F1F1F"/>
              </a:solidFill>
              <a:effectLst/>
              <a:latin typeface="Google Sans Flex"/>
            </a:endParaRPr>
          </a:p>
          <a:p>
            <a:r>
              <a:rPr lang="en-US" b="0" i="0">
                <a:solidFill>
                  <a:srgbClr val="1F1F1F"/>
                </a:solidFill>
                <a:effectLst/>
                <a:latin typeface="Google Sans Flex"/>
              </a:rPr>
              <a:t>They look okay at first, but </a:t>
            </a:r>
            <a:r>
              <a:rPr lang="en-US" b="1" i="0">
                <a:solidFill>
                  <a:srgbClr val="1F1F1F"/>
                </a:solidFill>
                <a:effectLst/>
                <a:latin typeface="Google Sans Flex"/>
              </a:rPr>
              <a:t>let’s look a little closer…</a:t>
            </a:r>
            <a:endParaRPr lang="en-US">
              <a:solidFill>
                <a:srgbClr val="1F1F1F"/>
              </a:solidFill>
              <a:latin typeface="Google Sans Flex"/>
            </a:endParaRPr>
          </a:p>
        </p:txBody>
      </p:sp>
      <p:sp>
        <p:nvSpPr>
          <p:cNvPr id="4" name="Slide Number Placeholder 3">
            <a:extLst>
              <a:ext uri="{FF2B5EF4-FFF2-40B4-BE49-F238E27FC236}">
                <a16:creationId xmlns:a16="http://schemas.microsoft.com/office/drawing/2014/main" id="{33030C85-0730-E1EB-CBAC-00CEC7F0E700}"/>
              </a:ext>
            </a:extLst>
          </p:cNvPr>
          <p:cNvSpPr>
            <a:spLocks noGrp="1"/>
          </p:cNvSpPr>
          <p:nvPr>
            <p:ph type="sldNum" sz="quarter" idx="5"/>
          </p:nvPr>
        </p:nvSpPr>
        <p:spPr/>
        <p:txBody>
          <a:bodyPr/>
          <a:lstStyle/>
          <a:p>
            <a:fld id="{0FF1EA83-AC8C-7C4E-A80B-9B32BFD8E3B6}" type="slidenum">
              <a:rPr lang="en-US" smtClean="0"/>
              <a:t>7</a:t>
            </a:fld>
            <a:endParaRPr lang="en-US"/>
          </a:p>
        </p:txBody>
      </p:sp>
    </p:spTree>
    <p:extLst>
      <p:ext uri="{BB962C8B-B14F-4D97-AF65-F5344CB8AC3E}">
        <p14:creationId xmlns:p14="http://schemas.microsoft.com/office/powerpoint/2010/main" val="2087937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8DC91-90C2-95BA-70FB-C174B16D9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DC44A0-F7C8-2780-362D-CD4DEBE5F8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A40CE9-7AA1-5193-E8D8-B059B66F1A3B}"/>
              </a:ext>
            </a:extLst>
          </p:cNvPr>
          <p:cNvSpPr>
            <a:spLocks noGrp="1"/>
          </p:cNvSpPr>
          <p:nvPr>
            <p:ph type="body" idx="1"/>
          </p:nvPr>
        </p:nvSpPr>
        <p:spPr/>
        <p:txBody>
          <a:bodyPr/>
          <a:lstStyle/>
          <a:p>
            <a:r>
              <a:rPr lang="en-US">
                <a:solidFill>
                  <a:srgbClr val="1F1F1F"/>
                </a:solidFill>
                <a:latin typeface="Google Sans Flex"/>
              </a:rPr>
              <a:t>The first suggested pivot table...</a:t>
            </a:r>
          </a:p>
          <a:p>
            <a:r>
              <a:rPr lang="en-US">
                <a:solidFill>
                  <a:srgbClr val="1F1F1F"/>
                </a:solidFill>
                <a:latin typeface="Google Sans Flex"/>
              </a:rPr>
              <a:t>(click)</a:t>
            </a:r>
          </a:p>
        </p:txBody>
      </p:sp>
      <p:sp>
        <p:nvSpPr>
          <p:cNvPr id="4" name="Slide Number Placeholder 3">
            <a:extLst>
              <a:ext uri="{FF2B5EF4-FFF2-40B4-BE49-F238E27FC236}">
                <a16:creationId xmlns:a16="http://schemas.microsoft.com/office/drawing/2014/main" id="{0AA4A721-ED88-C016-05FE-BB7EB35983C8}"/>
              </a:ext>
            </a:extLst>
          </p:cNvPr>
          <p:cNvSpPr>
            <a:spLocks noGrp="1"/>
          </p:cNvSpPr>
          <p:nvPr>
            <p:ph type="sldNum" sz="quarter" idx="5"/>
          </p:nvPr>
        </p:nvSpPr>
        <p:spPr/>
        <p:txBody>
          <a:bodyPr/>
          <a:lstStyle/>
          <a:p>
            <a:fld id="{0FF1EA83-AC8C-7C4E-A80B-9B32BFD8E3B6}" type="slidenum">
              <a:rPr lang="en-US" smtClean="0"/>
              <a:t>8</a:t>
            </a:fld>
            <a:endParaRPr lang="en-US"/>
          </a:p>
        </p:txBody>
      </p:sp>
    </p:spTree>
    <p:extLst>
      <p:ext uri="{BB962C8B-B14F-4D97-AF65-F5344CB8AC3E}">
        <p14:creationId xmlns:p14="http://schemas.microsoft.com/office/powerpoint/2010/main" val="421687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89E91-A266-B64F-B707-B471AF8C6B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2F264B-94B3-D4A2-AE75-88444638C8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AC4E17-8011-130C-FB64-F69780DE9155}"/>
              </a:ext>
            </a:extLst>
          </p:cNvPr>
          <p:cNvSpPr>
            <a:spLocks noGrp="1"/>
          </p:cNvSpPr>
          <p:nvPr>
            <p:ph type="body" idx="1"/>
          </p:nvPr>
        </p:nvSpPr>
        <p:spPr/>
        <p:txBody>
          <a:bodyPr/>
          <a:lstStyle/>
          <a:p>
            <a:r>
              <a:rPr lang="en-US"/>
              <a:t>.. is summing over longitude by city!”</a:t>
            </a:r>
          </a:p>
          <a:p>
            <a:r>
              <a:rPr lang="en-US"/>
              <a:t>But “Sum of Longitude”, </a:t>
            </a:r>
          </a:p>
          <a:p>
            <a:r>
              <a:rPr lang="en-US"/>
              <a:t>(click) doesn’t make any sense! </a:t>
            </a:r>
          </a:p>
          <a:p>
            <a:r>
              <a:rPr lang="en-US" dirty="0"/>
              <a:t>We need meaning in the pivot table</a:t>
            </a:r>
            <a:r>
              <a:rPr lang="en-US"/>
              <a:t>, </a:t>
            </a:r>
            <a:r>
              <a:rPr lang="en-US" dirty="0"/>
              <a:t>not just math.</a:t>
            </a:r>
            <a:endParaRPr lang="en-US"/>
          </a:p>
        </p:txBody>
      </p:sp>
      <p:sp>
        <p:nvSpPr>
          <p:cNvPr id="4" name="Slide Number Placeholder 3">
            <a:extLst>
              <a:ext uri="{FF2B5EF4-FFF2-40B4-BE49-F238E27FC236}">
                <a16:creationId xmlns:a16="http://schemas.microsoft.com/office/drawing/2014/main" id="{0C68DAAA-4238-4822-8215-4959C07F4E86}"/>
              </a:ext>
            </a:extLst>
          </p:cNvPr>
          <p:cNvSpPr>
            <a:spLocks noGrp="1"/>
          </p:cNvSpPr>
          <p:nvPr>
            <p:ph type="sldNum" sz="quarter" idx="5"/>
          </p:nvPr>
        </p:nvSpPr>
        <p:spPr/>
        <p:txBody>
          <a:bodyPr/>
          <a:lstStyle/>
          <a:p>
            <a:fld id="{0FF1EA83-AC8C-7C4E-A80B-9B32BFD8E3B6}" type="slidenum">
              <a:rPr lang="en-US" smtClean="0"/>
              <a:t>9</a:t>
            </a:fld>
            <a:endParaRPr lang="en-US"/>
          </a:p>
        </p:txBody>
      </p:sp>
    </p:spTree>
    <p:extLst>
      <p:ext uri="{BB962C8B-B14F-4D97-AF65-F5344CB8AC3E}">
        <p14:creationId xmlns:p14="http://schemas.microsoft.com/office/powerpoint/2010/main" val="1023721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976C11-A010-D349-945C-29DC17B02C6E}" type="datetime1">
              <a:rPr lang="en-US" smtClean="0"/>
              <a:t>5/27/26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3628FF-43E7-A64E-ADC6-3BF92F7D3137}" type="datetime1">
              <a:rPr lang="en-US" smtClean="0"/>
              <a:t>5/27/26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C0F98A-AB24-744A-8773-0C7C895388F5}" type="datetime1">
              <a:rPr lang="en-US" smtClean="0"/>
              <a:t>5/27/26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87F8D1-C9A7-E648-AFAF-3CEFB647AAE7}" type="datetime1">
              <a:rPr lang="en-US" smtClean="0"/>
              <a:t>5/27/26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CDBBB0-7BFC-4F4D-B37C-B7A42FC5DD54}" type="datetime1">
              <a:rPr lang="en-US" smtClean="0"/>
              <a:t>5/27/26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8A7201-2962-4347-A7F4-6D3DCFCA36DD}" type="datetime1">
              <a:rPr lang="en-US" smtClean="0"/>
              <a:t>5/27/26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D086B3-E31F-C046-B20F-60977CE0CD7F}" type="datetime1">
              <a:rPr lang="en-US" smtClean="0"/>
              <a:t>5/27/26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BEAB87-D703-C548-BB24-C8448EC23D85}" type="datetime1">
              <a:rPr lang="en-US" smtClean="0"/>
              <a:t>5/27/26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8B0680-8090-5242-8DD7-E56E767899F5}" type="datetime1">
              <a:rPr lang="en-US" smtClean="0"/>
              <a:t>5/27/26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sz="2400">
                <a:latin typeface="TT Interphases Pro Trl Rg" panose="020B0103050000020004" pitchFamily="34" charset="0"/>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81BB88-2D74-D247-9FB7-DBF70D908D21}" type="datetime1">
              <a:rPr lang="en-US" smtClean="0"/>
              <a:t>5/27/26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1DB68A-687C-744D-99CB-C9D0BDE0889E}" type="datetime1">
              <a:rPr lang="en-US" smtClean="0"/>
              <a:t>5/27/26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17449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17449800" cy="78105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68284" y="96160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7B8B9-CB98-EF4C-BE77-7B4F1414D6E0}" type="datetime1">
              <a:rPr lang="en-US" smtClean="0"/>
              <a:t>5/27/26</a:t>
            </a:fld>
            <a:endParaRPr lang="en-US"/>
          </a:p>
        </p:txBody>
      </p:sp>
      <p:sp>
        <p:nvSpPr>
          <p:cNvPr id="5" name="Footer Placeholder 4"/>
          <p:cNvSpPr>
            <a:spLocks noGrp="1"/>
          </p:cNvSpPr>
          <p:nvPr>
            <p:ph type="ftr" sz="quarter" idx="3"/>
          </p:nvPr>
        </p:nvSpPr>
        <p:spPr>
          <a:xfrm>
            <a:off x="7239000" y="962021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773400" y="961606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4400" b="1" i="0" kern="1200">
          <a:solidFill>
            <a:schemeClr val="tx1"/>
          </a:solidFill>
          <a:latin typeface="TT Interphases Pro Trl Blc" panose="020B0103050000020004" pitchFamily="34" charset="0"/>
          <a:ea typeface="Hiragino Kaku Gothic Std W8" panose="020B0800000000000000" pitchFamily="34" charset="-128"/>
          <a:cs typeface="+mj-cs"/>
        </a:defRPr>
      </a:lvl1pPr>
    </p:titleStyle>
    <p:bodyStyle>
      <a:lvl1pPr marL="342900" indent="-342900" algn="l" defTabSz="914400" rtl="0" eaLnBrk="1" latinLnBrk="0" hangingPunct="1">
        <a:spcBef>
          <a:spcPct val="20000"/>
        </a:spcBef>
        <a:buFont typeface="Arial" pitchFamily="34" charset="0"/>
        <a:buChar char="•"/>
        <a:defRPr sz="3200" b="0" i="0" kern="1200">
          <a:solidFill>
            <a:schemeClr val="tx1"/>
          </a:solidFill>
          <a:latin typeface="TT Interphases Pro Trl Rg" panose="020B0103050000020004" pitchFamily="34" charset="0"/>
          <a:ea typeface="Hiragino Sans GB W3" panose="020B0300000000000000" pitchFamily="34" charset="-128"/>
          <a:cs typeface="+mn-cs"/>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TT Interphases Pro Trl Rg" panose="020B0103050000020004" pitchFamily="34" charset="0"/>
          <a:ea typeface="Hiragino Sans GB W3" panose="020B0300000000000000" pitchFamily="34" charset="-128"/>
          <a:cs typeface="+mn-cs"/>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TT Interphases Pro Trl Rg" panose="020B0103050000020004" pitchFamily="34" charset="0"/>
          <a:ea typeface="Hiragino Sans GB W3" panose="020B0300000000000000" pitchFamily="34" charset="-128"/>
          <a:cs typeface="+mn-cs"/>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TT Interphases Pro Trl Rg" panose="020B0103050000020004" pitchFamily="34" charset="0"/>
          <a:ea typeface="Hiragino Sans GB W3" panose="020B0300000000000000" pitchFamily="34" charset="-128"/>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TT Interphases Pro Trl Rg" panose="020B0103050000020004" pitchFamily="34" charset="0"/>
          <a:ea typeface="Hiragino Sans GB W3" panose="020B0300000000000000"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6B_FFF88B26.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svg"/></Relationships>
</file>

<file path=ppt/slides/_rels/slide10.xml.rels><?xml version="1.0" encoding="UTF-8" standalone="yes"?>
<Relationships xmlns="http://schemas.openxmlformats.org/package/2006/relationships"><Relationship Id="rId3" Type="http://schemas.microsoft.com/office/2018/10/relationships/comments" Target="../comments/modernComment_176_C8783D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9.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178_F2BECCBA.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microsoft.com/office/2018/10/relationships/comments" Target="../comments/modernComment_179_D83011CC.xm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4.svg"/><Relationship Id="rId7" Type="http://schemas.openxmlformats.org/officeDocument/2006/relationships/image" Target="../media/image22.emf"/><Relationship Id="rId12" Type="http://schemas.openxmlformats.org/officeDocument/2006/relationships/image" Target="../media/image27.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1.emf"/><Relationship Id="rId11" Type="http://schemas.openxmlformats.org/officeDocument/2006/relationships/image" Target="../media/image26.emf"/><Relationship Id="rId5" Type="http://schemas.openxmlformats.org/officeDocument/2006/relationships/image" Target="../media/image20.emf"/><Relationship Id="rId10" Type="http://schemas.openxmlformats.org/officeDocument/2006/relationships/image" Target="../media/image25.emf"/><Relationship Id="rId4" Type="http://schemas.openxmlformats.org/officeDocument/2006/relationships/image" Target="../media/image19.emf"/><Relationship Id="rId9" Type="http://schemas.openxmlformats.org/officeDocument/2006/relationships/image" Target="../media/image24.emf"/></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emf"/><Relationship Id="rId7" Type="http://schemas.openxmlformats.org/officeDocument/2006/relationships/image" Target="../media/image29.em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0.emf"/><Relationship Id="rId4" Type="http://schemas.openxmlformats.org/officeDocument/2006/relationships/image" Target="../media/image25.emf"/></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svg"/><Relationship Id="rId7"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25.emf"/><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0.emf"/><Relationship Id="rId3" Type="http://schemas.microsoft.com/office/2018/10/relationships/comments" Target="../comments/modernComment_1AD_21685FE.xml"/><Relationship Id="rId7" Type="http://schemas.openxmlformats.org/officeDocument/2006/relationships/image" Target="../media/image25.emf"/><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4.emf"/><Relationship Id="rId5" Type="http://schemas.openxmlformats.org/officeDocument/2006/relationships/image" Target="../media/image9.svg"/><Relationship Id="rId4" Type="http://schemas.openxmlformats.org/officeDocument/2006/relationships/image" Target="../media/image31.emf"/><Relationship Id="rId9" Type="http://schemas.openxmlformats.org/officeDocument/2006/relationships/image" Target="../media/image32.emf"/></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18/10/relationships/comments" Target="../comments/modernComment_182_60B48AFB.xml"/><Relationship Id="rId7" Type="http://schemas.openxmlformats.org/officeDocument/2006/relationships/diagramQuickStyle" Target="../diagrams/quickStyle1.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1.emf"/><Relationship Id="rId4" Type="http://schemas.openxmlformats.org/officeDocument/2006/relationships/image" Target="../media/image9.svg"/><Relationship Id="rId9" Type="http://schemas.microsoft.com/office/2007/relationships/diagramDrawing" Target="../diagrams/drawing1.xml"/></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svg"/><Relationship Id="rId7" Type="http://schemas.openxmlformats.org/officeDocument/2006/relationships/diagramColors" Target="../diagrams/colors2.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1.emf"/></Relationships>
</file>

<file path=ppt/slides/_rels/slide2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svg"/><Relationship Id="rId7" Type="http://schemas.openxmlformats.org/officeDocument/2006/relationships/diagramColors" Target="../diagrams/colors3.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1.emf"/></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9.svg"/><Relationship Id="rId7" Type="http://schemas.openxmlformats.org/officeDocument/2006/relationships/diagramQuickStyle" Target="../diagrams/quickStyle4.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1.emf"/><Relationship Id="rId9" Type="http://schemas.microsoft.com/office/2007/relationships/diagramDrawing" Target="../diagrams/drawing4.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9.svg"/><Relationship Id="rId7" Type="http://schemas.openxmlformats.org/officeDocument/2006/relationships/diagramQuickStyle" Target="../diagrams/quickStyle5.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33.png"/><Relationship Id="rId4" Type="http://schemas.openxmlformats.org/officeDocument/2006/relationships/image" Target="../media/image31.emf"/><Relationship Id="rId9" Type="http://schemas.microsoft.com/office/2007/relationships/diagramDrawing" Target="../diagrams/drawing5.xml"/></Relationships>
</file>

<file path=ppt/slides/_rels/slide31.xml.rels><?xml version="1.0" encoding="UTF-8" standalone="yes"?>
<Relationships xmlns="http://schemas.openxmlformats.org/package/2006/relationships"><Relationship Id="rId8" Type="http://schemas.openxmlformats.org/officeDocument/2006/relationships/image" Target="../media/image9.svg"/><Relationship Id="rId3" Type="http://schemas.microsoft.com/office/2018/10/relationships/comments" Target="../comments/modernComment_1A9_F6029AD.xml"/><Relationship Id="rId7" Type="http://schemas.openxmlformats.org/officeDocument/2006/relationships/image" Target="../media/image31.emf"/><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25.emf"/><Relationship Id="rId4" Type="http://schemas.openxmlformats.org/officeDocument/2006/relationships/image" Target="../media/image24.emf"/><Relationship Id="rId9" Type="http://schemas.openxmlformats.org/officeDocument/2006/relationships/image" Target="../media/image32.emf"/></Relationships>
</file>

<file path=ppt/slides/_rels/slide32.xml.rels><?xml version="1.0" encoding="UTF-8" standalone="yes"?>
<Relationships xmlns="http://schemas.openxmlformats.org/package/2006/relationships"><Relationship Id="rId3" Type="http://schemas.microsoft.com/office/2018/10/relationships/comments" Target="../comments/modernComment_18C_C072462.xml"/><Relationship Id="rId7" Type="http://schemas.openxmlformats.org/officeDocument/2006/relationships/image" Target="../media/image20.emf"/><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9.svg"/></Relationships>
</file>

<file path=ppt/slides/_rels/slide3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25.emf"/><Relationship Id="rId4" Type="http://schemas.openxmlformats.org/officeDocument/2006/relationships/image" Target="../media/image24.emf"/></Relationships>
</file>

<file path=ppt/slides/_rels/slide34.xml.rels><?xml version="1.0" encoding="UTF-8" standalone="yes"?>
<Relationships xmlns="http://schemas.openxmlformats.org/package/2006/relationships"><Relationship Id="rId8" Type="http://schemas.openxmlformats.org/officeDocument/2006/relationships/image" Target="../media/image9.svg"/><Relationship Id="rId3" Type="http://schemas.microsoft.com/office/2018/10/relationships/comments" Target="../comments/modernComment_1AA_6CAFBE88.xml"/><Relationship Id="rId7" Type="http://schemas.openxmlformats.org/officeDocument/2006/relationships/image" Target="../media/image31.emf"/><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25.emf"/><Relationship Id="rId4" Type="http://schemas.openxmlformats.org/officeDocument/2006/relationships/image" Target="../media/image24.emf"/><Relationship Id="rId9" Type="http://schemas.openxmlformats.org/officeDocument/2006/relationships/image" Target="../media/image32.emf"/></Relationships>
</file>

<file path=ppt/slides/_rels/slide35.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image" Target="../media/image9.svg"/><Relationship Id="rId4" Type="http://schemas.openxmlformats.org/officeDocument/2006/relationships/image" Target="../media/image35.png"/><Relationship Id="rId9" Type="http://schemas.openxmlformats.org/officeDocument/2006/relationships/image" Target="../media/image38.emf"/></Relationships>
</file>

<file path=ppt/slides/_rels/slide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29.emf"/><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4.svg"/><Relationship Id="rId7" Type="http://schemas.openxmlformats.org/officeDocument/2006/relationships/chart" Target="../charts/chart3.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40.emf"/><Relationship Id="rId4" Type="http://schemas.openxmlformats.org/officeDocument/2006/relationships/image" Target="../media/image39.emf"/></Relationships>
</file>

<file path=ppt/slides/_rels/slide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0.emf"/></Relationships>
</file>

<file path=ppt/slides/_rels/slide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0.emf"/></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microsoft.com/office/2018/10/relationships/comments" Target="../comments/modernComment_19C_EC59BAD9.xml"/><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image" Target="../media/image4.svg"/></Relationships>
</file>

<file path=ppt/slides/_rels/slide43.xml.rels><?xml version="1.0" encoding="UTF-8" standalone="yes"?>
<Relationships xmlns="http://schemas.openxmlformats.org/package/2006/relationships"><Relationship Id="rId3" Type="http://schemas.microsoft.com/office/2018/10/relationships/comments" Target="../comments/modernComment_1A2_372FB37C.xm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4.xml.rels><?xml version="1.0" encoding="UTF-8" standalone="yes"?>
<Relationships xmlns="http://schemas.openxmlformats.org/package/2006/relationships"><Relationship Id="rId3" Type="http://schemas.microsoft.com/office/2018/10/relationships/comments" Target="../comments/modernComment_1A0_2D803275.xm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42.emf"/><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70_CFF854D.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E84FE-6DDD-BADC-516B-4941ED99393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B998593-6A86-79D9-76BC-9ACE8D3C3C88}"/>
              </a:ext>
            </a:extLst>
          </p:cNvPr>
          <p:cNvSpPr/>
          <p:nvPr/>
        </p:nvSpPr>
        <p:spPr>
          <a:xfrm>
            <a:off x="13559013" y="180806"/>
            <a:ext cx="3670244" cy="3989396"/>
          </a:xfrm>
          <a:custGeom>
            <a:avLst/>
            <a:gdLst/>
            <a:ahLst/>
            <a:cxnLst/>
            <a:rect l="l" t="t" r="r" b="b"/>
            <a:pathLst>
              <a:path w="3670244" h="3989396">
                <a:moveTo>
                  <a:pt x="0" y="0"/>
                </a:moveTo>
                <a:lnTo>
                  <a:pt x="3670245" y="0"/>
                </a:lnTo>
                <a:lnTo>
                  <a:pt x="3670245" y="3989396"/>
                </a:lnTo>
                <a:lnTo>
                  <a:pt x="0" y="398939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341FB7B2-925C-2023-7C5E-4AAAC66ABC5E}"/>
              </a:ext>
            </a:extLst>
          </p:cNvPr>
          <p:cNvSpPr txBox="1"/>
          <p:nvPr/>
        </p:nvSpPr>
        <p:spPr>
          <a:xfrm>
            <a:off x="1028700" y="3750242"/>
            <a:ext cx="15845752" cy="1618826"/>
          </a:xfrm>
          <a:prstGeom prst="rect">
            <a:avLst/>
          </a:prstGeom>
        </p:spPr>
        <p:txBody>
          <a:bodyPr lIns="0" tIns="0" rIns="0" bIns="0" rtlCol="0" anchor="t">
            <a:spAutoFit/>
          </a:bodyPr>
          <a:lstStyle/>
          <a:p>
            <a:pPr algn="l">
              <a:lnSpc>
                <a:spcPts val="6120"/>
              </a:lnSpc>
            </a:pPr>
            <a:r>
              <a:rPr lang="en-US" sz="7035" b="1" spc="-344">
                <a:solidFill>
                  <a:srgbClr val="000000"/>
                </a:solidFill>
                <a:latin typeface="+mj-lt"/>
                <a:ea typeface="TT Interphases Bold"/>
                <a:cs typeface="Courier New" panose="02070309020205020404" pitchFamily="49" charset="0"/>
                <a:sym typeface="TT Interphases Bold"/>
              </a:rPr>
              <a:t>Data-Semantics-Aware </a:t>
            </a:r>
          </a:p>
          <a:p>
            <a:pPr algn="l">
              <a:lnSpc>
                <a:spcPts val="6120"/>
              </a:lnSpc>
            </a:pPr>
            <a:r>
              <a:rPr lang="en-US" sz="7035" b="1" spc="-344">
                <a:solidFill>
                  <a:srgbClr val="000000"/>
                </a:solidFill>
                <a:latin typeface="+mj-lt"/>
                <a:ea typeface="TT Interphases Bold"/>
                <a:cs typeface="Courier New" panose="02070309020205020404" pitchFamily="49" charset="0"/>
                <a:sym typeface="TT Interphases Bold"/>
              </a:rPr>
              <a:t>Recommendation of Diverse Pivot Tables</a:t>
            </a:r>
          </a:p>
        </p:txBody>
      </p:sp>
      <p:sp>
        <p:nvSpPr>
          <p:cNvPr id="4" name="Freeform 4">
            <a:extLst>
              <a:ext uri="{FF2B5EF4-FFF2-40B4-BE49-F238E27FC236}">
                <a16:creationId xmlns:a16="http://schemas.microsoft.com/office/drawing/2014/main" id="{427B951B-E562-B4D3-F8AE-9F542DE002A1}"/>
              </a:ext>
            </a:extLst>
          </p:cNvPr>
          <p:cNvSpPr/>
          <p:nvPr/>
        </p:nvSpPr>
        <p:spPr>
          <a:xfrm>
            <a:off x="16102927" y="3678592"/>
            <a:ext cx="1543050" cy="1543050"/>
          </a:xfrm>
          <a:custGeom>
            <a:avLst/>
            <a:gdLst/>
            <a:ahLst/>
            <a:cxnLst/>
            <a:rect l="l" t="t" r="r" b="b"/>
            <a:pathLst>
              <a:path w="1543050" h="1543050">
                <a:moveTo>
                  <a:pt x="0" y="0"/>
                </a:moveTo>
                <a:lnTo>
                  <a:pt x="1543050" y="0"/>
                </a:lnTo>
                <a:lnTo>
                  <a:pt x="1543050" y="1543050"/>
                </a:lnTo>
                <a:lnTo>
                  <a:pt x="0" y="154305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a:extLst>
              <a:ext uri="{FF2B5EF4-FFF2-40B4-BE49-F238E27FC236}">
                <a16:creationId xmlns:a16="http://schemas.microsoft.com/office/drawing/2014/main" id="{0B5FFA8B-EA38-AC4C-3C3F-BBD9086E2E89}"/>
              </a:ext>
            </a:extLst>
          </p:cNvPr>
          <p:cNvSpPr txBox="1"/>
          <p:nvPr/>
        </p:nvSpPr>
        <p:spPr>
          <a:xfrm>
            <a:off x="994448" y="5866514"/>
            <a:ext cx="15845752" cy="1393824"/>
          </a:xfrm>
          <a:prstGeom prst="rect">
            <a:avLst/>
          </a:prstGeom>
        </p:spPr>
        <p:txBody>
          <a:bodyPr lIns="0" tIns="0" rIns="0" bIns="0" rtlCol="0" anchor="t">
            <a:spAutoFit/>
          </a:bodyPr>
          <a:lstStyle/>
          <a:p>
            <a:pPr algn="l">
              <a:lnSpc>
                <a:spcPts val="5600"/>
              </a:lnSpc>
            </a:pPr>
            <a:r>
              <a:rPr lang="en-US" sz="4000" b="1">
                <a:solidFill>
                  <a:srgbClr val="000000"/>
                </a:solidFill>
                <a:latin typeface="TT Interphases"/>
                <a:ea typeface="TT Interphases"/>
                <a:cs typeface="TT Interphases"/>
                <a:sym typeface="TT Interphases"/>
              </a:rPr>
              <a:t>Whanhee Cho</a:t>
            </a:r>
            <a:r>
              <a:rPr lang="en-US" sz="4000">
                <a:solidFill>
                  <a:srgbClr val="000000"/>
                </a:solidFill>
                <a:latin typeface="TT Interphases"/>
                <a:ea typeface="TT Interphases"/>
                <a:cs typeface="TT Interphases"/>
                <a:sym typeface="TT Interphases"/>
              </a:rPr>
              <a:t>, Anna Fariha</a:t>
            </a:r>
          </a:p>
          <a:p>
            <a:pPr algn="l">
              <a:lnSpc>
                <a:spcPts val="5600"/>
              </a:lnSpc>
            </a:pPr>
            <a:r>
              <a:rPr lang="en-US" sz="4000">
                <a:solidFill>
                  <a:srgbClr val="000000"/>
                </a:solidFill>
                <a:latin typeface="TT Interphases"/>
                <a:ea typeface="TT Interphases"/>
                <a:cs typeface="TT Interphases"/>
                <a:sym typeface="TT Interphases"/>
              </a:rPr>
              <a:t>University of Utah</a:t>
            </a:r>
          </a:p>
        </p:txBody>
      </p:sp>
      <p:sp>
        <p:nvSpPr>
          <p:cNvPr id="6" name="TextBox 6">
            <a:extLst>
              <a:ext uri="{FF2B5EF4-FFF2-40B4-BE49-F238E27FC236}">
                <a16:creationId xmlns:a16="http://schemas.microsoft.com/office/drawing/2014/main" id="{D0B223E9-7BF1-BF3E-9825-513F13CFF43D}"/>
              </a:ext>
            </a:extLst>
          </p:cNvPr>
          <p:cNvSpPr txBox="1"/>
          <p:nvPr/>
        </p:nvSpPr>
        <p:spPr>
          <a:xfrm>
            <a:off x="2021306" y="8435213"/>
            <a:ext cx="13582134" cy="1047750"/>
          </a:xfrm>
          <a:prstGeom prst="rect">
            <a:avLst/>
          </a:prstGeom>
        </p:spPr>
        <p:txBody>
          <a:bodyPr wrap="square" lIns="0" tIns="0" rIns="0" bIns="0" rtlCol="0" anchor="t">
            <a:spAutoFit/>
          </a:bodyPr>
          <a:lstStyle/>
          <a:p>
            <a:pPr algn="ctr">
              <a:lnSpc>
                <a:spcPts val="4200"/>
              </a:lnSpc>
            </a:pPr>
            <a:r>
              <a:rPr lang="en-US" sz="3000">
                <a:solidFill>
                  <a:srgbClr val="000000"/>
                </a:solidFill>
                <a:latin typeface="Calibri" panose="020F0502020204030204" pitchFamily="34" charset="0"/>
                <a:ea typeface="Canva Sans"/>
                <a:cs typeface="Calibri" panose="020F0502020204030204" pitchFamily="34" charset="0"/>
                <a:sym typeface="Canva Sans"/>
              </a:rPr>
              <a:t>ACM SIGMOD/PODS International Conference on Management of Data</a:t>
            </a:r>
          </a:p>
          <a:p>
            <a:pPr algn="ctr">
              <a:lnSpc>
                <a:spcPts val="4200"/>
              </a:lnSpc>
            </a:pPr>
            <a:r>
              <a:rPr lang="en-US" sz="3000">
                <a:solidFill>
                  <a:srgbClr val="000000"/>
                </a:solidFill>
                <a:latin typeface="Calibri" panose="020F0502020204030204" pitchFamily="34" charset="0"/>
                <a:ea typeface="Canva Sans"/>
                <a:cs typeface="Calibri" panose="020F0502020204030204" pitchFamily="34" charset="0"/>
                <a:sym typeface="Canva Sans"/>
              </a:rPr>
              <a:t>2026</a:t>
            </a:r>
          </a:p>
        </p:txBody>
      </p:sp>
      <p:sp>
        <p:nvSpPr>
          <p:cNvPr id="8" name="Slide Number Placeholder 7">
            <a:extLst>
              <a:ext uri="{FF2B5EF4-FFF2-40B4-BE49-F238E27FC236}">
                <a16:creationId xmlns:a16="http://schemas.microsoft.com/office/drawing/2014/main" id="{143D07F3-09F3-6576-5D73-BB31F852FC12}"/>
              </a:ext>
            </a:extLst>
          </p:cNvPr>
          <p:cNvSpPr>
            <a:spLocks noGrp="1"/>
          </p:cNvSpPr>
          <p:nvPr>
            <p:ph type="sldNum" sz="quarter" idx="12"/>
          </p:nvPr>
        </p:nvSpPr>
        <p:spPr/>
        <p:txBody>
          <a:bodyPr/>
          <a:lstStyle/>
          <a:p>
            <a:fld id="{B6F15528-21DE-4FAA-801E-634DDDAF4B2B}" type="slidenum">
              <a:rPr lang="en-US" smtClean="0"/>
              <a:pPr/>
              <a:t>1</a:t>
            </a:fld>
            <a:endParaRPr lang="en-US"/>
          </a:p>
        </p:txBody>
      </p:sp>
      <p:pic>
        <p:nvPicPr>
          <p:cNvPr id="7" name="Picture 6" descr="University of Utah Logo, symbol, meaning, history, PNG, brand">
            <a:extLst>
              <a:ext uri="{FF2B5EF4-FFF2-40B4-BE49-F238E27FC236}">
                <a16:creationId xmlns:a16="http://schemas.microsoft.com/office/drawing/2014/main" id="{65A8A57A-DBD0-C2BC-198D-AEA378213A9C}"/>
              </a:ext>
            </a:extLst>
          </p:cNvPr>
          <p:cNvPicPr>
            <a:picLocks noChangeAspect="1"/>
          </p:cNvPicPr>
          <p:nvPr/>
        </p:nvPicPr>
        <p:blipFill>
          <a:blip r:embed="rId6"/>
          <a:stretch>
            <a:fillRect/>
          </a:stretch>
        </p:blipFill>
        <p:spPr>
          <a:xfrm>
            <a:off x="257175" y="-11031"/>
            <a:ext cx="3670244" cy="2064512"/>
          </a:xfrm>
          <a:prstGeom prst="rect">
            <a:avLst/>
          </a:prstGeom>
        </p:spPr>
      </p:pic>
    </p:spTree>
    <p:extLst>
      <p:ext uri="{BB962C8B-B14F-4D97-AF65-F5344CB8AC3E}">
        <p14:creationId xmlns:p14="http://schemas.microsoft.com/office/powerpoint/2010/main" val="4294478630"/>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6F5D8-FD4F-4E09-AA4E-F80AC623F491}"/>
            </a:ext>
          </a:extLst>
        </p:cNvPr>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59A801CE-48A8-7992-6B39-DC7574835F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026" y="1668601"/>
            <a:ext cx="3372730" cy="8312587"/>
          </a:xfrm>
          <a:prstGeom prst="rect">
            <a:avLst/>
          </a:prstGeom>
        </p:spPr>
      </p:pic>
      <p:sp>
        <p:nvSpPr>
          <p:cNvPr id="2" name="Slide Number Placeholder 1">
            <a:extLst>
              <a:ext uri="{FF2B5EF4-FFF2-40B4-BE49-F238E27FC236}">
                <a16:creationId xmlns:a16="http://schemas.microsoft.com/office/drawing/2014/main" id="{118CC5E8-306B-A4A8-272F-5DD0A1EF2FC4}"/>
              </a:ext>
            </a:extLst>
          </p:cNvPr>
          <p:cNvSpPr>
            <a:spLocks noGrp="1"/>
          </p:cNvSpPr>
          <p:nvPr>
            <p:ph type="sldNum" sz="quarter" idx="12"/>
          </p:nvPr>
        </p:nvSpPr>
        <p:spPr/>
        <p:txBody>
          <a:bodyPr/>
          <a:lstStyle/>
          <a:p>
            <a:fld id="{B6F15528-21DE-4FAA-801E-634DDDAF4B2B}" type="slidenum">
              <a:rPr lang="en-US" smtClean="0"/>
              <a:pPr/>
              <a:t>10</a:t>
            </a:fld>
            <a:endParaRPr lang="en-US"/>
          </a:p>
        </p:txBody>
      </p:sp>
      <p:sp>
        <p:nvSpPr>
          <p:cNvPr id="3" name="Freeform 2">
            <a:extLst>
              <a:ext uri="{FF2B5EF4-FFF2-40B4-BE49-F238E27FC236}">
                <a16:creationId xmlns:a16="http://schemas.microsoft.com/office/drawing/2014/main" id="{3EB4D928-9966-2743-9840-ACB6D8ED77AC}"/>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3">
            <a:extLst>
              <a:ext uri="{FF2B5EF4-FFF2-40B4-BE49-F238E27FC236}">
                <a16:creationId xmlns:a16="http://schemas.microsoft.com/office/drawing/2014/main" id="{D60293E5-0AD4-90C1-E5D7-A48283D33397}"/>
              </a:ext>
            </a:extLst>
          </p:cNvPr>
          <p:cNvSpPr txBox="1"/>
          <p:nvPr/>
        </p:nvSpPr>
        <p:spPr>
          <a:xfrm>
            <a:off x="581289" y="663270"/>
            <a:ext cx="17125422" cy="800604"/>
          </a:xfrm>
          <a:prstGeom prst="rect">
            <a:avLst/>
          </a:prstGeom>
        </p:spPr>
        <p:txBody>
          <a:bodyPr wrap="square" lIns="0" tIns="0" rIns="0" bIns="0" rtlCol="0" anchor="t">
            <a:spAutoFit/>
          </a:bodyPr>
          <a:lstStyle/>
          <a:p>
            <a:pPr>
              <a:lnSpc>
                <a:spcPts val="6089"/>
              </a:lnSpc>
            </a:pPr>
            <a:r>
              <a:rPr lang="en-US" sz="6950" spc="-342">
                <a:solidFill>
                  <a:srgbClr val="000000"/>
                </a:solidFill>
                <a:latin typeface="TT Interphases"/>
                <a:ea typeface="TT Interphases"/>
                <a:cs typeface="TT Interphases"/>
                <a:sym typeface="TT Interphases"/>
              </a:rPr>
              <a:t>Are they any good?</a:t>
            </a:r>
          </a:p>
        </p:txBody>
      </p:sp>
      <p:sp>
        <p:nvSpPr>
          <p:cNvPr id="9" name="TextBox 3">
            <a:extLst>
              <a:ext uri="{FF2B5EF4-FFF2-40B4-BE49-F238E27FC236}">
                <a16:creationId xmlns:a16="http://schemas.microsoft.com/office/drawing/2014/main" id="{4883B067-A398-35E3-F3FD-6B22C77AC592}"/>
              </a:ext>
            </a:extLst>
          </p:cNvPr>
          <p:cNvSpPr txBox="1"/>
          <p:nvPr/>
        </p:nvSpPr>
        <p:spPr>
          <a:xfrm>
            <a:off x="3921139" y="2363210"/>
            <a:ext cx="2101975" cy="215444"/>
          </a:xfrm>
          <a:prstGeom prst="rect">
            <a:avLst/>
          </a:prstGeom>
        </p:spPr>
        <p:txBody>
          <a:bodyPr wrap="square" lIns="0" tIns="0" rIns="0" bIns="0" rtlCol="0" anchor="t">
            <a:spAutoFit/>
          </a:bodyPr>
          <a:lstStyle/>
          <a:p>
            <a:r>
              <a:rPr lang="en-US" sz="1400" spc="-150">
                <a:latin typeface="MS Reference Sans Serif" panose="020B0604030504040204" pitchFamily="34" charset="0"/>
                <a:ea typeface="TT Interphases"/>
                <a:cs typeface="TT Interphases"/>
                <a:sym typeface="TT Interphases"/>
              </a:rPr>
              <a:t>Sum  of  Longitude  by  City</a:t>
            </a:r>
          </a:p>
        </p:txBody>
      </p:sp>
      <p:sp>
        <p:nvSpPr>
          <p:cNvPr id="13" name="Freeform 12">
            <a:extLst>
              <a:ext uri="{FF2B5EF4-FFF2-40B4-BE49-F238E27FC236}">
                <a16:creationId xmlns:a16="http://schemas.microsoft.com/office/drawing/2014/main" id="{2C79A3F5-F41B-4ACC-44B3-5F2C943F8DC5}"/>
              </a:ext>
            </a:extLst>
          </p:cNvPr>
          <p:cNvSpPr/>
          <p:nvPr/>
        </p:nvSpPr>
        <p:spPr>
          <a:xfrm>
            <a:off x="3431321" y="2239557"/>
            <a:ext cx="2931896" cy="2194556"/>
          </a:xfrm>
          <a:custGeom>
            <a:avLst/>
            <a:gdLst>
              <a:gd name="connsiteX0" fmla="*/ 163441 w 2931896"/>
              <a:gd name="connsiteY0" fmla="*/ 426577 h 2194556"/>
              <a:gd name="connsiteX1" fmla="*/ 163441 w 2931896"/>
              <a:gd name="connsiteY1" fmla="*/ 2045368 h 2194556"/>
              <a:gd name="connsiteX2" fmla="*/ 2803849 w 2931896"/>
              <a:gd name="connsiteY2" fmla="*/ 2045368 h 2194556"/>
              <a:gd name="connsiteX3" fmla="*/ 2803849 w 2931896"/>
              <a:gd name="connsiteY3" fmla="*/ 426577 h 2194556"/>
              <a:gd name="connsiteX4" fmla="*/ 16698 w 2931896"/>
              <a:gd name="connsiteY4" fmla="*/ 0 h 2194556"/>
              <a:gd name="connsiteX5" fmla="*/ 2931896 w 2931896"/>
              <a:gd name="connsiteY5" fmla="*/ 0 h 2194556"/>
              <a:gd name="connsiteX6" fmla="*/ 2931896 w 2931896"/>
              <a:gd name="connsiteY6" fmla="*/ 2111280 h 2194556"/>
              <a:gd name="connsiteX7" fmla="*/ 102279 w 2931896"/>
              <a:gd name="connsiteY7" fmla="*/ 2111280 h 2194556"/>
              <a:gd name="connsiteX8" fmla="*/ 102279 w 2931896"/>
              <a:gd name="connsiteY8" fmla="*/ 2111282 h 2194556"/>
              <a:gd name="connsiteX9" fmla="*/ 2931896 w 2931896"/>
              <a:gd name="connsiteY9" fmla="*/ 2111282 h 2194556"/>
              <a:gd name="connsiteX10" fmla="*/ 2931896 w 2931896"/>
              <a:gd name="connsiteY10" fmla="*/ 2193878 h 2194556"/>
              <a:gd name="connsiteX11" fmla="*/ 102279 w 2931896"/>
              <a:gd name="connsiteY11" fmla="*/ 2193878 h 2194556"/>
              <a:gd name="connsiteX12" fmla="*/ 102279 w 2931896"/>
              <a:gd name="connsiteY12" fmla="*/ 2194556 h 2194556"/>
              <a:gd name="connsiteX13" fmla="*/ 1 w 2931896"/>
              <a:gd name="connsiteY13" fmla="*/ 2194556 h 2194556"/>
              <a:gd name="connsiteX14" fmla="*/ 1 w 2931896"/>
              <a:gd name="connsiteY14" fmla="*/ 2193878 h 2194556"/>
              <a:gd name="connsiteX15" fmla="*/ 0 w 2931896"/>
              <a:gd name="connsiteY15" fmla="*/ 2193878 h 2194556"/>
              <a:gd name="connsiteX16" fmla="*/ 0 w 2931896"/>
              <a:gd name="connsiteY16" fmla="*/ 2111282 h 2194556"/>
              <a:gd name="connsiteX17" fmla="*/ 1 w 2931896"/>
              <a:gd name="connsiteY17" fmla="*/ 2111282 h 2194556"/>
              <a:gd name="connsiteX18" fmla="*/ 1 w 2931896"/>
              <a:gd name="connsiteY18" fmla="*/ 21771 h 2194556"/>
              <a:gd name="connsiteX19" fmla="*/ 16698 w 2931896"/>
              <a:gd name="connsiteY19" fmla="*/ 21771 h 219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31896" h="2194556">
                <a:moveTo>
                  <a:pt x="163441" y="426577"/>
                </a:moveTo>
                <a:lnTo>
                  <a:pt x="163441" y="2045368"/>
                </a:lnTo>
                <a:lnTo>
                  <a:pt x="2803849" y="2045368"/>
                </a:lnTo>
                <a:lnTo>
                  <a:pt x="2803849" y="426577"/>
                </a:lnTo>
                <a:close/>
                <a:moveTo>
                  <a:pt x="16698" y="0"/>
                </a:moveTo>
                <a:lnTo>
                  <a:pt x="2931896" y="0"/>
                </a:lnTo>
                <a:lnTo>
                  <a:pt x="2931896" y="2111280"/>
                </a:lnTo>
                <a:lnTo>
                  <a:pt x="102279" y="2111280"/>
                </a:lnTo>
                <a:lnTo>
                  <a:pt x="102279" y="2111282"/>
                </a:lnTo>
                <a:lnTo>
                  <a:pt x="2931896" y="2111282"/>
                </a:lnTo>
                <a:lnTo>
                  <a:pt x="2931896" y="2193878"/>
                </a:lnTo>
                <a:lnTo>
                  <a:pt x="102279" y="2193878"/>
                </a:lnTo>
                <a:lnTo>
                  <a:pt x="102279" y="2194556"/>
                </a:lnTo>
                <a:lnTo>
                  <a:pt x="1" y="2194556"/>
                </a:lnTo>
                <a:lnTo>
                  <a:pt x="1" y="2193878"/>
                </a:lnTo>
                <a:lnTo>
                  <a:pt x="0" y="2193878"/>
                </a:lnTo>
                <a:lnTo>
                  <a:pt x="0" y="2111282"/>
                </a:lnTo>
                <a:lnTo>
                  <a:pt x="1" y="2111282"/>
                </a:lnTo>
                <a:lnTo>
                  <a:pt x="1" y="21771"/>
                </a:lnTo>
                <a:lnTo>
                  <a:pt x="16698" y="217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Box 3">
            <a:extLst>
              <a:ext uri="{FF2B5EF4-FFF2-40B4-BE49-F238E27FC236}">
                <a16:creationId xmlns:a16="http://schemas.microsoft.com/office/drawing/2014/main" id="{1D81FCC7-69E4-B13E-FFCF-ABC5C54614B0}"/>
              </a:ext>
            </a:extLst>
          </p:cNvPr>
          <p:cNvSpPr txBox="1"/>
          <p:nvPr/>
        </p:nvSpPr>
        <p:spPr>
          <a:xfrm>
            <a:off x="3921139" y="2384981"/>
            <a:ext cx="2101975" cy="215444"/>
          </a:xfrm>
          <a:prstGeom prst="rect">
            <a:avLst/>
          </a:prstGeom>
        </p:spPr>
        <p:txBody>
          <a:bodyPr wrap="square" lIns="0" tIns="0" rIns="0" bIns="0" rtlCol="0" anchor="t">
            <a:spAutoFit/>
          </a:bodyPr>
          <a:lstStyle/>
          <a:p>
            <a:r>
              <a:rPr lang="en-US" sz="1400" spc="-150">
                <a:latin typeface="MS Reference Sans Serif" panose="020B0604030504040204" pitchFamily="34" charset="0"/>
                <a:ea typeface="TT Interphases"/>
                <a:cs typeface="TT Interphases"/>
                <a:sym typeface="TT Interphases"/>
              </a:rPr>
              <a:t>Sum  of  Longitude  by  City</a:t>
            </a:r>
          </a:p>
        </p:txBody>
      </p:sp>
      <p:sp>
        <p:nvSpPr>
          <p:cNvPr id="19" name="Freeform 18">
            <a:extLst>
              <a:ext uri="{FF2B5EF4-FFF2-40B4-BE49-F238E27FC236}">
                <a16:creationId xmlns:a16="http://schemas.microsoft.com/office/drawing/2014/main" id="{B9214FDA-051A-AC03-95BB-468CD4315819}"/>
              </a:ext>
            </a:extLst>
          </p:cNvPr>
          <p:cNvSpPr/>
          <p:nvPr/>
        </p:nvSpPr>
        <p:spPr>
          <a:xfrm>
            <a:off x="3431321" y="8756541"/>
            <a:ext cx="2931896" cy="1224646"/>
          </a:xfrm>
          <a:custGeom>
            <a:avLst/>
            <a:gdLst>
              <a:gd name="connsiteX0" fmla="*/ 163441 w 2931896"/>
              <a:gd name="connsiteY0" fmla="*/ 583840 h 1224646"/>
              <a:gd name="connsiteX1" fmla="*/ 163441 w 2931896"/>
              <a:gd name="connsiteY1" fmla="*/ 1141393 h 1224646"/>
              <a:gd name="connsiteX2" fmla="*/ 2803849 w 2931896"/>
              <a:gd name="connsiteY2" fmla="*/ 1141393 h 1224646"/>
              <a:gd name="connsiteX3" fmla="*/ 2803849 w 2931896"/>
              <a:gd name="connsiteY3" fmla="*/ 583840 h 1224646"/>
              <a:gd name="connsiteX4" fmla="*/ 16698 w 2931896"/>
              <a:gd name="connsiteY4" fmla="*/ 0 h 1224646"/>
              <a:gd name="connsiteX5" fmla="*/ 2931896 w 2931896"/>
              <a:gd name="connsiteY5" fmla="*/ 0 h 1224646"/>
              <a:gd name="connsiteX6" fmla="*/ 2931896 w 2931896"/>
              <a:gd name="connsiteY6" fmla="*/ 1178175 h 1224646"/>
              <a:gd name="connsiteX7" fmla="*/ 102279 w 2931896"/>
              <a:gd name="connsiteY7" fmla="*/ 1178175 h 1224646"/>
              <a:gd name="connsiteX8" fmla="*/ 102279 w 2931896"/>
              <a:gd name="connsiteY8" fmla="*/ 1178176 h 1224646"/>
              <a:gd name="connsiteX9" fmla="*/ 2931896 w 2931896"/>
              <a:gd name="connsiteY9" fmla="*/ 1178176 h 1224646"/>
              <a:gd name="connsiteX10" fmla="*/ 2931896 w 2931896"/>
              <a:gd name="connsiteY10" fmla="*/ 1224268 h 1224646"/>
              <a:gd name="connsiteX11" fmla="*/ 102279 w 2931896"/>
              <a:gd name="connsiteY11" fmla="*/ 1224268 h 1224646"/>
              <a:gd name="connsiteX12" fmla="*/ 102279 w 2931896"/>
              <a:gd name="connsiteY12" fmla="*/ 1224646 h 1224646"/>
              <a:gd name="connsiteX13" fmla="*/ 1 w 2931896"/>
              <a:gd name="connsiteY13" fmla="*/ 1224646 h 1224646"/>
              <a:gd name="connsiteX14" fmla="*/ 1 w 2931896"/>
              <a:gd name="connsiteY14" fmla="*/ 1224268 h 1224646"/>
              <a:gd name="connsiteX15" fmla="*/ 0 w 2931896"/>
              <a:gd name="connsiteY15" fmla="*/ 1224268 h 1224646"/>
              <a:gd name="connsiteX16" fmla="*/ 0 w 2931896"/>
              <a:gd name="connsiteY16" fmla="*/ 1178176 h 1224646"/>
              <a:gd name="connsiteX17" fmla="*/ 1 w 2931896"/>
              <a:gd name="connsiteY17" fmla="*/ 1178176 h 1224646"/>
              <a:gd name="connsiteX18" fmla="*/ 1 w 2931896"/>
              <a:gd name="connsiteY18" fmla="*/ 12149 h 1224646"/>
              <a:gd name="connsiteX19" fmla="*/ 16698 w 2931896"/>
              <a:gd name="connsiteY19" fmla="*/ 12149 h 122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31896" h="1224646">
                <a:moveTo>
                  <a:pt x="163441" y="583840"/>
                </a:moveTo>
                <a:lnTo>
                  <a:pt x="163441" y="1141393"/>
                </a:lnTo>
                <a:lnTo>
                  <a:pt x="2803849" y="1141393"/>
                </a:lnTo>
                <a:lnTo>
                  <a:pt x="2803849" y="583840"/>
                </a:lnTo>
                <a:close/>
                <a:moveTo>
                  <a:pt x="16698" y="0"/>
                </a:moveTo>
                <a:lnTo>
                  <a:pt x="2931896" y="0"/>
                </a:lnTo>
                <a:lnTo>
                  <a:pt x="2931896" y="1178175"/>
                </a:lnTo>
                <a:lnTo>
                  <a:pt x="102279" y="1178175"/>
                </a:lnTo>
                <a:lnTo>
                  <a:pt x="102279" y="1178176"/>
                </a:lnTo>
                <a:lnTo>
                  <a:pt x="2931896" y="1178176"/>
                </a:lnTo>
                <a:lnTo>
                  <a:pt x="2931896" y="1224268"/>
                </a:lnTo>
                <a:lnTo>
                  <a:pt x="102279" y="1224268"/>
                </a:lnTo>
                <a:lnTo>
                  <a:pt x="102279" y="1224646"/>
                </a:lnTo>
                <a:lnTo>
                  <a:pt x="1" y="1224646"/>
                </a:lnTo>
                <a:lnTo>
                  <a:pt x="1" y="1224268"/>
                </a:lnTo>
                <a:lnTo>
                  <a:pt x="0" y="1224268"/>
                </a:lnTo>
                <a:lnTo>
                  <a:pt x="0" y="1178176"/>
                </a:lnTo>
                <a:lnTo>
                  <a:pt x="1" y="1178176"/>
                </a:lnTo>
                <a:lnTo>
                  <a:pt x="1" y="12149"/>
                </a:lnTo>
                <a:lnTo>
                  <a:pt x="16698" y="12149"/>
                </a:lnTo>
                <a:close/>
              </a:path>
            </a:pathLst>
          </a:cu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3">
            <a:extLst>
              <a:ext uri="{FF2B5EF4-FFF2-40B4-BE49-F238E27FC236}">
                <a16:creationId xmlns:a16="http://schemas.microsoft.com/office/drawing/2014/main" id="{F517FE04-289C-AD86-288A-B896AF13434F}"/>
              </a:ext>
            </a:extLst>
          </p:cNvPr>
          <p:cNvSpPr txBox="1"/>
          <p:nvPr/>
        </p:nvSpPr>
        <p:spPr>
          <a:xfrm>
            <a:off x="3921138" y="8914853"/>
            <a:ext cx="2101975" cy="215444"/>
          </a:xfrm>
          <a:prstGeom prst="rect">
            <a:avLst/>
          </a:prstGeom>
        </p:spPr>
        <p:txBody>
          <a:bodyPr wrap="square" lIns="0" tIns="0" rIns="0" bIns="0" rtlCol="0" anchor="t">
            <a:spAutoFit/>
          </a:bodyPr>
          <a:lstStyle/>
          <a:p>
            <a:r>
              <a:rPr lang="en-US" sz="1400" spc="-150">
                <a:latin typeface="MS Reference Sans Serif" panose="020B0604030504040204" pitchFamily="34" charset="0"/>
                <a:ea typeface="TT Interphases"/>
                <a:cs typeface="TT Interphases"/>
                <a:sym typeface="TT Interphases"/>
              </a:rPr>
              <a:t>Sum  of  Aggregate rating…</a:t>
            </a:r>
          </a:p>
        </p:txBody>
      </p:sp>
      <p:pic>
        <p:nvPicPr>
          <p:cNvPr id="7" name="Picture 6">
            <a:extLst>
              <a:ext uri="{FF2B5EF4-FFF2-40B4-BE49-F238E27FC236}">
                <a16:creationId xmlns:a16="http://schemas.microsoft.com/office/drawing/2014/main" id="{DEA197F5-8B28-E9F1-70C6-DC465197787D}"/>
              </a:ext>
            </a:extLst>
          </p:cNvPr>
          <p:cNvPicPr>
            <a:picLocks noChangeAspect="1"/>
          </p:cNvPicPr>
          <p:nvPr/>
        </p:nvPicPr>
        <p:blipFill>
          <a:blip r:embed="rId6"/>
          <a:srcRect b="77464"/>
          <a:stretch/>
        </p:blipFill>
        <p:spPr>
          <a:xfrm>
            <a:off x="3480304" y="9340382"/>
            <a:ext cx="2812920" cy="539887"/>
          </a:xfrm>
          <a:prstGeom prst="rect">
            <a:avLst/>
          </a:prstGeom>
        </p:spPr>
      </p:pic>
    </p:spTree>
    <p:extLst>
      <p:ext uri="{BB962C8B-B14F-4D97-AF65-F5344CB8AC3E}">
        <p14:creationId xmlns:p14="http://schemas.microsoft.com/office/powerpoint/2010/main" val="210207699"/>
      </p:ext>
    </p:extLst>
  </p:cSld>
  <p:clrMapOvr>
    <a:masterClrMapping/>
  </p:clrMapOvr>
  <p:transition/>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856EF-54D4-63DA-F946-B0137C57D16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25F8BB-42EB-3959-042D-769515742F7E}"/>
              </a:ext>
            </a:extLst>
          </p:cNvPr>
          <p:cNvSpPr>
            <a:spLocks noGrp="1"/>
          </p:cNvSpPr>
          <p:nvPr>
            <p:ph type="sldNum" sz="quarter" idx="12"/>
          </p:nvPr>
        </p:nvSpPr>
        <p:spPr/>
        <p:txBody>
          <a:bodyPr/>
          <a:lstStyle/>
          <a:p>
            <a:fld id="{B6F15528-21DE-4FAA-801E-634DDDAF4B2B}" type="slidenum">
              <a:rPr lang="en-US" smtClean="0"/>
              <a:pPr/>
              <a:t>11</a:t>
            </a:fld>
            <a:endParaRPr lang="en-US"/>
          </a:p>
        </p:txBody>
      </p:sp>
      <p:pic>
        <p:nvPicPr>
          <p:cNvPr id="6" name="Graphic 5" descr="Thumbs Down with solid fill">
            <a:extLst>
              <a:ext uri="{FF2B5EF4-FFF2-40B4-BE49-F238E27FC236}">
                <a16:creationId xmlns:a16="http://schemas.microsoft.com/office/drawing/2014/main" id="{B92E112F-A9FD-546F-A442-203B5CAE6E8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6966681" y="2948084"/>
            <a:ext cx="914400" cy="914400"/>
          </a:xfrm>
          <a:prstGeom prst="rect">
            <a:avLst/>
          </a:prstGeom>
        </p:spPr>
      </p:pic>
      <p:pic>
        <p:nvPicPr>
          <p:cNvPr id="7" name="Picture 6">
            <a:extLst>
              <a:ext uri="{FF2B5EF4-FFF2-40B4-BE49-F238E27FC236}">
                <a16:creationId xmlns:a16="http://schemas.microsoft.com/office/drawing/2014/main" id="{E725E820-43AD-DFD7-6B3D-996230858B54}"/>
              </a:ext>
            </a:extLst>
          </p:cNvPr>
          <p:cNvPicPr>
            <a:picLocks noChangeAspect="1"/>
          </p:cNvPicPr>
          <p:nvPr/>
        </p:nvPicPr>
        <p:blipFill>
          <a:blip r:embed="rId4"/>
          <a:stretch>
            <a:fillRect/>
          </a:stretch>
        </p:blipFill>
        <p:spPr>
          <a:xfrm>
            <a:off x="8624807" y="2438608"/>
            <a:ext cx="7282748" cy="6202720"/>
          </a:xfrm>
          <a:prstGeom prst="rect">
            <a:avLst/>
          </a:prstGeom>
        </p:spPr>
      </p:pic>
      <p:sp>
        <p:nvSpPr>
          <p:cNvPr id="5" name="TextBox 3">
            <a:extLst>
              <a:ext uri="{FF2B5EF4-FFF2-40B4-BE49-F238E27FC236}">
                <a16:creationId xmlns:a16="http://schemas.microsoft.com/office/drawing/2014/main" id="{0E444755-D61E-9D09-8E0D-F27ED70BF3B4}"/>
              </a:ext>
            </a:extLst>
          </p:cNvPr>
          <p:cNvSpPr txBox="1"/>
          <p:nvPr/>
        </p:nvSpPr>
        <p:spPr>
          <a:xfrm>
            <a:off x="581288" y="551293"/>
            <a:ext cx="17547685" cy="800604"/>
          </a:xfrm>
          <a:prstGeom prst="rect">
            <a:avLst/>
          </a:prstGeom>
        </p:spPr>
        <p:txBody>
          <a:bodyPr wrap="square" lIns="0" tIns="0" rIns="0" bIns="0" rtlCol="0" anchor="t">
            <a:spAutoFit/>
          </a:bodyPr>
          <a:lstStyle/>
          <a:p>
            <a:pPr>
              <a:lnSpc>
                <a:spcPts val="6089"/>
              </a:lnSpc>
            </a:pPr>
            <a:r>
              <a:rPr lang="en-US" sz="6950" b="0" i="0" spc="-300">
                <a:solidFill>
                  <a:srgbClr val="1F1F1F"/>
                </a:solidFill>
                <a:effectLst/>
                <a:latin typeface="TT Interphases Pro Trl Rg" panose="020B0103050000020004" pitchFamily="34" charset="0"/>
              </a:rPr>
              <a:t>Cognitive Overload!</a:t>
            </a:r>
            <a:endParaRPr lang="en-US" sz="6950" spc="-300">
              <a:solidFill>
                <a:srgbClr val="000000"/>
              </a:solidFill>
              <a:latin typeface="TT Interphases Pro Trl Rg" panose="020B0103050000020004" pitchFamily="34" charset="0"/>
              <a:ea typeface="TT Interphases"/>
              <a:cs typeface="TT Interphases"/>
              <a:sym typeface="TT Interphases"/>
            </a:endParaRPr>
          </a:p>
        </p:txBody>
      </p:sp>
      <p:sp>
        <p:nvSpPr>
          <p:cNvPr id="8" name="Freeform 7">
            <a:extLst>
              <a:ext uri="{FF2B5EF4-FFF2-40B4-BE49-F238E27FC236}">
                <a16:creationId xmlns:a16="http://schemas.microsoft.com/office/drawing/2014/main" id="{FBBAB768-C870-C8E4-E46D-49D27B2442F7}"/>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Rounded Rectangular Callout 10">
            <a:extLst>
              <a:ext uri="{FF2B5EF4-FFF2-40B4-BE49-F238E27FC236}">
                <a16:creationId xmlns:a16="http://schemas.microsoft.com/office/drawing/2014/main" id="{0B5BE1A8-0D69-2957-0D18-A7FCF61B2B02}"/>
              </a:ext>
            </a:extLst>
          </p:cNvPr>
          <p:cNvSpPr/>
          <p:nvPr/>
        </p:nvSpPr>
        <p:spPr>
          <a:xfrm>
            <a:off x="12874528" y="2845621"/>
            <a:ext cx="4070892" cy="1588492"/>
          </a:xfrm>
          <a:prstGeom prst="wedgeRoundRectCallout">
            <a:avLst>
              <a:gd name="adj1" fmla="val -96596"/>
              <a:gd name="adj2" fmla="val 68151"/>
              <a:gd name="adj3" fmla="val 16667"/>
            </a:avLst>
          </a:prstGeom>
          <a:solidFill>
            <a:srgbClr val="982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Too Big!</a:t>
            </a:r>
          </a:p>
          <a:p>
            <a:pPr algn="ctr"/>
            <a:endParaRPr lang="en-US" sz="2400">
              <a:latin typeface="TT Interphases Pro Trl Rg" panose="020B0103050000020004" pitchFamily="34" charset="0"/>
            </a:endParaRPr>
          </a:p>
          <a:p>
            <a:pPr algn="ctr"/>
            <a:r>
              <a:rPr lang="en-US" sz="2400">
                <a:latin typeface="TT Interphases Pro Trl Rg" panose="020B0103050000020004" pitchFamily="34" charset="0"/>
              </a:rPr>
              <a:t>We wanted a </a:t>
            </a:r>
            <a:r>
              <a:rPr lang="en-US" sz="2400" b="1">
                <a:latin typeface="TT Interphases Pro Trl Bd" panose="020B0103050000020004" pitchFamily="34" charset="0"/>
              </a:rPr>
              <a:t>SUMMARY</a:t>
            </a:r>
          </a:p>
        </p:txBody>
      </p:sp>
      <p:pic>
        <p:nvPicPr>
          <p:cNvPr id="12" name="Picture 11" descr="A screenshot of a computer&#10;&#10;AI-generated content may be incorrect.">
            <a:extLst>
              <a:ext uri="{FF2B5EF4-FFF2-40B4-BE49-F238E27FC236}">
                <a16:creationId xmlns:a16="http://schemas.microsoft.com/office/drawing/2014/main" id="{F563BBF8-69D4-1762-7F88-2FAE01BF69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8026" y="1668601"/>
            <a:ext cx="3372730" cy="8312587"/>
          </a:xfrm>
          <a:prstGeom prst="rect">
            <a:avLst/>
          </a:prstGeom>
        </p:spPr>
      </p:pic>
      <p:sp>
        <p:nvSpPr>
          <p:cNvPr id="3" name="Freeform 2">
            <a:extLst>
              <a:ext uri="{FF2B5EF4-FFF2-40B4-BE49-F238E27FC236}">
                <a16:creationId xmlns:a16="http://schemas.microsoft.com/office/drawing/2014/main" id="{DEFCDD7C-E46D-0536-080D-48CE7B003193}"/>
              </a:ext>
            </a:extLst>
          </p:cNvPr>
          <p:cNvSpPr/>
          <p:nvPr/>
        </p:nvSpPr>
        <p:spPr>
          <a:xfrm>
            <a:off x="3431321" y="8756541"/>
            <a:ext cx="2931896" cy="1224646"/>
          </a:xfrm>
          <a:custGeom>
            <a:avLst/>
            <a:gdLst>
              <a:gd name="connsiteX0" fmla="*/ 163441 w 2931896"/>
              <a:gd name="connsiteY0" fmla="*/ 583840 h 1224646"/>
              <a:gd name="connsiteX1" fmla="*/ 163441 w 2931896"/>
              <a:gd name="connsiteY1" fmla="*/ 1141393 h 1224646"/>
              <a:gd name="connsiteX2" fmla="*/ 2803849 w 2931896"/>
              <a:gd name="connsiteY2" fmla="*/ 1141393 h 1224646"/>
              <a:gd name="connsiteX3" fmla="*/ 2803849 w 2931896"/>
              <a:gd name="connsiteY3" fmla="*/ 583840 h 1224646"/>
              <a:gd name="connsiteX4" fmla="*/ 16698 w 2931896"/>
              <a:gd name="connsiteY4" fmla="*/ 0 h 1224646"/>
              <a:gd name="connsiteX5" fmla="*/ 2931896 w 2931896"/>
              <a:gd name="connsiteY5" fmla="*/ 0 h 1224646"/>
              <a:gd name="connsiteX6" fmla="*/ 2931896 w 2931896"/>
              <a:gd name="connsiteY6" fmla="*/ 1178175 h 1224646"/>
              <a:gd name="connsiteX7" fmla="*/ 102279 w 2931896"/>
              <a:gd name="connsiteY7" fmla="*/ 1178175 h 1224646"/>
              <a:gd name="connsiteX8" fmla="*/ 102279 w 2931896"/>
              <a:gd name="connsiteY8" fmla="*/ 1178176 h 1224646"/>
              <a:gd name="connsiteX9" fmla="*/ 2931896 w 2931896"/>
              <a:gd name="connsiteY9" fmla="*/ 1178176 h 1224646"/>
              <a:gd name="connsiteX10" fmla="*/ 2931896 w 2931896"/>
              <a:gd name="connsiteY10" fmla="*/ 1224268 h 1224646"/>
              <a:gd name="connsiteX11" fmla="*/ 102279 w 2931896"/>
              <a:gd name="connsiteY11" fmla="*/ 1224268 h 1224646"/>
              <a:gd name="connsiteX12" fmla="*/ 102279 w 2931896"/>
              <a:gd name="connsiteY12" fmla="*/ 1224646 h 1224646"/>
              <a:gd name="connsiteX13" fmla="*/ 1 w 2931896"/>
              <a:gd name="connsiteY13" fmla="*/ 1224646 h 1224646"/>
              <a:gd name="connsiteX14" fmla="*/ 1 w 2931896"/>
              <a:gd name="connsiteY14" fmla="*/ 1224268 h 1224646"/>
              <a:gd name="connsiteX15" fmla="*/ 0 w 2931896"/>
              <a:gd name="connsiteY15" fmla="*/ 1224268 h 1224646"/>
              <a:gd name="connsiteX16" fmla="*/ 0 w 2931896"/>
              <a:gd name="connsiteY16" fmla="*/ 1178176 h 1224646"/>
              <a:gd name="connsiteX17" fmla="*/ 1 w 2931896"/>
              <a:gd name="connsiteY17" fmla="*/ 1178176 h 1224646"/>
              <a:gd name="connsiteX18" fmla="*/ 1 w 2931896"/>
              <a:gd name="connsiteY18" fmla="*/ 12149 h 1224646"/>
              <a:gd name="connsiteX19" fmla="*/ 16698 w 2931896"/>
              <a:gd name="connsiteY19" fmla="*/ 12149 h 122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31896" h="1224646">
                <a:moveTo>
                  <a:pt x="163441" y="583840"/>
                </a:moveTo>
                <a:lnTo>
                  <a:pt x="163441" y="1141393"/>
                </a:lnTo>
                <a:lnTo>
                  <a:pt x="2803849" y="1141393"/>
                </a:lnTo>
                <a:lnTo>
                  <a:pt x="2803849" y="583840"/>
                </a:lnTo>
                <a:close/>
                <a:moveTo>
                  <a:pt x="16698" y="0"/>
                </a:moveTo>
                <a:lnTo>
                  <a:pt x="2931896" y="0"/>
                </a:lnTo>
                <a:lnTo>
                  <a:pt x="2931896" y="1178175"/>
                </a:lnTo>
                <a:lnTo>
                  <a:pt x="102279" y="1178175"/>
                </a:lnTo>
                <a:lnTo>
                  <a:pt x="102279" y="1178176"/>
                </a:lnTo>
                <a:lnTo>
                  <a:pt x="2931896" y="1178176"/>
                </a:lnTo>
                <a:lnTo>
                  <a:pt x="2931896" y="1224268"/>
                </a:lnTo>
                <a:lnTo>
                  <a:pt x="102279" y="1224268"/>
                </a:lnTo>
                <a:lnTo>
                  <a:pt x="102279" y="1224646"/>
                </a:lnTo>
                <a:lnTo>
                  <a:pt x="1" y="1224646"/>
                </a:lnTo>
                <a:lnTo>
                  <a:pt x="1" y="1224268"/>
                </a:lnTo>
                <a:lnTo>
                  <a:pt x="0" y="1224268"/>
                </a:lnTo>
                <a:lnTo>
                  <a:pt x="0" y="1178176"/>
                </a:lnTo>
                <a:lnTo>
                  <a:pt x="1" y="1178176"/>
                </a:lnTo>
                <a:lnTo>
                  <a:pt x="1" y="12149"/>
                </a:lnTo>
                <a:lnTo>
                  <a:pt x="16698" y="12149"/>
                </a:lnTo>
                <a:close/>
              </a:path>
            </a:pathLst>
          </a:cu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BC306510-F27D-95EA-A8D1-01A061C332F5}"/>
              </a:ext>
            </a:extLst>
          </p:cNvPr>
          <p:cNvSpPr/>
          <p:nvPr/>
        </p:nvSpPr>
        <p:spPr>
          <a:xfrm>
            <a:off x="3431321" y="2239557"/>
            <a:ext cx="2931896" cy="2194556"/>
          </a:xfrm>
          <a:custGeom>
            <a:avLst/>
            <a:gdLst>
              <a:gd name="connsiteX0" fmla="*/ 163441 w 2931896"/>
              <a:gd name="connsiteY0" fmla="*/ 426577 h 2194556"/>
              <a:gd name="connsiteX1" fmla="*/ 163441 w 2931896"/>
              <a:gd name="connsiteY1" fmla="*/ 2045368 h 2194556"/>
              <a:gd name="connsiteX2" fmla="*/ 2803849 w 2931896"/>
              <a:gd name="connsiteY2" fmla="*/ 2045368 h 2194556"/>
              <a:gd name="connsiteX3" fmla="*/ 2803849 w 2931896"/>
              <a:gd name="connsiteY3" fmla="*/ 426577 h 2194556"/>
              <a:gd name="connsiteX4" fmla="*/ 16698 w 2931896"/>
              <a:gd name="connsiteY4" fmla="*/ 0 h 2194556"/>
              <a:gd name="connsiteX5" fmla="*/ 2931896 w 2931896"/>
              <a:gd name="connsiteY5" fmla="*/ 0 h 2194556"/>
              <a:gd name="connsiteX6" fmla="*/ 2931896 w 2931896"/>
              <a:gd name="connsiteY6" fmla="*/ 2111280 h 2194556"/>
              <a:gd name="connsiteX7" fmla="*/ 102279 w 2931896"/>
              <a:gd name="connsiteY7" fmla="*/ 2111280 h 2194556"/>
              <a:gd name="connsiteX8" fmla="*/ 102279 w 2931896"/>
              <a:gd name="connsiteY8" fmla="*/ 2111282 h 2194556"/>
              <a:gd name="connsiteX9" fmla="*/ 2931896 w 2931896"/>
              <a:gd name="connsiteY9" fmla="*/ 2111282 h 2194556"/>
              <a:gd name="connsiteX10" fmla="*/ 2931896 w 2931896"/>
              <a:gd name="connsiteY10" fmla="*/ 2193878 h 2194556"/>
              <a:gd name="connsiteX11" fmla="*/ 102279 w 2931896"/>
              <a:gd name="connsiteY11" fmla="*/ 2193878 h 2194556"/>
              <a:gd name="connsiteX12" fmla="*/ 102279 w 2931896"/>
              <a:gd name="connsiteY12" fmla="*/ 2194556 h 2194556"/>
              <a:gd name="connsiteX13" fmla="*/ 1 w 2931896"/>
              <a:gd name="connsiteY13" fmla="*/ 2194556 h 2194556"/>
              <a:gd name="connsiteX14" fmla="*/ 1 w 2931896"/>
              <a:gd name="connsiteY14" fmla="*/ 2193878 h 2194556"/>
              <a:gd name="connsiteX15" fmla="*/ 0 w 2931896"/>
              <a:gd name="connsiteY15" fmla="*/ 2193878 h 2194556"/>
              <a:gd name="connsiteX16" fmla="*/ 0 w 2931896"/>
              <a:gd name="connsiteY16" fmla="*/ 2111282 h 2194556"/>
              <a:gd name="connsiteX17" fmla="*/ 1 w 2931896"/>
              <a:gd name="connsiteY17" fmla="*/ 2111282 h 2194556"/>
              <a:gd name="connsiteX18" fmla="*/ 1 w 2931896"/>
              <a:gd name="connsiteY18" fmla="*/ 21771 h 2194556"/>
              <a:gd name="connsiteX19" fmla="*/ 16698 w 2931896"/>
              <a:gd name="connsiteY19" fmla="*/ 21771 h 219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31896" h="2194556">
                <a:moveTo>
                  <a:pt x="163441" y="426577"/>
                </a:moveTo>
                <a:lnTo>
                  <a:pt x="163441" y="2045368"/>
                </a:lnTo>
                <a:lnTo>
                  <a:pt x="2803849" y="2045368"/>
                </a:lnTo>
                <a:lnTo>
                  <a:pt x="2803849" y="426577"/>
                </a:lnTo>
                <a:close/>
                <a:moveTo>
                  <a:pt x="16698" y="0"/>
                </a:moveTo>
                <a:lnTo>
                  <a:pt x="2931896" y="0"/>
                </a:lnTo>
                <a:lnTo>
                  <a:pt x="2931896" y="2111280"/>
                </a:lnTo>
                <a:lnTo>
                  <a:pt x="102279" y="2111280"/>
                </a:lnTo>
                <a:lnTo>
                  <a:pt x="102279" y="2111282"/>
                </a:lnTo>
                <a:lnTo>
                  <a:pt x="2931896" y="2111282"/>
                </a:lnTo>
                <a:lnTo>
                  <a:pt x="2931896" y="2193878"/>
                </a:lnTo>
                <a:lnTo>
                  <a:pt x="102279" y="2193878"/>
                </a:lnTo>
                <a:lnTo>
                  <a:pt x="102279" y="2194556"/>
                </a:lnTo>
                <a:lnTo>
                  <a:pt x="1" y="2194556"/>
                </a:lnTo>
                <a:lnTo>
                  <a:pt x="1" y="2193878"/>
                </a:lnTo>
                <a:lnTo>
                  <a:pt x="0" y="2193878"/>
                </a:lnTo>
                <a:lnTo>
                  <a:pt x="0" y="2111282"/>
                </a:lnTo>
                <a:lnTo>
                  <a:pt x="1" y="2111282"/>
                </a:lnTo>
                <a:lnTo>
                  <a:pt x="1" y="21771"/>
                </a:lnTo>
                <a:lnTo>
                  <a:pt x="16698" y="217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3">
            <a:extLst>
              <a:ext uri="{FF2B5EF4-FFF2-40B4-BE49-F238E27FC236}">
                <a16:creationId xmlns:a16="http://schemas.microsoft.com/office/drawing/2014/main" id="{F5BE913F-D044-42D8-6CFC-1FA0A2A46455}"/>
              </a:ext>
            </a:extLst>
          </p:cNvPr>
          <p:cNvSpPr txBox="1"/>
          <p:nvPr/>
        </p:nvSpPr>
        <p:spPr>
          <a:xfrm>
            <a:off x="3921139" y="2384981"/>
            <a:ext cx="2101975" cy="215444"/>
          </a:xfrm>
          <a:prstGeom prst="rect">
            <a:avLst/>
          </a:prstGeom>
        </p:spPr>
        <p:txBody>
          <a:bodyPr wrap="square" lIns="0" tIns="0" rIns="0" bIns="0" rtlCol="0" anchor="t">
            <a:spAutoFit/>
          </a:bodyPr>
          <a:lstStyle/>
          <a:p>
            <a:r>
              <a:rPr lang="en-US" sz="1400" spc="-150">
                <a:latin typeface="MS Reference Sans Serif" panose="020B0604030504040204" pitchFamily="34" charset="0"/>
                <a:ea typeface="TT Interphases"/>
                <a:cs typeface="TT Interphases"/>
                <a:sym typeface="TT Interphases"/>
              </a:rPr>
              <a:t>Sum  of  Longitude  by  City</a:t>
            </a:r>
          </a:p>
        </p:txBody>
      </p:sp>
      <p:sp>
        <p:nvSpPr>
          <p:cNvPr id="10" name="TextBox 3">
            <a:extLst>
              <a:ext uri="{FF2B5EF4-FFF2-40B4-BE49-F238E27FC236}">
                <a16:creationId xmlns:a16="http://schemas.microsoft.com/office/drawing/2014/main" id="{3B1CB011-4259-628B-18AD-B5C4EC8F6BDB}"/>
              </a:ext>
            </a:extLst>
          </p:cNvPr>
          <p:cNvSpPr txBox="1"/>
          <p:nvPr/>
        </p:nvSpPr>
        <p:spPr>
          <a:xfrm>
            <a:off x="3921138" y="8914853"/>
            <a:ext cx="2101975" cy="215444"/>
          </a:xfrm>
          <a:prstGeom prst="rect">
            <a:avLst/>
          </a:prstGeom>
        </p:spPr>
        <p:txBody>
          <a:bodyPr wrap="square" lIns="0" tIns="0" rIns="0" bIns="0" rtlCol="0" anchor="t">
            <a:spAutoFit/>
          </a:bodyPr>
          <a:lstStyle/>
          <a:p>
            <a:r>
              <a:rPr lang="en-US" sz="1400" spc="-150">
                <a:latin typeface="MS Reference Sans Serif" panose="020B0604030504040204" pitchFamily="34" charset="0"/>
                <a:ea typeface="TT Interphases"/>
                <a:cs typeface="TT Interphases"/>
                <a:sym typeface="TT Interphases"/>
              </a:rPr>
              <a:t>Sum  of  Aggregate rating…</a:t>
            </a:r>
          </a:p>
        </p:txBody>
      </p:sp>
    </p:spTree>
    <p:extLst>
      <p:ext uri="{BB962C8B-B14F-4D97-AF65-F5344CB8AC3E}">
        <p14:creationId xmlns:p14="http://schemas.microsoft.com/office/powerpoint/2010/main" val="380567896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F23FD-4151-12D7-9C8D-E3D1E58ED99E}"/>
            </a:ext>
          </a:extLst>
        </p:cNvPr>
        <p:cNvGrpSpPr/>
        <p:nvPr/>
      </p:nvGrpSpPr>
      <p:grpSpPr>
        <a:xfrm>
          <a:off x="0" y="0"/>
          <a:ext cx="0" cy="0"/>
          <a:chOff x="0" y="0"/>
          <a:chExt cx="0" cy="0"/>
        </a:xfrm>
      </p:grpSpPr>
      <p:sp>
        <p:nvSpPr>
          <p:cNvPr id="18" name="Rounded Rectangle 17">
            <a:extLst>
              <a:ext uri="{FF2B5EF4-FFF2-40B4-BE49-F238E27FC236}">
                <a16:creationId xmlns:a16="http://schemas.microsoft.com/office/drawing/2014/main" id="{480207DA-FDF5-CC1E-4628-4B5E927A3FD5}"/>
              </a:ext>
            </a:extLst>
          </p:cNvPr>
          <p:cNvSpPr/>
          <p:nvPr/>
        </p:nvSpPr>
        <p:spPr>
          <a:xfrm>
            <a:off x="8904270" y="3748243"/>
            <a:ext cx="7987004" cy="4348065"/>
          </a:xfrm>
          <a:prstGeom prst="roundRect">
            <a:avLst/>
          </a:prstGeom>
          <a:solidFill>
            <a:srgbClr val="4498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FF2B5EF4-FFF2-40B4-BE49-F238E27FC236}">
                <a16:creationId xmlns:a16="http://schemas.microsoft.com/office/drawing/2014/main" id="{78B87BF6-56AD-BB4B-B855-567BD6863F4B}"/>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9274A90C-DA6A-B351-3DC0-976802B8EE50}"/>
              </a:ext>
            </a:extLst>
          </p:cNvPr>
          <p:cNvSpPr txBox="1"/>
          <p:nvPr/>
        </p:nvSpPr>
        <p:spPr>
          <a:xfrm>
            <a:off x="581289" y="663270"/>
            <a:ext cx="17325711" cy="782265"/>
          </a:xfrm>
          <a:prstGeom prst="rect">
            <a:avLst/>
          </a:prstGeom>
        </p:spPr>
        <p:txBody>
          <a:bodyPr wrap="square" lIns="0" tIns="0" rIns="0" bIns="0" rtlCol="0" anchor="t">
            <a:spAutoFit/>
          </a:bodyPr>
          <a:lstStyle/>
          <a:p>
            <a:pPr>
              <a:lnSpc>
                <a:spcPts val="6089"/>
              </a:lnSpc>
            </a:pPr>
            <a:r>
              <a:rPr lang="en-US" sz="6000" spc="-342">
                <a:solidFill>
                  <a:srgbClr val="000000"/>
                </a:solidFill>
                <a:latin typeface="TT Interphases"/>
                <a:ea typeface="TT Interphases"/>
                <a:cs typeface="TT Interphases"/>
                <a:sym typeface="TT Interphases"/>
              </a:rPr>
              <a:t>What makes a pivot table worthy to recommend?</a:t>
            </a:r>
            <a:endParaRPr lang="en-US" sz="6000" b="1" spc="-342">
              <a:solidFill>
                <a:srgbClr val="000000"/>
              </a:solidFill>
              <a:latin typeface="TT Interphases"/>
              <a:ea typeface="TT Interphases"/>
              <a:cs typeface="TT Interphases"/>
              <a:sym typeface="TT Interphases"/>
            </a:endParaRPr>
          </a:p>
        </p:txBody>
      </p:sp>
      <p:sp>
        <p:nvSpPr>
          <p:cNvPr id="8" name="Slide Number Placeholder 7">
            <a:extLst>
              <a:ext uri="{FF2B5EF4-FFF2-40B4-BE49-F238E27FC236}">
                <a16:creationId xmlns:a16="http://schemas.microsoft.com/office/drawing/2014/main" id="{977C16F1-634A-F6E2-DFC0-6E8393A2B07E}"/>
              </a:ext>
            </a:extLst>
          </p:cNvPr>
          <p:cNvSpPr>
            <a:spLocks noGrp="1"/>
          </p:cNvSpPr>
          <p:nvPr>
            <p:ph type="sldNum" sz="quarter" idx="12"/>
          </p:nvPr>
        </p:nvSpPr>
        <p:spPr/>
        <p:txBody>
          <a:bodyPr/>
          <a:lstStyle/>
          <a:p>
            <a:fld id="{B6F15528-21DE-4FAA-801E-634DDDAF4B2B}" type="slidenum">
              <a:rPr lang="en-US" smtClean="0"/>
              <a:pPr/>
              <a:t>12</a:t>
            </a:fld>
            <a:endParaRPr lang="en-US"/>
          </a:p>
        </p:txBody>
      </p:sp>
      <p:graphicFrame>
        <p:nvGraphicFramePr>
          <p:cNvPr id="5" name="Table 4">
            <a:extLst>
              <a:ext uri="{FF2B5EF4-FFF2-40B4-BE49-F238E27FC236}">
                <a16:creationId xmlns:a16="http://schemas.microsoft.com/office/drawing/2014/main" id="{8CED1A15-B75C-B9F1-C2FA-B79A6E9B7B6F}"/>
              </a:ext>
            </a:extLst>
          </p:cNvPr>
          <p:cNvGraphicFramePr>
            <a:graphicFrameLocks noGrp="1"/>
          </p:cNvGraphicFramePr>
          <p:nvPr>
            <p:extLst>
              <p:ext uri="{D42A27DB-BD31-4B8C-83A1-F6EECF244321}">
                <p14:modId xmlns:p14="http://schemas.microsoft.com/office/powerpoint/2010/main" val="1343232405"/>
              </p:ext>
            </p:extLst>
          </p:nvPr>
        </p:nvGraphicFramePr>
        <p:xfrm>
          <a:off x="9254654" y="4122723"/>
          <a:ext cx="7299316" cy="3683000"/>
        </p:xfrm>
        <a:graphic>
          <a:graphicData uri="http://schemas.openxmlformats.org/drawingml/2006/table">
            <a:tbl>
              <a:tblPr/>
              <a:tblGrid>
                <a:gridCol w="3232539">
                  <a:extLst>
                    <a:ext uri="{9D8B030D-6E8A-4147-A177-3AD203B41FA5}">
                      <a16:colId xmlns:a16="http://schemas.microsoft.com/office/drawing/2014/main" val="20000"/>
                    </a:ext>
                  </a:extLst>
                </a:gridCol>
                <a:gridCol w="1182620">
                  <a:extLst>
                    <a:ext uri="{9D8B030D-6E8A-4147-A177-3AD203B41FA5}">
                      <a16:colId xmlns:a16="http://schemas.microsoft.com/office/drawing/2014/main" val="3774975661"/>
                    </a:ext>
                  </a:extLst>
                </a:gridCol>
                <a:gridCol w="1361872">
                  <a:extLst>
                    <a:ext uri="{9D8B030D-6E8A-4147-A177-3AD203B41FA5}">
                      <a16:colId xmlns:a16="http://schemas.microsoft.com/office/drawing/2014/main" val="987231891"/>
                    </a:ext>
                  </a:extLst>
                </a:gridCol>
                <a:gridCol w="1522285">
                  <a:extLst>
                    <a:ext uri="{9D8B030D-6E8A-4147-A177-3AD203B41FA5}">
                      <a16:colId xmlns:a16="http://schemas.microsoft.com/office/drawing/2014/main" val="20001"/>
                    </a:ext>
                  </a:extLst>
                </a:gridCol>
              </a:tblGrid>
              <a:tr h="702231">
                <a:tc>
                  <a:txBody>
                    <a:bodyPr/>
                    <a:lstStyle/>
                    <a:p>
                      <a:pPr marL="0" marR="0" lvl="0" indent="0" algn="ctr" defTabSz="914400" rtl="0" eaLnBrk="1" fontAlgn="auto" latinLnBrk="0" hangingPunct="1">
                        <a:lnSpc>
                          <a:spcPts val="2800"/>
                        </a:lnSpc>
                        <a:spcBef>
                          <a:spcPts val="0"/>
                        </a:spcBef>
                        <a:spcAft>
                          <a:spcPts val="0"/>
                        </a:spcAft>
                        <a:buClrTx/>
                        <a:buSzTx/>
                        <a:buFontTx/>
                        <a:buNone/>
                        <a:tabLst/>
                        <a:defRPr/>
                      </a:pPr>
                      <a:endParaRPr lang="en-US" sz="2400">
                        <a:latin typeface="TT Interphases Pro Trl Rg" panose="020B0103050000020004" pitchFamily="34" charset="0"/>
                      </a:endParaRP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lnSpc>
                          <a:spcPts val="2800"/>
                        </a:lnSpc>
                        <a:defRPr/>
                      </a:pPr>
                      <a:r>
                        <a:rPr lang="en-US" sz="2400" b="1" spc="-195">
                          <a:solidFill>
                            <a:srgbClr val="000000"/>
                          </a:solidFill>
                          <a:latin typeface="TT Interphases"/>
                          <a:sym typeface="TT Interphases"/>
                        </a:rPr>
                        <a:t>Cuisine</a:t>
                      </a:r>
                      <a:endParaRPr lang="en-US" sz="2400" b="1"/>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ts val="2800"/>
                        </a:lnSpc>
                        <a:defRPr/>
                      </a:pPr>
                      <a:endParaRPr lang="en-US" sz="28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ts val="2800"/>
                        </a:lnSpc>
                        <a:defRPr/>
                      </a:pPr>
                      <a:endParaRPr lang="en-US" sz="28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1849998"/>
                  </a:ext>
                </a:extLst>
              </a:tr>
              <a:tr h="702231">
                <a:tc>
                  <a:txBody>
                    <a:bodyPr/>
                    <a:lstStyle/>
                    <a:p>
                      <a:pPr algn="ctr">
                        <a:lnSpc>
                          <a:spcPts val="2800"/>
                        </a:lnSpc>
                        <a:defRPr/>
                      </a:pPr>
                      <a:r>
                        <a:rPr lang="en-US" sz="2400" b="1" spc="-195">
                          <a:solidFill>
                            <a:srgbClr val="000000"/>
                          </a:solidFill>
                          <a:latin typeface="TT Interphases"/>
                          <a:sym typeface="TT Interphases"/>
                        </a:rPr>
                        <a:t>City</a:t>
                      </a:r>
                      <a:endParaRPr lang="en-US" sz="2400" b="1"/>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800"/>
                        </a:lnSpc>
                        <a:defRPr/>
                      </a:pPr>
                      <a:r>
                        <a:rPr lang="en-US" sz="2400" spc="-195">
                          <a:solidFill>
                            <a:srgbClr val="000000"/>
                          </a:solidFill>
                          <a:latin typeface="TT Interphases"/>
                          <a:sym typeface="TT Interphases"/>
                        </a:rPr>
                        <a:t>Indian</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800"/>
                        </a:lnSpc>
                        <a:defRPr/>
                      </a:pPr>
                      <a:r>
                        <a:rPr lang="en-US" sz="2400" spc="-195">
                          <a:solidFill>
                            <a:srgbClr val="000000"/>
                          </a:solidFill>
                          <a:latin typeface="TT Interphases"/>
                          <a:sym typeface="TT Interphases"/>
                        </a:rPr>
                        <a:t>Italian</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800"/>
                        </a:lnSpc>
                        <a:defRPr/>
                      </a:pPr>
                      <a:r>
                        <a:rPr lang="en-US" sz="2400" spc="-195">
                          <a:solidFill>
                            <a:srgbClr val="000000"/>
                          </a:solidFill>
                          <a:latin typeface="TT Interphases"/>
                          <a:sym typeface="TT Interphases"/>
                        </a:rPr>
                        <a:t>Chinese</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02231">
                <a:tc>
                  <a:txBody>
                    <a:bodyPr/>
                    <a:lstStyle/>
                    <a:p>
                      <a:pPr algn="ctr">
                        <a:lnSpc>
                          <a:spcPts val="2800"/>
                        </a:lnSpc>
                        <a:defRPr/>
                      </a:pPr>
                      <a:r>
                        <a:rPr lang="en-US" sz="2400" spc="-195">
                          <a:solidFill>
                            <a:srgbClr val="000000"/>
                          </a:solidFill>
                          <a:latin typeface="TT Interphases"/>
                          <a:sym typeface="TT Interphases"/>
                        </a:rPr>
                        <a:t>Agra</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300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0F9D8"/>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1200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64B347"/>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700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A5D793"/>
                    </a:solidFill>
                  </a:tcPr>
                </a:tc>
                <a:extLst>
                  <a:ext uri="{0D108BD9-81ED-4DB2-BD59-A6C34878D82A}">
                    <a16:rowId xmlns:a16="http://schemas.microsoft.com/office/drawing/2014/main" val="10001"/>
                  </a:ext>
                </a:extLst>
              </a:tr>
              <a:tr h="702231">
                <a:tc>
                  <a:txBody>
                    <a:bodyPr/>
                    <a:lstStyle/>
                    <a:p>
                      <a:pPr algn="ctr">
                        <a:lnSpc>
                          <a:spcPts val="2800"/>
                        </a:lnSpc>
                        <a:defRPr/>
                      </a:pPr>
                      <a:r>
                        <a:rPr lang="en-US" sz="2400" spc="-195">
                          <a:solidFill>
                            <a:srgbClr val="000000"/>
                          </a:solidFill>
                          <a:latin typeface="TT Interphases"/>
                          <a:sym typeface="TT Interphases"/>
                        </a:rPr>
                        <a:t>Kanpur</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200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0F9D8"/>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1300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4DA72E"/>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900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A5D792"/>
                    </a:solidFill>
                  </a:tcPr>
                </a:tc>
                <a:extLst>
                  <a:ext uri="{0D108BD9-81ED-4DB2-BD59-A6C34878D82A}">
                    <a16:rowId xmlns:a16="http://schemas.microsoft.com/office/drawing/2014/main" val="2199437337"/>
                  </a:ext>
                </a:extLst>
              </a:tr>
              <a:tr h="702231">
                <a:tc>
                  <a:txBody>
                    <a:bodyPr/>
                    <a:lstStyle/>
                    <a:p>
                      <a:pPr algn="ctr">
                        <a:lnSpc>
                          <a:spcPts val="2800"/>
                        </a:lnSpc>
                        <a:defRPr/>
                      </a:pPr>
                      <a:r>
                        <a:rPr lang="en-US" sz="2400" spc="-195">
                          <a:solidFill>
                            <a:srgbClr val="000000"/>
                          </a:solidFill>
                          <a:latin typeface="TT Interphases"/>
                          <a:sym typeface="TT Interphases"/>
                        </a:rPr>
                        <a:t>Bengaluru</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250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BF2D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1750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4DA72E"/>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500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A5D793"/>
                    </a:solidFill>
                  </a:tcPr>
                </a:tc>
                <a:extLst>
                  <a:ext uri="{0D108BD9-81ED-4DB2-BD59-A6C34878D82A}">
                    <a16:rowId xmlns:a16="http://schemas.microsoft.com/office/drawing/2014/main" val="556508020"/>
                  </a:ext>
                </a:extLst>
              </a:tr>
            </a:tbl>
          </a:graphicData>
        </a:graphic>
      </p:graphicFrame>
      <p:graphicFrame>
        <p:nvGraphicFramePr>
          <p:cNvPr id="6" name="Table 5">
            <a:extLst>
              <a:ext uri="{FF2B5EF4-FFF2-40B4-BE49-F238E27FC236}">
                <a16:creationId xmlns:a16="http://schemas.microsoft.com/office/drawing/2014/main" id="{9527E1DF-E237-B675-D396-40162CEE9F13}"/>
              </a:ext>
            </a:extLst>
          </p:cNvPr>
          <p:cNvGraphicFramePr>
            <a:graphicFrameLocks noGrp="1"/>
          </p:cNvGraphicFramePr>
          <p:nvPr>
            <p:extLst>
              <p:ext uri="{D42A27DB-BD31-4B8C-83A1-F6EECF244321}">
                <p14:modId xmlns:p14="http://schemas.microsoft.com/office/powerpoint/2010/main" val="1008286515"/>
              </p:ext>
            </p:extLst>
          </p:nvPr>
        </p:nvGraphicFramePr>
        <p:xfrm>
          <a:off x="717671" y="4122723"/>
          <a:ext cx="7299316" cy="3683000"/>
        </p:xfrm>
        <a:graphic>
          <a:graphicData uri="http://schemas.openxmlformats.org/drawingml/2006/table">
            <a:tbl>
              <a:tblPr/>
              <a:tblGrid>
                <a:gridCol w="3232539">
                  <a:extLst>
                    <a:ext uri="{9D8B030D-6E8A-4147-A177-3AD203B41FA5}">
                      <a16:colId xmlns:a16="http://schemas.microsoft.com/office/drawing/2014/main" val="20000"/>
                    </a:ext>
                  </a:extLst>
                </a:gridCol>
                <a:gridCol w="1182620">
                  <a:extLst>
                    <a:ext uri="{9D8B030D-6E8A-4147-A177-3AD203B41FA5}">
                      <a16:colId xmlns:a16="http://schemas.microsoft.com/office/drawing/2014/main" val="3774975661"/>
                    </a:ext>
                  </a:extLst>
                </a:gridCol>
                <a:gridCol w="1361872">
                  <a:extLst>
                    <a:ext uri="{9D8B030D-6E8A-4147-A177-3AD203B41FA5}">
                      <a16:colId xmlns:a16="http://schemas.microsoft.com/office/drawing/2014/main" val="987231891"/>
                    </a:ext>
                  </a:extLst>
                </a:gridCol>
                <a:gridCol w="1522285">
                  <a:extLst>
                    <a:ext uri="{9D8B030D-6E8A-4147-A177-3AD203B41FA5}">
                      <a16:colId xmlns:a16="http://schemas.microsoft.com/office/drawing/2014/main" val="20001"/>
                    </a:ext>
                  </a:extLst>
                </a:gridCol>
              </a:tblGrid>
              <a:tr h="702231">
                <a:tc>
                  <a:txBody>
                    <a:bodyPr/>
                    <a:lstStyle/>
                    <a:p>
                      <a:pPr marL="0" marR="0" lvl="0" indent="0" algn="ctr" defTabSz="914400" rtl="0" eaLnBrk="1" fontAlgn="auto" latinLnBrk="0" hangingPunct="1">
                        <a:lnSpc>
                          <a:spcPts val="2800"/>
                        </a:lnSpc>
                        <a:spcBef>
                          <a:spcPts val="0"/>
                        </a:spcBef>
                        <a:spcAft>
                          <a:spcPts val="0"/>
                        </a:spcAft>
                        <a:buClrTx/>
                        <a:buSzTx/>
                        <a:buFontTx/>
                        <a:buNone/>
                        <a:tabLst/>
                        <a:defRPr/>
                      </a:pPr>
                      <a:endParaRPr lang="en-US" sz="2400">
                        <a:latin typeface="TT Interphases Pro Trl Rg" panose="020B0103050000020004" pitchFamily="34" charset="0"/>
                      </a:endParaRP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lnSpc>
                          <a:spcPts val="2800"/>
                        </a:lnSpc>
                        <a:defRPr/>
                      </a:pPr>
                      <a:r>
                        <a:rPr lang="en-US" sz="2400" b="1" spc="-195">
                          <a:solidFill>
                            <a:srgbClr val="000000"/>
                          </a:solidFill>
                          <a:latin typeface="TT Interphases"/>
                          <a:sym typeface="TT Interphases"/>
                        </a:rPr>
                        <a:t>Cuisine</a:t>
                      </a:r>
                      <a:endParaRPr lang="en-US" sz="2400" b="1"/>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ts val="2800"/>
                        </a:lnSpc>
                        <a:defRPr/>
                      </a:pPr>
                      <a:endParaRPr lang="en-US" sz="28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ts val="2800"/>
                        </a:lnSpc>
                        <a:defRPr/>
                      </a:pPr>
                      <a:endParaRPr lang="en-US" sz="28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1849998"/>
                  </a:ext>
                </a:extLst>
              </a:tr>
              <a:tr h="702231">
                <a:tc>
                  <a:txBody>
                    <a:bodyPr/>
                    <a:lstStyle/>
                    <a:p>
                      <a:pPr algn="ctr">
                        <a:lnSpc>
                          <a:spcPts val="2800"/>
                        </a:lnSpc>
                        <a:defRPr/>
                      </a:pPr>
                      <a:r>
                        <a:rPr lang="en-US" sz="2400" b="1" spc="-195">
                          <a:solidFill>
                            <a:srgbClr val="000000"/>
                          </a:solidFill>
                          <a:latin typeface="TT Interphases"/>
                          <a:sym typeface="TT Interphases"/>
                        </a:rPr>
                        <a:t>City</a:t>
                      </a:r>
                      <a:endParaRPr lang="en-US" sz="2400" b="1"/>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800"/>
                        </a:lnSpc>
                        <a:defRPr/>
                      </a:pPr>
                      <a:r>
                        <a:rPr lang="en-US" sz="2400" spc="-195">
                          <a:solidFill>
                            <a:srgbClr val="000000"/>
                          </a:solidFill>
                          <a:latin typeface="TT Interphases"/>
                          <a:sym typeface="TT Interphases"/>
                        </a:rPr>
                        <a:t>Indian</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800"/>
                        </a:lnSpc>
                        <a:defRPr/>
                      </a:pPr>
                      <a:r>
                        <a:rPr lang="en-US" sz="2400" spc="-195">
                          <a:solidFill>
                            <a:srgbClr val="000000"/>
                          </a:solidFill>
                          <a:latin typeface="TT Interphases"/>
                          <a:sym typeface="TT Interphases"/>
                        </a:rPr>
                        <a:t>Italian</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800"/>
                        </a:lnSpc>
                        <a:defRPr/>
                      </a:pPr>
                      <a:r>
                        <a:rPr lang="en-US" sz="2400" spc="-195">
                          <a:solidFill>
                            <a:srgbClr val="000000"/>
                          </a:solidFill>
                          <a:latin typeface="TT Interphases"/>
                          <a:sym typeface="TT Interphases"/>
                        </a:rPr>
                        <a:t>Chinese</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02231">
                <a:tc>
                  <a:txBody>
                    <a:bodyPr/>
                    <a:lstStyle/>
                    <a:p>
                      <a:pPr algn="ctr">
                        <a:lnSpc>
                          <a:spcPts val="2800"/>
                        </a:lnSpc>
                        <a:defRPr/>
                      </a:pPr>
                      <a:r>
                        <a:rPr lang="en-US" sz="2400" spc="-195">
                          <a:solidFill>
                            <a:srgbClr val="000000"/>
                          </a:solidFill>
                          <a:latin typeface="TT Interphases"/>
                          <a:sym typeface="TT Interphases"/>
                        </a:rPr>
                        <a:t>Agra</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4.5</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BE1AB"/>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4.7</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A5D792"/>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4.4</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AFDCA0"/>
                    </a:solidFill>
                  </a:tcPr>
                </a:tc>
                <a:extLst>
                  <a:ext uri="{0D108BD9-81ED-4DB2-BD59-A6C34878D82A}">
                    <a16:rowId xmlns:a16="http://schemas.microsoft.com/office/drawing/2014/main" val="10001"/>
                  </a:ext>
                </a:extLst>
              </a:tr>
              <a:tr h="702231">
                <a:tc>
                  <a:txBody>
                    <a:bodyPr/>
                    <a:lstStyle/>
                    <a:p>
                      <a:pPr algn="ctr">
                        <a:lnSpc>
                          <a:spcPts val="2800"/>
                        </a:lnSpc>
                        <a:defRPr/>
                      </a:pPr>
                      <a:r>
                        <a:rPr lang="en-US" sz="2400" spc="-195">
                          <a:solidFill>
                            <a:srgbClr val="000000"/>
                          </a:solidFill>
                          <a:latin typeface="TT Interphases"/>
                          <a:sym typeface="TT Interphases"/>
                        </a:rPr>
                        <a:t>Kanpur</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4.3</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1EDC5"/>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4.6</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6E7B8"/>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4.5</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BE1AB"/>
                    </a:solidFill>
                  </a:tcPr>
                </a:tc>
                <a:extLst>
                  <a:ext uri="{0D108BD9-81ED-4DB2-BD59-A6C34878D82A}">
                    <a16:rowId xmlns:a16="http://schemas.microsoft.com/office/drawing/2014/main" val="2199437337"/>
                  </a:ext>
                </a:extLst>
              </a:tr>
              <a:tr h="702231">
                <a:tc>
                  <a:txBody>
                    <a:bodyPr/>
                    <a:lstStyle/>
                    <a:p>
                      <a:pPr algn="ctr">
                        <a:lnSpc>
                          <a:spcPts val="2800"/>
                        </a:lnSpc>
                        <a:defRPr/>
                      </a:pPr>
                      <a:r>
                        <a:rPr lang="en-US" sz="2400" spc="-195">
                          <a:solidFill>
                            <a:srgbClr val="000000"/>
                          </a:solidFill>
                          <a:latin typeface="TT Interphases"/>
                          <a:sym typeface="TT Interphases"/>
                        </a:rPr>
                        <a:t>Bengaluru</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4.6</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6E7B8"/>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4.7</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1EDC5"/>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4.6</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AFDCA0"/>
                    </a:solidFill>
                  </a:tcPr>
                </a:tc>
                <a:extLst>
                  <a:ext uri="{0D108BD9-81ED-4DB2-BD59-A6C34878D82A}">
                    <a16:rowId xmlns:a16="http://schemas.microsoft.com/office/drawing/2014/main" val="556508020"/>
                  </a:ext>
                </a:extLst>
              </a:tr>
            </a:tbl>
          </a:graphicData>
        </a:graphic>
      </p:graphicFrame>
      <p:sp>
        <p:nvSpPr>
          <p:cNvPr id="10" name="TextBox 5">
            <a:extLst>
              <a:ext uri="{FF2B5EF4-FFF2-40B4-BE49-F238E27FC236}">
                <a16:creationId xmlns:a16="http://schemas.microsoft.com/office/drawing/2014/main" id="{A6385AAA-88BB-0DC1-406E-94037A49AA0F}"/>
              </a:ext>
            </a:extLst>
          </p:cNvPr>
          <p:cNvSpPr txBox="1"/>
          <p:nvPr/>
        </p:nvSpPr>
        <p:spPr>
          <a:xfrm>
            <a:off x="717670" y="2190692"/>
            <a:ext cx="17491633" cy="615553"/>
          </a:xfrm>
          <a:prstGeom prst="rect">
            <a:avLst/>
          </a:prstGeom>
        </p:spPr>
        <p:txBody>
          <a:bodyPr lIns="0" tIns="0" rIns="0" bIns="0" rtlCol="0" anchor="t">
            <a:spAutoFit/>
          </a:bodyPr>
          <a:lstStyle/>
          <a:p>
            <a:r>
              <a:rPr lang="en-US" sz="4000">
                <a:latin typeface="TT Interphases Pro Trl Rg" panose="020B0103050000020004" pitchFamily="34" charset="0"/>
              </a:rPr>
              <a:t>It should give </a:t>
            </a:r>
            <a:r>
              <a:rPr lang="en-US" sz="4000" b="1">
                <a:solidFill>
                  <a:srgbClr val="439863"/>
                </a:solidFill>
                <a:latin typeface="TT Interphases Pro Trl Bd" panose="020B0103050000020004" pitchFamily="34" charset="0"/>
              </a:rPr>
              <a:t>INSIGHT</a:t>
            </a:r>
            <a:r>
              <a:rPr lang="en-US" sz="4000">
                <a:latin typeface="TT Interphases Pro Trl Rg" panose="020B0103050000020004" pitchFamily="34" charset="0"/>
              </a:rPr>
              <a:t> about the data</a:t>
            </a:r>
          </a:p>
        </p:txBody>
      </p:sp>
      <p:grpSp>
        <p:nvGrpSpPr>
          <p:cNvPr id="13" name="Group 12">
            <a:extLst>
              <a:ext uri="{FF2B5EF4-FFF2-40B4-BE49-F238E27FC236}">
                <a16:creationId xmlns:a16="http://schemas.microsoft.com/office/drawing/2014/main" id="{6BE187B5-8A73-2C79-4D27-8037AC1931C9}"/>
              </a:ext>
            </a:extLst>
          </p:cNvPr>
          <p:cNvGrpSpPr/>
          <p:nvPr/>
        </p:nvGrpSpPr>
        <p:grpSpPr>
          <a:xfrm>
            <a:off x="16078200" y="3365241"/>
            <a:ext cx="1828800" cy="1828800"/>
            <a:chOff x="14406464" y="2190692"/>
            <a:chExt cx="1828800" cy="1828800"/>
          </a:xfrm>
        </p:grpSpPr>
        <p:sp>
          <p:nvSpPr>
            <p:cNvPr id="4" name="Oval 3">
              <a:extLst>
                <a:ext uri="{FF2B5EF4-FFF2-40B4-BE49-F238E27FC236}">
                  <a16:creationId xmlns:a16="http://schemas.microsoft.com/office/drawing/2014/main" id="{A9DB55F5-7E80-4AC8-09B5-FCE12C001810}"/>
                </a:ext>
              </a:extLst>
            </p:cNvPr>
            <p:cNvSpPr/>
            <p:nvPr/>
          </p:nvSpPr>
          <p:spPr>
            <a:xfrm>
              <a:off x="14406464" y="2190692"/>
              <a:ext cx="1828800" cy="1828800"/>
            </a:xfrm>
            <a:prstGeom prst="ellipse">
              <a:avLst/>
            </a:prstGeom>
            <a:solidFill>
              <a:srgbClr val="4498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C93F8AB-38E7-7696-A6BD-7B0306159823}"/>
                </a:ext>
              </a:extLst>
            </p:cNvPr>
            <p:cNvSpPr txBox="1"/>
            <p:nvPr/>
          </p:nvSpPr>
          <p:spPr>
            <a:xfrm>
              <a:off x="14723776" y="2420517"/>
              <a:ext cx="991525" cy="1323439"/>
            </a:xfrm>
            <a:prstGeom prst="rect">
              <a:avLst/>
            </a:prstGeom>
            <a:noFill/>
          </p:spPr>
          <p:txBody>
            <a:bodyPr wrap="square" rtlCol="0">
              <a:spAutoFit/>
            </a:bodyPr>
            <a:lstStyle/>
            <a:p>
              <a:r>
                <a:rPr lang="en-US" sz="8000"/>
                <a:t>💡</a:t>
              </a:r>
            </a:p>
          </p:txBody>
        </p:sp>
        <p:sp>
          <p:nvSpPr>
            <p:cNvPr id="12" name="TextBox 5">
              <a:extLst>
                <a:ext uri="{FF2B5EF4-FFF2-40B4-BE49-F238E27FC236}">
                  <a16:creationId xmlns:a16="http://schemas.microsoft.com/office/drawing/2014/main" id="{626DF1FA-6117-ED75-1E71-A779AB20A9BC}"/>
                </a:ext>
              </a:extLst>
            </p:cNvPr>
            <p:cNvSpPr txBox="1"/>
            <p:nvPr/>
          </p:nvSpPr>
          <p:spPr>
            <a:xfrm>
              <a:off x="14817081" y="3107106"/>
              <a:ext cx="1196028" cy="612475"/>
            </a:xfrm>
            <a:prstGeom prst="rect">
              <a:avLst/>
            </a:prstGeom>
          </p:spPr>
          <p:txBody>
            <a:bodyPr wrap="square" lIns="0" tIns="0" rIns="0" bIns="0" rtlCol="0" anchor="t">
              <a:spAutoFit/>
            </a:bodyPr>
            <a:lstStyle/>
            <a:p>
              <a:pPr>
                <a:lnSpc>
                  <a:spcPts val="5599"/>
                </a:lnSpc>
              </a:pPr>
              <a:r>
                <a:rPr lang="en-US" sz="2400" spc="-195">
                  <a:solidFill>
                    <a:schemeClr val="bg1"/>
                  </a:solidFill>
                  <a:latin typeface="TT Interphases"/>
                  <a:ea typeface="TT Interphases"/>
                  <a:cs typeface="TT Interphases"/>
                  <a:sym typeface="TT Interphases"/>
                </a:rPr>
                <a:t>Insightful!</a:t>
              </a:r>
            </a:p>
          </p:txBody>
        </p:sp>
      </p:grpSp>
      <p:sp>
        <p:nvSpPr>
          <p:cNvPr id="19" name="Rounded Rectangular Callout 18">
            <a:extLst>
              <a:ext uri="{FF2B5EF4-FFF2-40B4-BE49-F238E27FC236}">
                <a16:creationId xmlns:a16="http://schemas.microsoft.com/office/drawing/2014/main" id="{94CC184A-86C9-1602-35DE-76A3EC24EB96}"/>
              </a:ext>
            </a:extLst>
          </p:cNvPr>
          <p:cNvSpPr/>
          <p:nvPr/>
        </p:nvSpPr>
        <p:spPr>
          <a:xfrm>
            <a:off x="4367327" y="8513510"/>
            <a:ext cx="3700585" cy="1588492"/>
          </a:xfrm>
          <a:prstGeom prst="wedgeRoundRectCallout">
            <a:avLst>
              <a:gd name="adj1" fmla="val 1650"/>
              <a:gd name="adj2" fmla="val -106097"/>
              <a:gd name="adj3" fmla="val 16667"/>
            </a:avLst>
          </a:prstGeom>
          <a:solidFill>
            <a:srgbClr val="982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Uniform values </a:t>
            </a:r>
          </a:p>
          <a:p>
            <a:pPr algn="ctr"/>
            <a:r>
              <a:rPr lang="en-US" sz="2400">
                <a:latin typeface="TT Interphases Pro Trl Rg" panose="020B0103050000020004" pitchFamily="34" charset="0"/>
              </a:rPr>
              <a:t>are not </a:t>
            </a:r>
            <a:r>
              <a:rPr lang="en-US" sz="2400" b="1">
                <a:latin typeface="TT Interphases Pro Trl Rg" panose="020B0103050000020004" pitchFamily="34" charset="0"/>
              </a:rPr>
              <a:t>insightful</a:t>
            </a:r>
            <a:endParaRPr lang="en-US" sz="2400" b="1">
              <a:latin typeface="TT Interphases Pro Trl Bd" panose="020B0103050000020004" pitchFamily="34" charset="0"/>
            </a:endParaRPr>
          </a:p>
        </p:txBody>
      </p:sp>
      <p:sp>
        <p:nvSpPr>
          <p:cNvPr id="20" name="Rounded Rectangular Callout 5">
            <a:extLst>
              <a:ext uri="{FF2B5EF4-FFF2-40B4-BE49-F238E27FC236}">
                <a16:creationId xmlns:a16="http://schemas.microsoft.com/office/drawing/2014/main" id="{317E0EFE-A38C-7A3B-A141-9A2022A663F0}"/>
              </a:ext>
            </a:extLst>
          </p:cNvPr>
          <p:cNvSpPr/>
          <p:nvPr/>
        </p:nvSpPr>
        <p:spPr>
          <a:xfrm>
            <a:off x="13406592" y="8609051"/>
            <a:ext cx="3700585" cy="1555430"/>
          </a:xfrm>
          <a:prstGeom prst="wedgeRoundRectCallout">
            <a:avLst>
              <a:gd name="adj1" fmla="val 2273"/>
              <a:gd name="adj2" fmla="val -121530"/>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Varied values are insightful!</a:t>
            </a:r>
            <a:endParaRPr lang="en-US" sz="2400" b="1">
              <a:latin typeface="TT Interphases Pro Trl Rg" panose="020B0103050000020004" pitchFamily="34" charset="0"/>
            </a:endParaRPr>
          </a:p>
        </p:txBody>
      </p:sp>
      <p:sp>
        <p:nvSpPr>
          <p:cNvPr id="7" name="TextBox 5">
            <a:extLst>
              <a:ext uri="{FF2B5EF4-FFF2-40B4-BE49-F238E27FC236}">
                <a16:creationId xmlns:a16="http://schemas.microsoft.com/office/drawing/2014/main" id="{45360BFA-EB69-4CE0-9C3C-5DD842282171}"/>
              </a:ext>
            </a:extLst>
          </p:cNvPr>
          <p:cNvSpPr txBox="1"/>
          <p:nvPr/>
        </p:nvSpPr>
        <p:spPr>
          <a:xfrm>
            <a:off x="717670" y="3688346"/>
            <a:ext cx="6577653" cy="369332"/>
          </a:xfrm>
          <a:prstGeom prst="rect">
            <a:avLst/>
          </a:prstGeom>
        </p:spPr>
        <p:txBody>
          <a:bodyPr wrap="square" lIns="0" tIns="0" rIns="0" bIns="0" rtlCol="0" anchor="t">
            <a:spAutoFit/>
          </a:bodyPr>
          <a:lstStyle/>
          <a:p>
            <a:r>
              <a:rPr lang="en-US" sz="2400">
                <a:latin typeface="TT Interphases Pro Trl Rg" panose="020B0103050000020004" pitchFamily="34" charset="0"/>
              </a:rPr>
              <a:t>Similar colors=Similar values</a:t>
            </a:r>
          </a:p>
        </p:txBody>
      </p:sp>
      <p:sp>
        <p:nvSpPr>
          <p:cNvPr id="14" name="TextBox 5">
            <a:extLst>
              <a:ext uri="{FF2B5EF4-FFF2-40B4-BE49-F238E27FC236}">
                <a16:creationId xmlns:a16="http://schemas.microsoft.com/office/drawing/2014/main" id="{B1A38118-AAC2-5C6D-EB74-388D42000CDB}"/>
              </a:ext>
            </a:extLst>
          </p:cNvPr>
          <p:cNvSpPr txBox="1"/>
          <p:nvPr/>
        </p:nvSpPr>
        <p:spPr>
          <a:xfrm>
            <a:off x="3141911" y="7930278"/>
            <a:ext cx="2450833" cy="369332"/>
          </a:xfrm>
          <a:prstGeom prst="rect">
            <a:avLst/>
          </a:prstGeom>
        </p:spPr>
        <p:txBody>
          <a:bodyPr wrap="square" lIns="0" tIns="0" rIns="0" bIns="0" rtlCol="0" anchor="t">
            <a:spAutoFit/>
          </a:bodyPr>
          <a:lstStyle/>
          <a:p>
            <a:r>
              <a:rPr lang="en-US" sz="2400">
                <a:latin typeface="TT Interphases Pro Trl Rg" panose="020B0103050000020004" pitchFamily="34" charset="0"/>
              </a:rPr>
              <a:t>Average Rating</a:t>
            </a:r>
          </a:p>
        </p:txBody>
      </p:sp>
      <p:sp>
        <p:nvSpPr>
          <p:cNvPr id="15" name="TextBox 5">
            <a:extLst>
              <a:ext uri="{FF2B5EF4-FFF2-40B4-BE49-F238E27FC236}">
                <a16:creationId xmlns:a16="http://schemas.microsoft.com/office/drawing/2014/main" id="{2E64B1B6-07DF-F321-DD79-18F2CF5F0306}"/>
              </a:ext>
            </a:extLst>
          </p:cNvPr>
          <p:cNvSpPr txBox="1"/>
          <p:nvPr/>
        </p:nvSpPr>
        <p:spPr>
          <a:xfrm>
            <a:off x="11678895" y="8101456"/>
            <a:ext cx="2450833" cy="369332"/>
          </a:xfrm>
          <a:prstGeom prst="rect">
            <a:avLst/>
          </a:prstGeom>
        </p:spPr>
        <p:txBody>
          <a:bodyPr wrap="square" lIns="0" tIns="0" rIns="0" bIns="0" rtlCol="0" anchor="t">
            <a:spAutoFit/>
          </a:bodyPr>
          <a:lstStyle/>
          <a:p>
            <a:r>
              <a:rPr lang="en-US" sz="2400">
                <a:latin typeface="TT Interphases Pro Trl Rg" panose="020B0103050000020004" pitchFamily="34" charset="0"/>
              </a:rPr>
              <a:t>Average Cost </a:t>
            </a:r>
            <a:r>
              <a:rPr lang="en-US" sz="2400" spc="-195">
                <a:solidFill>
                  <a:srgbClr val="000000"/>
                </a:solidFill>
                <a:latin typeface="TT Interphases"/>
                <a:ea typeface="TT Interphases"/>
                <a:cs typeface="TT Interphases"/>
                <a:sym typeface="TT Interphases"/>
              </a:rPr>
              <a:t>(</a:t>
            </a:r>
            <a:r>
              <a:rPr lang="en-US" sz="2400"/>
              <a:t>₹</a:t>
            </a:r>
            <a:r>
              <a:rPr lang="en-US" sz="2400">
                <a:latin typeface="TT Interphases Pro Trl Rg" panose="020B0103050000020004" pitchFamily="34" charset="0"/>
              </a:rPr>
              <a:t>)</a:t>
            </a:r>
          </a:p>
        </p:txBody>
      </p:sp>
    </p:spTree>
    <p:extLst>
      <p:ext uri="{BB962C8B-B14F-4D97-AF65-F5344CB8AC3E}">
        <p14:creationId xmlns:p14="http://schemas.microsoft.com/office/powerpoint/2010/main" val="407259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7" grpId="0"/>
      <p:bldP spid="14" grpId="0"/>
      <p:bldP spid="15" grpId="0"/>
    </p:bldLst>
  </p:timing>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65FDB-F5D1-9367-E710-F89FDB77475B}"/>
            </a:ext>
          </a:extLst>
        </p:cNvPr>
        <p:cNvGrpSpPr/>
        <p:nvPr/>
      </p:nvGrpSpPr>
      <p:grpSpPr>
        <a:xfrm>
          <a:off x="0" y="0"/>
          <a:ext cx="0" cy="0"/>
          <a:chOff x="0" y="0"/>
          <a:chExt cx="0" cy="0"/>
        </a:xfrm>
      </p:grpSpPr>
      <p:sp>
        <p:nvSpPr>
          <p:cNvPr id="15" name="Rounded Rectangle 14">
            <a:extLst>
              <a:ext uri="{FF2B5EF4-FFF2-40B4-BE49-F238E27FC236}">
                <a16:creationId xmlns:a16="http://schemas.microsoft.com/office/drawing/2014/main" id="{272F79EE-EDE9-E89C-5410-DFA8E7CF9862}"/>
              </a:ext>
            </a:extLst>
          </p:cNvPr>
          <p:cNvSpPr/>
          <p:nvPr/>
        </p:nvSpPr>
        <p:spPr>
          <a:xfrm>
            <a:off x="8904270" y="3748243"/>
            <a:ext cx="7987004" cy="4348065"/>
          </a:xfrm>
          <a:prstGeom prst="roundRect">
            <a:avLst/>
          </a:prstGeom>
          <a:solidFill>
            <a:srgbClr val="4498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FF2B5EF4-FFF2-40B4-BE49-F238E27FC236}">
                <a16:creationId xmlns:a16="http://schemas.microsoft.com/office/drawing/2014/main" id="{04A1D629-27D7-E4BE-498A-12C1F8C674C9}"/>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Slide Number Placeholder 7">
            <a:extLst>
              <a:ext uri="{FF2B5EF4-FFF2-40B4-BE49-F238E27FC236}">
                <a16:creationId xmlns:a16="http://schemas.microsoft.com/office/drawing/2014/main" id="{C2EAB187-2FC1-25E9-5595-5B71441E3099}"/>
              </a:ext>
            </a:extLst>
          </p:cNvPr>
          <p:cNvSpPr>
            <a:spLocks noGrp="1"/>
          </p:cNvSpPr>
          <p:nvPr>
            <p:ph type="sldNum" sz="quarter" idx="12"/>
          </p:nvPr>
        </p:nvSpPr>
        <p:spPr/>
        <p:txBody>
          <a:bodyPr/>
          <a:lstStyle/>
          <a:p>
            <a:fld id="{B6F15528-21DE-4FAA-801E-634DDDAF4B2B}" type="slidenum">
              <a:rPr lang="en-US" smtClean="0"/>
              <a:pPr/>
              <a:t>13</a:t>
            </a:fld>
            <a:endParaRPr lang="en-US"/>
          </a:p>
        </p:txBody>
      </p:sp>
      <p:graphicFrame>
        <p:nvGraphicFramePr>
          <p:cNvPr id="5" name="Table 4">
            <a:extLst>
              <a:ext uri="{FF2B5EF4-FFF2-40B4-BE49-F238E27FC236}">
                <a16:creationId xmlns:a16="http://schemas.microsoft.com/office/drawing/2014/main" id="{483B9013-C1D7-8E27-8EEC-45A6EB0EF7BF}"/>
              </a:ext>
            </a:extLst>
          </p:cNvPr>
          <p:cNvGraphicFramePr>
            <a:graphicFrameLocks noGrp="1"/>
          </p:cNvGraphicFramePr>
          <p:nvPr>
            <p:extLst>
              <p:ext uri="{D42A27DB-BD31-4B8C-83A1-F6EECF244321}">
                <p14:modId xmlns:p14="http://schemas.microsoft.com/office/powerpoint/2010/main" val="2351502667"/>
              </p:ext>
            </p:extLst>
          </p:nvPr>
        </p:nvGraphicFramePr>
        <p:xfrm>
          <a:off x="9254654" y="4122723"/>
          <a:ext cx="7299316" cy="3683000"/>
        </p:xfrm>
        <a:graphic>
          <a:graphicData uri="http://schemas.openxmlformats.org/drawingml/2006/table">
            <a:tbl>
              <a:tblPr/>
              <a:tblGrid>
                <a:gridCol w="3232539">
                  <a:extLst>
                    <a:ext uri="{9D8B030D-6E8A-4147-A177-3AD203B41FA5}">
                      <a16:colId xmlns:a16="http://schemas.microsoft.com/office/drawing/2014/main" val="20000"/>
                    </a:ext>
                  </a:extLst>
                </a:gridCol>
                <a:gridCol w="1182620">
                  <a:extLst>
                    <a:ext uri="{9D8B030D-6E8A-4147-A177-3AD203B41FA5}">
                      <a16:colId xmlns:a16="http://schemas.microsoft.com/office/drawing/2014/main" val="3774975661"/>
                    </a:ext>
                  </a:extLst>
                </a:gridCol>
                <a:gridCol w="1361872">
                  <a:extLst>
                    <a:ext uri="{9D8B030D-6E8A-4147-A177-3AD203B41FA5}">
                      <a16:colId xmlns:a16="http://schemas.microsoft.com/office/drawing/2014/main" val="987231891"/>
                    </a:ext>
                  </a:extLst>
                </a:gridCol>
                <a:gridCol w="1522285">
                  <a:extLst>
                    <a:ext uri="{9D8B030D-6E8A-4147-A177-3AD203B41FA5}">
                      <a16:colId xmlns:a16="http://schemas.microsoft.com/office/drawing/2014/main" val="20001"/>
                    </a:ext>
                  </a:extLst>
                </a:gridCol>
              </a:tblGrid>
              <a:tr h="702231">
                <a:tc>
                  <a:txBody>
                    <a:bodyPr/>
                    <a:lstStyle/>
                    <a:p>
                      <a:pPr algn="ctr">
                        <a:lnSpc>
                          <a:spcPts val="2800"/>
                        </a:lnSpc>
                        <a:defRPr/>
                      </a:pPr>
                      <a:endParaRPr lang="en-US" sz="2400">
                        <a:latin typeface="TT Interphases Pro Trl Rg" panose="020B0103050000020004" pitchFamily="34" charset="0"/>
                      </a:endParaRP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lnSpc>
                          <a:spcPts val="2800"/>
                        </a:lnSpc>
                        <a:defRPr/>
                      </a:pPr>
                      <a:r>
                        <a:rPr lang="en-US" sz="2400" b="1" spc="-195">
                          <a:solidFill>
                            <a:srgbClr val="000000"/>
                          </a:solidFill>
                          <a:latin typeface="TT Interphases"/>
                          <a:sym typeface="TT Interphases"/>
                        </a:rPr>
                        <a:t>Cuisine</a:t>
                      </a:r>
                      <a:endParaRPr lang="en-US" sz="2400" b="1"/>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ts val="2800"/>
                        </a:lnSpc>
                        <a:defRPr/>
                      </a:pPr>
                      <a:endParaRPr lang="en-US" sz="28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ts val="2800"/>
                        </a:lnSpc>
                        <a:defRPr/>
                      </a:pPr>
                      <a:endParaRPr lang="en-US" sz="28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1849998"/>
                  </a:ext>
                </a:extLst>
              </a:tr>
              <a:tr h="702231">
                <a:tc>
                  <a:txBody>
                    <a:bodyPr/>
                    <a:lstStyle/>
                    <a:p>
                      <a:pPr algn="ctr">
                        <a:lnSpc>
                          <a:spcPts val="2800"/>
                        </a:lnSpc>
                        <a:defRPr/>
                      </a:pPr>
                      <a:r>
                        <a:rPr lang="en-US" sz="2400" b="1" spc="-195">
                          <a:solidFill>
                            <a:srgbClr val="000000"/>
                          </a:solidFill>
                          <a:latin typeface="TT Interphases"/>
                          <a:sym typeface="TT Interphases"/>
                        </a:rPr>
                        <a:t>City</a:t>
                      </a:r>
                      <a:endParaRPr lang="en-US" sz="2400" b="1"/>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800"/>
                        </a:lnSpc>
                        <a:defRPr/>
                      </a:pPr>
                      <a:r>
                        <a:rPr lang="en-US" sz="2400" spc="-195">
                          <a:solidFill>
                            <a:srgbClr val="000000"/>
                          </a:solidFill>
                          <a:latin typeface="TT Interphases"/>
                          <a:sym typeface="TT Interphases"/>
                        </a:rPr>
                        <a:t>Indian</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800"/>
                        </a:lnSpc>
                        <a:defRPr/>
                      </a:pPr>
                      <a:r>
                        <a:rPr lang="en-US" sz="2400" spc="-195">
                          <a:solidFill>
                            <a:srgbClr val="000000"/>
                          </a:solidFill>
                          <a:latin typeface="TT Interphases"/>
                          <a:sym typeface="TT Interphases"/>
                        </a:rPr>
                        <a:t>Italian</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800"/>
                        </a:lnSpc>
                        <a:defRPr/>
                      </a:pPr>
                      <a:r>
                        <a:rPr lang="en-US" sz="2400" spc="-195">
                          <a:solidFill>
                            <a:srgbClr val="000000"/>
                          </a:solidFill>
                          <a:latin typeface="TT Interphases"/>
                          <a:sym typeface="TT Interphases"/>
                        </a:rPr>
                        <a:t>Chinese</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02231">
                <a:tc>
                  <a:txBody>
                    <a:bodyPr/>
                    <a:lstStyle/>
                    <a:p>
                      <a:pPr algn="ctr">
                        <a:lnSpc>
                          <a:spcPts val="2800"/>
                        </a:lnSpc>
                        <a:defRPr/>
                      </a:pPr>
                      <a:r>
                        <a:rPr lang="en-US" sz="2400" spc="-195">
                          <a:solidFill>
                            <a:srgbClr val="000000"/>
                          </a:solidFill>
                          <a:latin typeface="TT Interphases"/>
                          <a:sym typeface="TT Interphases"/>
                        </a:rPr>
                        <a:t>Agra</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300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1200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700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02231">
                <a:tc>
                  <a:txBody>
                    <a:bodyPr/>
                    <a:lstStyle/>
                    <a:p>
                      <a:pPr algn="ctr">
                        <a:lnSpc>
                          <a:spcPts val="2800"/>
                        </a:lnSpc>
                        <a:defRPr/>
                      </a:pPr>
                      <a:r>
                        <a:rPr lang="en-US" sz="2400" spc="-195">
                          <a:solidFill>
                            <a:srgbClr val="000000"/>
                          </a:solidFill>
                          <a:latin typeface="TT Interphases"/>
                          <a:sym typeface="TT Interphases"/>
                        </a:rPr>
                        <a:t>Kanpur</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200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1300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900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9437337"/>
                  </a:ext>
                </a:extLst>
              </a:tr>
              <a:tr h="702231">
                <a:tc>
                  <a:txBody>
                    <a:bodyPr/>
                    <a:lstStyle/>
                    <a:p>
                      <a:pPr algn="ctr">
                        <a:lnSpc>
                          <a:spcPts val="2800"/>
                        </a:lnSpc>
                        <a:defRPr/>
                      </a:pPr>
                      <a:r>
                        <a:rPr lang="en-US" sz="2400" spc="-195">
                          <a:solidFill>
                            <a:srgbClr val="000000"/>
                          </a:solidFill>
                          <a:latin typeface="TT Interphases"/>
                          <a:sym typeface="TT Interphases"/>
                        </a:rPr>
                        <a:t>Bengaluru</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250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1750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500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6508020"/>
                  </a:ext>
                </a:extLst>
              </a:tr>
            </a:tbl>
          </a:graphicData>
        </a:graphic>
      </p:graphicFrame>
      <p:sp>
        <p:nvSpPr>
          <p:cNvPr id="10" name="TextBox 5">
            <a:extLst>
              <a:ext uri="{FF2B5EF4-FFF2-40B4-BE49-F238E27FC236}">
                <a16:creationId xmlns:a16="http://schemas.microsoft.com/office/drawing/2014/main" id="{6AE7905E-30D0-1746-25A2-65DB567FEDE3}"/>
              </a:ext>
            </a:extLst>
          </p:cNvPr>
          <p:cNvSpPr txBox="1"/>
          <p:nvPr/>
        </p:nvSpPr>
        <p:spPr>
          <a:xfrm>
            <a:off x="717670" y="2190692"/>
            <a:ext cx="17491633" cy="615553"/>
          </a:xfrm>
          <a:prstGeom prst="rect">
            <a:avLst/>
          </a:prstGeom>
        </p:spPr>
        <p:txBody>
          <a:bodyPr lIns="0" tIns="0" rIns="0" bIns="0" rtlCol="0" anchor="t">
            <a:spAutoFit/>
          </a:bodyPr>
          <a:lstStyle/>
          <a:p>
            <a:r>
              <a:rPr lang="en-US" sz="4000">
                <a:latin typeface="TT Interphases Pro Trl Rg" panose="020B0103050000020004" pitchFamily="34" charset="0"/>
              </a:rPr>
              <a:t>It should be easy to </a:t>
            </a:r>
            <a:r>
              <a:rPr lang="en-US" sz="4000" b="1">
                <a:solidFill>
                  <a:srgbClr val="439863"/>
                </a:solidFill>
                <a:latin typeface="TT Interphases Pro Trl Bd" panose="020B0103050000020004" pitchFamily="34" charset="0"/>
              </a:rPr>
              <a:t>INTERPRET</a:t>
            </a:r>
            <a:r>
              <a:rPr lang="en-US" sz="4000" b="1">
                <a:solidFill>
                  <a:srgbClr val="4DA72E"/>
                </a:solidFill>
                <a:latin typeface="TT Interphases Pro Trl Rg" panose="020B0103050000020004" pitchFamily="34" charset="0"/>
              </a:rPr>
              <a:t> </a:t>
            </a:r>
            <a:r>
              <a:rPr lang="en-US" sz="4000">
                <a:latin typeface="TT Interphases Pro Trl Rg" panose="020B0103050000020004" pitchFamily="34" charset="0"/>
              </a:rPr>
              <a:t>by humans</a:t>
            </a:r>
          </a:p>
        </p:txBody>
      </p:sp>
      <p:grpSp>
        <p:nvGrpSpPr>
          <p:cNvPr id="7" name="Group 6">
            <a:extLst>
              <a:ext uri="{FF2B5EF4-FFF2-40B4-BE49-F238E27FC236}">
                <a16:creationId xmlns:a16="http://schemas.microsoft.com/office/drawing/2014/main" id="{D14E7FBF-8F85-B2C6-F1A8-C70C86030D18}"/>
              </a:ext>
            </a:extLst>
          </p:cNvPr>
          <p:cNvGrpSpPr/>
          <p:nvPr/>
        </p:nvGrpSpPr>
        <p:grpSpPr>
          <a:xfrm>
            <a:off x="16078200" y="3365241"/>
            <a:ext cx="1828800" cy="1828800"/>
            <a:chOff x="16078200" y="3365241"/>
            <a:chExt cx="1828800" cy="1828800"/>
          </a:xfrm>
        </p:grpSpPr>
        <p:grpSp>
          <p:nvGrpSpPr>
            <p:cNvPr id="11" name="Group 10">
              <a:extLst>
                <a:ext uri="{FF2B5EF4-FFF2-40B4-BE49-F238E27FC236}">
                  <a16:creationId xmlns:a16="http://schemas.microsoft.com/office/drawing/2014/main" id="{814F26AA-B87D-B9D9-77D3-FD0D105159D5}"/>
                </a:ext>
              </a:extLst>
            </p:cNvPr>
            <p:cNvGrpSpPr/>
            <p:nvPr/>
          </p:nvGrpSpPr>
          <p:grpSpPr>
            <a:xfrm>
              <a:off x="16078200" y="3365241"/>
              <a:ext cx="1828800" cy="1828800"/>
              <a:chOff x="14406464" y="2190692"/>
              <a:chExt cx="1828800" cy="1828800"/>
            </a:xfrm>
          </p:grpSpPr>
          <p:sp>
            <p:nvSpPr>
              <p:cNvPr id="12" name="Oval 11">
                <a:extLst>
                  <a:ext uri="{FF2B5EF4-FFF2-40B4-BE49-F238E27FC236}">
                    <a16:creationId xmlns:a16="http://schemas.microsoft.com/office/drawing/2014/main" id="{146590EF-BBB4-B4BC-98A4-1B2A1064B343}"/>
                  </a:ext>
                </a:extLst>
              </p:cNvPr>
              <p:cNvSpPr/>
              <p:nvPr/>
            </p:nvSpPr>
            <p:spPr>
              <a:xfrm>
                <a:off x="14406464" y="2190692"/>
                <a:ext cx="1828800" cy="1828800"/>
              </a:xfrm>
              <a:prstGeom prst="ellipse">
                <a:avLst/>
              </a:prstGeom>
              <a:solidFill>
                <a:srgbClr val="4498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5">
                <a:extLst>
                  <a:ext uri="{FF2B5EF4-FFF2-40B4-BE49-F238E27FC236}">
                    <a16:creationId xmlns:a16="http://schemas.microsoft.com/office/drawing/2014/main" id="{5761F8FD-3D1C-64AA-18E1-2DC917904D5D}"/>
                  </a:ext>
                </a:extLst>
              </p:cNvPr>
              <p:cNvSpPr txBox="1"/>
              <p:nvPr/>
            </p:nvSpPr>
            <p:spPr>
              <a:xfrm>
                <a:off x="14611422" y="3082236"/>
                <a:ext cx="1606645" cy="612475"/>
              </a:xfrm>
              <a:prstGeom prst="rect">
                <a:avLst/>
              </a:prstGeom>
            </p:spPr>
            <p:txBody>
              <a:bodyPr wrap="square" lIns="0" tIns="0" rIns="0" bIns="0" rtlCol="0" anchor="t">
                <a:spAutoFit/>
              </a:bodyPr>
              <a:lstStyle/>
              <a:p>
                <a:pPr>
                  <a:lnSpc>
                    <a:spcPts val="5599"/>
                  </a:lnSpc>
                </a:pPr>
                <a:r>
                  <a:rPr lang="en-US" sz="2300" spc="-195">
                    <a:solidFill>
                      <a:schemeClr val="bg1"/>
                    </a:solidFill>
                    <a:latin typeface="TT Interphases"/>
                    <a:ea typeface="TT Interphases"/>
                    <a:cs typeface="TT Interphases"/>
                    <a:sym typeface="TT Interphases"/>
                  </a:rPr>
                  <a:t>Interpretable!</a:t>
                </a:r>
              </a:p>
            </p:txBody>
          </p:sp>
        </p:grpSp>
        <p:grpSp>
          <p:nvGrpSpPr>
            <p:cNvPr id="57" name="Group 56">
              <a:extLst>
                <a:ext uri="{FF2B5EF4-FFF2-40B4-BE49-F238E27FC236}">
                  <a16:creationId xmlns:a16="http://schemas.microsoft.com/office/drawing/2014/main" id="{44ADB5F0-6CED-D0FE-B50F-EFF4D67A623F}"/>
                </a:ext>
              </a:extLst>
            </p:cNvPr>
            <p:cNvGrpSpPr/>
            <p:nvPr/>
          </p:nvGrpSpPr>
          <p:grpSpPr>
            <a:xfrm>
              <a:off x="16488061" y="3490911"/>
              <a:ext cx="1056981" cy="1027160"/>
              <a:chOff x="12532454" y="2051473"/>
              <a:chExt cx="1301084" cy="1237878"/>
            </a:xfrm>
          </p:grpSpPr>
          <p:sp>
            <p:nvSpPr>
              <p:cNvPr id="56" name="Oval 55">
                <a:extLst>
                  <a:ext uri="{FF2B5EF4-FFF2-40B4-BE49-F238E27FC236}">
                    <a16:creationId xmlns:a16="http://schemas.microsoft.com/office/drawing/2014/main" id="{791AC304-82F1-A1FC-2C56-31E6A76B56FB}"/>
                  </a:ext>
                </a:extLst>
              </p:cNvPr>
              <p:cNvSpPr/>
              <p:nvPr/>
            </p:nvSpPr>
            <p:spPr>
              <a:xfrm>
                <a:off x="12532454" y="2051473"/>
                <a:ext cx="1301084" cy="1237878"/>
              </a:xfrm>
              <a:prstGeom prst="ellipse">
                <a:avLst/>
              </a:prstGeom>
              <a:solidFill>
                <a:srgbClr val="FAE9AC"/>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3DCE6A1-C11B-74E0-91D8-ADC5FA75DF46}"/>
                  </a:ext>
                </a:extLst>
              </p:cNvPr>
              <p:cNvGrpSpPr/>
              <p:nvPr/>
            </p:nvGrpSpPr>
            <p:grpSpPr>
              <a:xfrm>
                <a:off x="12708682" y="2201317"/>
                <a:ext cx="846926" cy="930524"/>
                <a:chOff x="13556331" y="2016015"/>
                <a:chExt cx="846926" cy="930524"/>
              </a:xfrm>
            </p:grpSpPr>
            <p:sp>
              <p:nvSpPr>
                <p:cNvPr id="52" name="Freeform 51" descr="Badge Tick1 with solid fill">
                  <a:extLst>
                    <a:ext uri="{FF2B5EF4-FFF2-40B4-BE49-F238E27FC236}">
                      <a16:creationId xmlns:a16="http://schemas.microsoft.com/office/drawing/2014/main" id="{BB9704B4-3013-6A95-BCF9-734578945EB7}"/>
                    </a:ext>
                  </a:extLst>
                </p:cNvPr>
                <p:cNvSpPr/>
                <p:nvPr/>
              </p:nvSpPr>
              <p:spPr>
                <a:xfrm>
                  <a:off x="13556331" y="2016015"/>
                  <a:ext cx="846926" cy="930524"/>
                </a:xfrm>
                <a:custGeom>
                  <a:avLst/>
                  <a:gdLst>
                    <a:gd name="connsiteX0" fmla="*/ 457915 w 846926"/>
                    <a:gd name="connsiteY0" fmla="*/ 270 h 930524"/>
                    <a:gd name="connsiteX1" fmla="*/ 846640 w 846926"/>
                    <a:gd name="connsiteY1" fmla="*/ 333003 h 930524"/>
                    <a:gd name="connsiteX2" fmla="*/ 846640 w 846926"/>
                    <a:gd name="connsiteY2" fmla="*/ 360105 h 930524"/>
                    <a:gd name="connsiteX3" fmla="*/ 699744 w 846926"/>
                    <a:gd name="connsiteY3" fmla="*/ 638896 h 930524"/>
                    <a:gd name="connsiteX4" fmla="*/ 699744 w 846926"/>
                    <a:gd name="connsiteY4" fmla="*/ 930524 h 930524"/>
                    <a:gd name="connsiteX5" fmla="*/ 306363 w 846926"/>
                    <a:gd name="connsiteY5" fmla="*/ 930524 h 930524"/>
                    <a:gd name="connsiteX6" fmla="*/ 306363 w 846926"/>
                    <a:gd name="connsiteY6" fmla="*/ 792240 h 930524"/>
                    <a:gd name="connsiteX7" fmla="*/ 245364 w 846926"/>
                    <a:gd name="connsiteY7" fmla="*/ 792240 h 930524"/>
                    <a:gd name="connsiteX8" fmla="*/ 140794 w 846926"/>
                    <a:gd name="connsiteY8" fmla="*/ 751908 h 930524"/>
                    <a:gd name="connsiteX9" fmla="*/ 98469 w 846926"/>
                    <a:gd name="connsiteY9" fmla="*/ 653957 h 930524"/>
                    <a:gd name="connsiteX10" fmla="*/ 98469 w 846926"/>
                    <a:gd name="connsiteY10" fmla="*/ 584815 h 930524"/>
                    <a:gd name="connsiteX11" fmla="*/ 43694 w 846926"/>
                    <a:gd name="connsiteY11" fmla="*/ 584815 h 930524"/>
                    <a:gd name="connsiteX12" fmla="*/ 12572 w 846926"/>
                    <a:gd name="connsiteY12" fmla="*/ 504151 h 930524"/>
                    <a:gd name="connsiteX13" fmla="*/ 98469 w 846926"/>
                    <a:gd name="connsiteY13" fmla="*/ 365867 h 930524"/>
                    <a:gd name="connsiteX14" fmla="*/ 98469 w 846926"/>
                    <a:gd name="connsiteY14" fmla="*/ 360105 h 930524"/>
                    <a:gd name="connsiteX15" fmla="*/ 457915 w 846926"/>
                    <a:gd name="connsiteY15" fmla="*/ 270 h 930524"/>
                    <a:gd name="connsiteX16" fmla="*/ 452521 w 846926"/>
                    <a:gd name="connsiteY16" fmla="*/ 23712 h 930524"/>
                    <a:gd name="connsiteX17" fmla="*/ 172055 w 846926"/>
                    <a:gd name="connsiteY17" fmla="*/ 181507 h 930524"/>
                    <a:gd name="connsiteX18" fmla="*/ 123304 w 846926"/>
                    <a:gd name="connsiteY18" fmla="*/ 359114 h 930524"/>
                    <a:gd name="connsiteX19" fmla="*/ 123304 w 846926"/>
                    <a:gd name="connsiteY19" fmla="*/ 371860 h 930524"/>
                    <a:gd name="connsiteX20" fmla="*/ 119993 w 846926"/>
                    <a:gd name="connsiteY20" fmla="*/ 377195 h 930524"/>
                    <a:gd name="connsiteX21" fmla="*/ 34096 w 846926"/>
                    <a:gd name="connsiteY21" fmla="*/ 515478 h 930524"/>
                    <a:gd name="connsiteX22" fmla="*/ 33760 w 846926"/>
                    <a:gd name="connsiteY22" fmla="*/ 516008 h 930524"/>
                    <a:gd name="connsiteX23" fmla="*/ 33399 w 846926"/>
                    <a:gd name="connsiteY23" fmla="*/ 516527 h 930524"/>
                    <a:gd name="connsiteX24" fmla="*/ 27100 w 846926"/>
                    <a:gd name="connsiteY24" fmla="*/ 548920 h 930524"/>
                    <a:gd name="connsiteX25" fmla="*/ 45325 w 846926"/>
                    <a:gd name="connsiteY25" fmla="*/ 561596 h 930524"/>
                    <a:gd name="connsiteX26" fmla="*/ 123366 w 846926"/>
                    <a:gd name="connsiteY26" fmla="*/ 561596 h 930524"/>
                    <a:gd name="connsiteX27" fmla="*/ 123366 w 846926"/>
                    <a:gd name="connsiteY27" fmla="*/ 653784 h 930524"/>
                    <a:gd name="connsiteX28" fmla="*/ 158409 w 846926"/>
                    <a:gd name="connsiteY28" fmla="*/ 735475 h 930524"/>
                    <a:gd name="connsiteX29" fmla="*/ 245364 w 846926"/>
                    <a:gd name="connsiteY29" fmla="*/ 769159 h 930524"/>
                    <a:gd name="connsiteX30" fmla="*/ 331260 w 846926"/>
                    <a:gd name="connsiteY30" fmla="*/ 769159 h 930524"/>
                    <a:gd name="connsiteX31" fmla="*/ 331260 w 846926"/>
                    <a:gd name="connsiteY31" fmla="*/ 907442 h 930524"/>
                    <a:gd name="connsiteX32" fmla="*/ 674846 w 846926"/>
                    <a:gd name="connsiteY32" fmla="*/ 907442 h 930524"/>
                    <a:gd name="connsiteX33" fmla="*/ 674846 w 846926"/>
                    <a:gd name="connsiteY33" fmla="*/ 627591 h 930524"/>
                    <a:gd name="connsiteX34" fmla="*/ 684507 w 846926"/>
                    <a:gd name="connsiteY34" fmla="*/ 620677 h 930524"/>
                    <a:gd name="connsiteX35" fmla="*/ 821742 w 846926"/>
                    <a:gd name="connsiteY35" fmla="*/ 359944 h 930524"/>
                    <a:gd name="connsiteX36" fmla="*/ 821742 w 846926"/>
                    <a:gd name="connsiteY36" fmla="*/ 359529 h 930524"/>
                    <a:gd name="connsiteX37" fmla="*/ 821742 w 846926"/>
                    <a:gd name="connsiteY37" fmla="*/ 359114 h 930524"/>
                    <a:gd name="connsiteX38" fmla="*/ 650982 w 846926"/>
                    <a:gd name="connsiteY38" fmla="*/ 68581 h 930524"/>
                    <a:gd name="connsiteX39" fmla="*/ 650995 w 846926"/>
                    <a:gd name="connsiteY39" fmla="*/ 68581 h 930524"/>
                    <a:gd name="connsiteX40" fmla="*/ 452521 w 846926"/>
                    <a:gd name="connsiteY40" fmla="*/ 23712 h 93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46926" h="930524">
                      <a:moveTo>
                        <a:pt x="457915" y="270"/>
                      </a:moveTo>
                      <a:cubicBezTo>
                        <a:pt x="664516" y="-7214"/>
                        <a:pt x="838554" y="141756"/>
                        <a:pt x="846640" y="333003"/>
                      </a:cubicBezTo>
                      <a:cubicBezTo>
                        <a:pt x="847022" y="342034"/>
                        <a:pt x="847022" y="351074"/>
                        <a:pt x="846640" y="360105"/>
                      </a:cubicBezTo>
                      <a:cubicBezTo>
                        <a:pt x="847069" y="469103"/>
                        <a:pt x="792797" y="572105"/>
                        <a:pt x="699744" y="638896"/>
                      </a:cubicBezTo>
                      <a:lnTo>
                        <a:pt x="699744" y="930524"/>
                      </a:lnTo>
                      <a:lnTo>
                        <a:pt x="306363" y="930524"/>
                      </a:lnTo>
                      <a:lnTo>
                        <a:pt x="306363" y="792240"/>
                      </a:lnTo>
                      <a:lnTo>
                        <a:pt x="245364" y="792240"/>
                      </a:lnTo>
                      <a:cubicBezTo>
                        <a:pt x="206107" y="792175"/>
                        <a:pt x="168488" y="777664"/>
                        <a:pt x="140794" y="751908"/>
                      </a:cubicBezTo>
                      <a:cubicBezTo>
                        <a:pt x="113485" y="725581"/>
                        <a:pt x="98307" y="690456"/>
                        <a:pt x="98469" y="653957"/>
                      </a:cubicBezTo>
                      <a:lnTo>
                        <a:pt x="98469" y="584815"/>
                      </a:lnTo>
                      <a:lnTo>
                        <a:pt x="43694" y="584815"/>
                      </a:lnTo>
                      <a:cubicBezTo>
                        <a:pt x="11327" y="581358"/>
                        <a:pt x="-17305" y="546788"/>
                        <a:pt x="12572" y="504151"/>
                      </a:cubicBezTo>
                      <a:lnTo>
                        <a:pt x="98469" y="365867"/>
                      </a:lnTo>
                      <a:lnTo>
                        <a:pt x="98469" y="360105"/>
                      </a:lnTo>
                      <a:cubicBezTo>
                        <a:pt x="90383" y="168858"/>
                        <a:pt x="251313" y="7754"/>
                        <a:pt x="457915" y="270"/>
                      </a:cubicBezTo>
                      <a:close/>
                      <a:moveTo>
                        <a:pt x="452521" y="23712"/>
                      </a:moveTo>
                      <a:cubicBezTo>
                        <a:pt x="340524" y="29749"/>
                        <a:pt x="233661" y="85501"/>
                        <a:pt x="172055" y="181507"/>
                      </a:cubicBezTo>
                      <a:cubicBezTo>
                        <a:pt x="137652" y="235123"/>
                        <a:pt x="120722" y="296799"/>
                        <a:pt x="123304" y="359114"/>
                      </a:cubicBezTo>
                      <a:lnTo>
                        <a:pt x="123304" y="371860"/>
                      </a:lnTo>
                      <a:lnTo>
                        <a:pt x="119993" y="377195"/>
                      </a:lnTo>
                      <a:lnTo>
                        <a:pt x="34096" y="515478"/>
                      </a:lnTo>
                      <a:lnTo>
                        <a:pt x="33760" y="516008"/>
                      </a:lnTo>
                      <a:lnTo>
                        <a:pt x="33399" y="516527"/>
                      </a:lnTo>
                      <a:cubicBezTo>
                        <a:pt x="25316" y="525558"/>
                        <a:pt x="22927" y="537845"/>
                        <a:pt x="27100" y="548920"/>
                      </a:cubicBezTo>
                      <a:cubicBezTo>
                        <a:pt x="30630" y="555603"/>
                        <a:pt x="37406" y="560318"/>
                        <a:pt x="45325" y="561596"/>
                      </a:cubicBezTo>
                      <a:lnTo>
                        <a:pt x="123366" y="561596"/>
                      </a:lnTo>
                      <a:lnTo>
                        <a:pt x="123366" y="653784"/>
                      </a:lnTo>
                      <a:cubicBezTo>
                        <a:pt x="123233" y="684178"/>
                        <a:pt x="135787" y="713446"/>
                        <a:pt x="158409" y="735475"/>
                      </a:cubicBezTo>
                      <a:cubicBezTo>
                        <a:pt x="181366" y="757009"/>
                        <a:pt x="212681" y="769140"/>
                        <a:pt x="245364" y="769159"/>
                      </a:cubicBezTo>
                      <a:lnTo>
                        <a:pt x="331260" y="769159"/>
                      </a:lnTo>
                      <a:lnTo>
                        <a:pt x="331260" y="907442"/>
                      </a:lnTo>
                      <a:lnTo>
                        <a:pt x="674846" y="907442"/>
                      </a:lnTo>
                      <a:lnTo>
                        <a:pt x="674846" y="627591"/>
                      </a:lnTo>
                      <a:lnTo>
                        <a:pt x="684507" y="620677"/>
                      </a:lnTo>
                      <a:cubicBezTo>
                        <a:pt x="771671" y="558331"/>
                        <a:pt x="822423" y="461909"/>
                        <a:pt x="821742" y="359944"/>
                      </a:cubicBezTo>
                      <a:lnTo>
                        <a:pt x="821742" y="359529"/>
                      </a:lnTo>
                      <a:lnTo>
                        <a:pt x="821742" y="359114"/>
                      </a:lnTo>
                      <a:cubicBezTo>
                        <a:pt x="826796" y="240586"/>
                        <a:pt x="761233" y="129038"/>
                        <a:pt x="650982" y="68581"/>
                      </a:cubicBezTo>
                      <a:lnTo>
                        <a:pt x="650995" y="68581"/>
                      </a:lnTo>
                      <a:cubicBezTo>
                        <a:pt x="588766" y="34365"/>
                        <a:pt x="519720" y="20090"/>
                        <a:pt x="452521" y="23712"/>
                      </a:cubicBezTo>
                      <a:close/>
                    </a:path>
                  </a:pathLst>
                </a:custGeom>
                <a:solidFill>
                  <a:srgbClr val="000000"/>
                </a:solidFill>
                <a:ln w="5556" cap="flat">
                  <a:noFill/>
                  <a:prstDash val="solid"/>
                  <a:miter/>
                </a:ln>
              </p:spPr>
              <p:txBody>
                <a:bodyPr rtlCol="0" anchor="ctr"/>
                <a:lstStyle/>
                <a:p>
                  <a:endParaRPr lang="en-US"/>
                </a:p>
              </p:txBody>
            </p:sp>
            <p:sp>
              <p:nvSpPr>
                <p:cNvPr id="53" name="Freeform 52" descr="Badge Tick1 with solid fill">
                  <a:extLst>
                    <a:ext uri="{FF2B5EF4-FFF2-40B4-BE49-F238E27FC236}">
                      <a16:creationId xmlns:a16="http://schemas.microsoft.com/office/drawing/2014/main" id="{27D96BEA-5D1D-751E-A306-8E16A229802B}"/>
                    </a:ext>
                  </a:extLst>
                </p:cNvPr>
                <p:cNvSpPr/>
                <p:nvPr/>
              </p:nvSpPr>
              <p:spPr>
                <a:xfrm>
                  <a:off x="13816285" y="2165644"/>
                  <a:ext cx="428720" cy="396858"/>
                </a:xfrm>
                <a:custGeom>
                  <a:avLst/>
                  <a:gdLst>
                    <a:gd name="connsiteX0" fmla="*/ 214360 w 428720"/>
                    <a:gd name="connsiteY0" fmla="*/ 0 h 396858"/>
                    <a:gd name="connsiteX1" fmla="*/ 214524 w 428720"/>
                    <a:gd name="connsiteY1" fmla="*/ 0 h 396858"/>
                    <a:gd name="connsiteX2" fmla="*/ 428720 w 428720"/>
                    <a:gd name="connsiteY2" fmla="*/ 198414 h 396858"/>
                    <a:gd name="connsiteX3" fmla="*/ 428720 w 428720"/>
                    <a:gd name="connsiteY3" fmla="*/ 198429 h 396858"/>
                    <a:gd name="connsiteX4" fmla="*/ 214360 w 428720"/>
                    <a:gd name="connsiteY4" fmla="*/ 396858 h 396858"/>
                    <a:gd name="connsiteX5" fmla="*/ 0 w 428720"/>
                    <a:gd name="connsiteY5" fmla="*/ 198429 h 396858"/>
                    <a:gd name="connsiteX6" fmla="*/ 214360 w 428720"/>
                    <a:gd name="connsiteY6" fmla="*/ 0 h 396858"/>
                    <a:gd name="connsiteX7" fmla="*/ 321442 w 428720"/>
                    <a:gd name="connsiteY7" fmla="*/ 106824 h 396858"/>
                    <a:gd name="connsiteX8" fmla="*/ 319184 w 428720"/>
                    <a:gd name="connsiteY8" fmla="*/ 109081 h 396858"/>
                    <a:gd name="connsiteX9" fmla="*/ 316751 w 428720"/>
                    <a:gd name="connsiteY9" fmla="*/ 111171 h 396858"/>
                    <a:gd name="connsiteX10" fmla="*/ 249919 w 428720"/>
                    <a:gd name="connsiteY10" fmla="*/ 172253 h 396858"/>
                    <a:gd name="connsiteX11" fmla="*/ 172029 w 428720"/>
                    <a:gd name="connsiteY11" fmla="*/ 245290 h 396858"/>
                    <a:gd name="connsiteX12" fmla="*/ 118246 w 428720"/>
                    <a:gd name="connsiteY12" fmla="*/ 195503 h 396858"/>
                    <a:gd name="connsiteX13" fmla="*/ 91261 w 428720"/>
                    <a:gd name="connsiteY13" fmla="*/ 220483 h 396858"/>
                    <a:gd name="connsiteX14" fmla="*/ 172029 w 428720"/>
                    <a:gd name="connsiteY14" fmla="*/ 295248 h 396858"/>
                    <a:gd name="connsiteX15" fmla="*/ 266287 w 428720"/>
                    <a:gd name="connsiteY15" fmla="*/ 207907 h 396858"/>
                    <a:gd name="connsiteX16" fmla="*/ 266281 w 428720"/>
                    <a:gd name="connsiteY16" fmla="*/ 207891 h 396858"/>
                    <a:gd name="connsiteX17" fmla="*/ 348805 w 428720"/>
                    <a:gd name="connsiteY17" fmla="*/ 131804 h 396858"/>
                    <a:gd name="connsiteX18" fmla="*/ 321442 w 428720"/>
                    <a:gd name="connsiteY18" fmla="*/ 106824 h 39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8720" h="396858">
                      <a:moveTo>
                        <a:pt x="214360" y="0"/>
                      </a:moveTo>
                      <a:cubicBezTo>
                        <a:pt x="214415" y="0"/>
                        <a:pt x="214469" y="0"/>
                        <a:pt x="214524" y="0"/>
                      </a:cubicBezTo>
                      <a:cubicBezTo>
                        <a:pt x="332862" y="38"/>
                        <a:pt x="428761" y="88870"/>
                        <a:pt x="428720" y="198414"/>
                      </a:cubicBezTo>
                      <a:cubicBezTo>
                        <a:pt x="428720" y="198419"/>
                        <a:pt x="428720" y="198424"/>
                        <a:pt x="428720" y="198429"/>
                      </a:cubicBezTo>
                      <a:cubicBezTo>
                        <a:pt x="428720" y="308019"/>
                        <a:pt x="332748" y="396858"/>
                        <a:pt x="214360" y="396858"/>
                      </a:cubicBezTo>
                      <a:cubicBezTo>
                        <a:pt x="95972" y="396858"/>
                        <a:pt x="0" y="308019"/>
                        <a:pt x="0" y="198429"/>
                      </a:cubicBezTo>
                      <a:cubicBezTo>
                        <a:pt x="0" y="88840"/>
                        <a:pt x="95972" y="0"/>
                        <a:pt x="214360" y="0"/>
                      </a:cubicBezTo>
                      <a:close/>
                      <a:moveTo>
                        <a:pt x="321442" y="106824"/>
                      </a:moveTo>
                      <a:cubicBezTo>
                        <a:pt x="320790" y="107658"/>
                        <a:pt x="320032" y="108416"/>
                        <a:pt x="319184" y="109081"/>
                      </a:cubicBezTo>
                      <a:cubicBezTo>
                        <a:pt x="318309" y="109787"/>
                        <a:pt x="317502" y="110476"/>
                        <a:pt x="316751" y="111171"/>
                      </a:cubicBezTo>
                      <a:cubicBezTo>
                        <a:pt x="289992" y="135111"/>
                        <a:pt x="275718" y="148084"/>
                        <a:pt x="249919" y="172253"/>
                      </a:cubicBezTo>
                      <a:cubicBezTo>
                        <a:pt x="224102" y="196427"/>
                        <a:pt x="198139" y="220772"/>
                        <a:pt x="172029" y="245290"/>
                      </a:cubicBezTo>
                      <a:lnTo>
                        <a:pt x="118246" y="195503"/>
                      </a:lnTo>
                      <a:lnTo>
                        <a:pt x="91261" y="220483"/>
                      </a:lnTo>
                      <a:cubicBezTo>
                        <a:pt x="118247" y="245346"/>
                        <a:pt x="145170" y="270267"/>
                        <a:pt x="172029" y="295248"/>
                      </a:cubicBezTo>
                      <a:cubicBezTo>
                        <a:pt x="203636" y="265879"/>
                        <a:pt x="235056" y="236764"/>
                        <a:pt x="266287" y="207907"/>
                      </a:cubicBezTo>
                      <a:lnTo>
                        <a:pt x="266281" y="207891"/>
                      </a:lnTo>
                      <a:cubicBezTo>
                        <a:pt x="297516" y="179035"/>
                        <a:pt x="317022" y="161062"/>
                        <a:pt x="348805" y="131804"/>
                      </a:cubicBezTo>
                      <a:lnTo>
                        <a:pt x="321442" y="106824"/>
                      </a:lnTo>
                      <a:close/>
                    </a:path>
                  </a:pathLst>
                </a:custGeom>
                <a:solidFill>
                  <a:srgbClr val="439863"/>
                </a:solidFill>
                <a:ln w="28575" cap="flat">
                  <a:solidFill>
                    <a:schemeClr val="tx1"/>
                  </a:solidFill>
                  <a:prstDash val="solid"/>
                  <a:miter/>
                </a:ln>
              </p:spPr>
              <p:txBody>
                <a:bodyPr rtlCol="0" anchor="ctr"/>
                <a:lstStyle/>
                <a:p>
                  <a:endParaRPr lang="en-US"/>
                </a:p>
              </p:txBody>
            </p:sp>
            <p:sp>
              <p:nvSpPr>
                <p:cNvPr id="54" name="Freeform 53" descr="Badge Tick1 with solid fill">
                  <a:extLst>
                    <a:ext uri="{FF2B5EF4-FFF2-40B4-BE49-F238E27FC236}">
                      <a16:creationId xmlns:a16="http://schemas.microsoft.com/office/drawing/2014/main" id="{4BF2B4C4-8353-1590-E58E-7CC0C358D9FE}"/>
                    </a:ext>
                  </a:extLst>
                </p:cNvPr>
                <p:cNvSpPr/>
                <p:nvPr/>
              </p:nvSpPr>
              <p:spPr>
                <a:xfrm>
                  <a:off x="13581412" y="2039180"/>
                  <a:ext cx="796933" cy="884277"/>
                </a:xfrm>
                <a:custGeom>
                  <a:avLst/>
                  <a:gdLst>
                    <a:gd name="connsiteX0" fmla="*/ 427440 w 796933"/>
                    <a:gd name="connsiteY0" fmla="*/ 547 h 884277"/>
                    <a:gd name="connsiteX1" fmla="*/ 625914 w 796933"/>
                    <a:gd name="connsiteY1" fmla="*/ 45416 h 884277"/>
                    <a:gd name="connsiteX2" fmla="*/ 625901 w 796933"/>
                    <a:gd name="connsiteY2" fmla="*/ 45416 h 884277"/>
                    <a:gd name="connsiteX3" fmla="*/ 796661 w 796933"/>
                    <a:gd name="connsiteY3" fmla="*/ 335949 h 884277"/>
                    <a:gd name="connsiteX4" fmla="*/ 796661 w 796933"/>
                    <a:gd name="connsiteY4" fmla="*/ 336364 h 884277"/>
                    <a:gd name="connsiteX5" fmla="*/ 796661 w 796933"/>
                    <a:gd name="connsiteY5" fmla="*/ 336779 h 884277"/>
                    <a:gd name="connsiteX6" fmla="*/ 659426 w 796933"/>
                    <a:gd name="connsiteY6" fmla="*/ 597512 h 884277"/>
                    <a:gd name="connsiteX7" fmla="*/ 649765 w 796933"/>
                    <a:gd name="connsiteY7" fmla="*/ 604426 h 884277"/>
                    <a:gd name="connsiteX8" fmla="*/ 649765 w 796933"/>
                    <a:gd name="connsiteY8" fmla="*/ 884277 h 884277"/>
                    <a:gd name="connsiteX9" fmla="*/ 306179 w 796933"/>
                    <a:gd name="connsiteY9" fmla="*/ 884277 h 884277"/>
                    <a:gd name="connsiteX10" fmla="*/ 306179 w 796933"/>
                    <a:gd name="connsiteY10" fmla="*/ 745994 h 884277"/>
                    <a:gd name="connsiteX11" fmla="*/ 220283 w 796933"/>
                    <a:gd name="connsiteY11" fmla="*/ 745994 h 884277"/>
                    <a:gd name="connsiteX12" fmla="*/ 133328 w 796933"/>
                    <a:gd name="connsiteY12" fmla="*/ 712310 h 884277"/>
                    <a:gd name="connsiteX13" fmla="*/ 98285 w 796933"/>
                    <a:gd name="connsiteY13" fmla="*/ 630619 h 884277"/>
                    <a:gd name="connsiteX14" fmla="*/ 98285 w 796933"/>
                    <a:gd name="connsiteY14" fmla="*/ 538431 h 884277"/>
                    <a:gd name="connsiteX15" fmla="*/ 20244 w 796933"/>
                    <a:gd name="connsiteY15" fmla="*/ 538431 h 884277"/>
                    <a:gd name="connsiteX16" fmla="*/ 2019 w 796933"/>
                    <a:gd name="connsiteY16" fmla="*/ 525755 h 884277"/>
                    <a:gd name="connsiteX17" fmla="*/ 8318 w 796933"/>
                    <a:gd name="connsiteY17" fmla="*/ 493362 h 884277"/>
                    <a:gd name="connsiteX18" fmla="*/ 8679 w 796933"/>
                    <a:gd name="connsiteY18" fmla="*/ 492843 h 884277"/>
                    <a:gd name="connsiteX19" fmla="*/ 9015 w 796933"/>
                    <a:gd name="connsiteY19" fmla="*/ 492313 h 884277"/>
                    <a:gd name="connsiteX20" fmla="*/ 94912 w 796933"/>
                    <a:gd name="connsiteY20" fmla="*/ 354030 h 884277"/>
                    <a:gd name="connsiteX21" fmla="*/ 98223 w 796933"/>
                    <a:gd name="connsiteY21" fmla="*/ 348695 h 884277"/>
                    <a:gd name="connsiteX22" fmla="*/ 98223 w 796933"/>
                    <a:gd name="connsiteY22" fmla="*/ 335949 h 884277"/>
                    <a:gd name="connsiteX23" fmla="*/ 146974 w 796933"/>
                    <a:gd name="connsiteY23" fmla="*/ 158342 h 884277"/>
                    <a:gd name="connsiteX24" fmla="*/ 427440 w 796933"/>
                    <a:gd name="connsiteY24" fmla="*/ 547 h 884277"/>
                    <a:gd name="connsiteX25" fmla="*/ 449233 w 796933"/>
                    <a:gd name="connsiteY25" fmla="*/ 126464 h 884277"/>
                    <a:gd name="connsiteX26" fmla="*/ 234873 w 796933"/>
                    <a:gd name="connsiteY26" fmla="*/ 324893 h 884277"/>
                    <a:gd name="connsiteX27" fmla="*/ 449233 w 796933"/>
                    <a:gd name="connsiteY27" fmla="*/ 523322 h 884277"/>
                    <a:gd name="connsiteX28" fmla="*/ 663593 w 796933"/>
                    <a:gd name="connsiteY28" fmla="*/ 324893 h 884277"/>
                    <a:gd name="connsiteX29" fmla="*/ 663593 w 796933"/>
                    <a:gd name="connsiteY29" fmla="*/ 324878 h 884277"/>
                    <a:gd name="connsiteX30" fmla="*/ 449397 w 796933"/>
                    <a:gd name="connsiteY30" fmla="*/ 126464 h 884277"/>
                    <a:gd name="connsiteX31" fmla="*/ 449233 w 796933"/>
                    <a:gd name="connsiteY31" fmla="*/ 126464 h 88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6933" h="884277">
                      <a:moveTo>
                        <a:pt x="427440" y="547"/>
                      </a:moveTo>
                      <a:cubicBezTo>
                        <a:pt x="494639" y="-3075"/>
                        <a:pt x="563685" y="11200"/>
                        <a:pt x="625914" y="45416"/>
                      </a:cubicBezTo>
                      <a:lnTo>
                        <a:pt x="625901" y="45416"/>
                      </a:lnTo>
                      <a:cubicBezTo>
                        <a:pt x="736152" y="105873"/>
                        <a:pt x="801715" y="217421"/>
                        <a:pt x="796661" y="335949"/>
                      </a:cubicBezTo>
                      <a:lnTo>
                        <a:pt x="796661" y="336364"/>
                      </a:lnTo>
                      <a:lnTo>
                        <a:pt x="796661" y="336779"/>
                      </a:lnTo>
                      <a:cubicBezTo>
                        <a:pt x="797342" y="438744"/>
                        <a:pt x="746590" y="535166"/>
                        <a:pt x="659426" y="597512"/>
                      </a:cubicBezTo>
                      <a:lnTo>
                        <a:pt x="649765" y="604426"/>
                      </a:lnTo>
                      <a:lnTo>
                        <a:pt x="649765" y="884277"/>
                      </a:lnTo>
                      <a:lnTo>
                        <a:pt x="306179" y="884277"/>
                      </a:lnTo>
                      <a:lnTo>
                        <a:pt x="306179" y="745994"/>
                      </a:lnTo>
                      <a:lnTo>
                        <a:pt x="220283" y="745994"/>
                      </a:lnTo>
                      <a:cubicBezTo>
                        <a:pt x="187600" y="745975"/>
                        <a:pt x="156285" y="733844"/>
                        <a:pt x="133328" y="712310"/>
                      </a:cubicBezTo>
                      <a:cubicBezTo>
                        <a:pt x="110706" y="690281"/>
                        <a:pt x="98152" y="661013"/>
                        <a:pt x="98285" y="630619"/>
                      </a:cubicBezTo>
                      <a:lnTo>
                        <a:pt x="98285" y="538431"/>
                      </a:lnTo>
                      <a:lnTo>
                        <a:pt x="20244" y="538431"/>
                      </a:lnTo>
                      <a:cubicBezTo>
                        <a:pt x="12325" y="537153"/>
                        <a:pt x="5549" y="532438"/>
                        <a:pt x="2019" y="525755"/>
                      </a:cubicBezTo>
                      <a:cubicBezTo>
                        <a:pt x="-2154" y="514680"/>
                        <a:pt x="235" y="502393"/>
                        <a:pt x="8318" y="493362"/>
                      </a:cubicBezTo>
                      <a:lnTo>
                        <a:pt x="8679" y="492843"/>
                      </a:lnTo>
                      <a:lnTo>
                        <a:pt x="9015" y="492313"/>
                      </a:lnTo>
                      <a:lnTo>
                        <a:pt x="94912" y="354030"/>
                      </a:lnTo>
                      <a:lnTo>
                        <a:pt x="98223" y="348695"/>
                      </a:lnTo>
                      <a:lnTo>
                        <a:pt x="98223" y="335949"/>
                      </a:lnTo>
                      <a:cubicBezTo>
                        <a:pt x="95641" y="273634"/>
                        <a:pt x="112571" y="211958"/>
                        <a:pt x="146974" y="158342"/>
                      </a:cubicBezTo>
                      <a:cubicBezTo>
                        <a:pt x="208580" y="62336"/>
                        <a:pt x="315443" y="6584"/>
                        <a:pt x="427440" y="547"/>
                      </a:cubicBezTo>
                      <a:close/>
                      <a:moveTo>
                        <a:pt x="449233" y="126464"/>
                      </a:moveTo>
                      <a:cubicBezTo>
                        <a:pt x="330845" y="126464"/>
                        <a:pt x="234873" y="215304"/>
                        <a:pt x="234873" y="324893"/>
                      </a:cubicBezTo>
                      <a:cubicBezTo>
                        <a:pt x="234873" y="434483"/>
                        <a:pt x="330845" y="523322"/>
                        <a:pt x="449233" y="523322"/>
                      </a:cubicBezTo>
                      <a:cubicBezTo>
                        <a:pt x="567621" y="523322"/>
                        <a:pt x="663593" y="434483"/>
                        <a:pt x="663593" y="324893"/>
                      </a:cubicBezTo>
                      <a:cubicBezTo>
                        <a:pt x="663593" y="324888"/>
                        <a:pt x="663593" y="324883"/>
                        <a:pt x="663593" y="324878"/>
                      </a:cubicBezTo>
                      <a:cubicBezTo>
                        <a:pt x="663634" y="215334"/>
                        <a:pt x="567735" y="126502"/>
                        <a:pt x="449397" y="126464"/>
                      </a:cubicBezTo>
                      <a:cubicBezTo>
                        <a:pt x="449342" y="126464"/>
                        <a:pt x="449288" y="126464"/>
                        <a:pt x="449233" y="126464"/>
                      </a:cubicBezTo>
                      <a:close/>
                    </a:path>
                  </a:pathLst>
                </a:custGeom>
                <a:solidFill>
                  <a:schemeClr val="bg1">
                    <a:lumMod val="85000"/>
                  </a:schemeClr>
                </a:solidFill>
                <a:ln w="5556" cap="flat">
                  <a:noFill/>
                  <a:prstDash val="solid"/>
                  <a:miter/>
                </a:ln>
              </p:spPr>
              <p:txBody>
                <a:bodyPr rtlCol="0" anchor="ctr"/>
                <a:lstStyle/>
                <a:p>
                  <a:endParaRPr lang="en-US"/>
                </a:p>
              </p:txBody>
            </p:sp>
            <p:sp>
              <p:nvSpPr>
                <p:cNvPr id="55" name="Freeform 54" descr="Badge Tick1 with solid fill">
                  <a:extLst>
                    <a:ext uri="{FF2B5EF4-FFF2-40B4-BE49-F238E27FC236}">
                      <a16:creationId xmlns:a16="http://schemas.microsoft.com/office/drawing/2014/main" id="{6EA50C9C-15A0-0DB8-8A88-068B505D2D7E}"/>
                    </a:ext>
                  </a:extLst>
                </p:cNvPr>
                <p:cNvSpPr/>
                <p:nvPr/>
              </p:nvSpPr>
              <p:spPr>
                <a:xfrm>
                  <a:off x="13907546" y="2272468"/>
                  <a:ext cx="257544" cy="188424"/>
                </a:xfrm>
                <a:custGeom>
                  <a:avLst/>
                  <a:gdLst>
                    <a:gd name="connsiteX0" fmla="*/ 230181 w 257544"/>
                    <a:gd name="connsiteY0" fmla="*/ 0 h 188424"/>
                    <a:gd name="connsiteX1" fmla="*/ 257544 w 257544"/>
                    <a:gd name="connsiteY1" fmla="*/ 24980 h 188424"/>
                    <a:gd name="connsiteX2" fmla="*/ 175020 w 257544"/>
                    <a:gd name="connsiteY2" fmla="*/ 101067 h 188424"/>
                    <a:gd name="connsiteX3" fmla="*/ 175026 w 257544"/>
                    <a:gd name="connsiteY3" fmla="*/ 101083 h 188424"/>
                    <a:gd name="connsiteX4" fmla="*/ 80768 w 257544"/>
                    <a:gd name="connsiteY4" fmla="*/ 188424 h 188424"/>
                    <a:gd name="connsiteX5" fmla="*/ 0 w 257544"/>
                    <a:gd name="connsiteY5" fmla="*/ 113659 h 188424"/>
                    <a:gd name="connsiteX6" fmla="*/ 26985 w 257544"/>
                    <a:gd name="connsiteY6" fmla="*/ 88679 h 188424"/>
                    <a:gd name="connsiteX7" fmla="*/ 80768 w 257544"/>
                    <a:gd name="connsiteY7" fmla="*/ 138466 h 188424"/>
                    <a:gd name="connsiteX8" fmla="*/ 158658 w 257544"/>
                    <a:gd name="connsiteY8" fmla="*/ 65429 h 188424"/>
                    <a:gd name="connsiteX9" fmla="*/ 225490 w 257544"/>
                    <a:gd name="connsiteY9" fmla="*/ 4347 h 188424"/>
                    <a:gd name="connsiteX10" fmla="*/ 227923 w 257544"/>
                    <a:gd name="connsiteY10" fmla="*/ 2257 h 188424"/>
                    <a:gd name="connsiteX11" fmla="*/ 230181 w 257544"/>
                    <a:gd name="connsiteY11" fmla="*/ 0 h 18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544" h="188424">
                      <a:moveTo>
                        <a:pt x="230181" y="0"/>
                      </a:moveTo>
                      <a:lnTo>
                        <a:pt x="257544" y="24980"/>
                      </a:lnTo>
                      <a:cubicBezTo>
                        <a:pt x="225761" y="54238"/>
                        <a:pt x="206255" y="72211"/>
                        <a:pt x="175020" y="101067"/>
                      </a:cubicBezTo>
                      <a:lnTo>
                        <a:pt x="175026" y="101083"/>
                      </a:lnTo>
                      <a:cubicBezTo>
                        <a:pt x="143795" y="129940"/>
                        <a:pt x="112375" y="159055"/>
                        <a:pt x="80768" y="188424"/>
                      </a:cubicBezTo>
                      <a:cubicBezTo>
                        <a:pt x="53909" y="163443"/>
                        <a:pt x="26986" y="138522"/>
                        <a:pt x="0" y="113659"/>
                      </a:cubicBezTo>
                      <a:lnTo>
                        <a:pt x="26985" y="88679"/>
                      </a:lnTo>
                      <a:lnTo>
                        <a:pt x="80768" y="138466"/>
                      </a:lnTo>
                      <a:cubicBezTo>
                        <a:pt x="106878" y="113948"/>
                        <a:pt x="132841" y="89603"/>
                        <a:pt x="158658" y="65429"/>
                      </a:cubicBezTo>
                      <a:cubicBezTo>
                        <a:pt x="184457" y="41260"/>
                        <a:pt x="198731" y="28287"/>
                        <a:pt x="225490" y="4347"/>
                      </a:cubicBezTo>
                      <a:cubicBezTo>
                        <a:pt x="226241" y="3652"/>
                        <a:pt x="227048" y="2963"/>
                        <a:pt x="227923" y="2257"/>
                      </a:cubicBezTo>
                      <a:cubicBezTo>
                        <a:pt x="228771" y="1592"/>
                        <a:pt x="229529" y="834"/>
                        <a:pt x="230181" y="0"/>
                      </a:cubicBezTo>
                      <a:close/>
                    </a:path>
                  </a:pathLst>
                </a:custGeom>
                <a:solidFill>
                  <a:schemeClr val="bg1"/>
                </a:solidFill>
                <a:ln w="5556" cap="flat">
                  <a:noFill/>
                  <a:prstDash val="solid"/>
                  <a:miter/>
                </a:ln>
              </p:spPr>
              <p:txBody>
                <a:bodyPr rtlCol="0" anchor="ctr"/>
                <a:lstStyle/>
                <a:p>
                  <a:endParaRPr lang="en-US"/>
                </a:p>
              </p:txBody>
            </p:sp>
          </p:grpSp>
        </p:grpSp>
      </p:grpSp>
      <p:sp>
        <p:nvSpPr>
          <p:cNvPr id="58" name="Rounded Rectangular Callout 5">
            <a:extLst>
              <a:ext uri="{FF2B5EF4-FFF2-40B4-BE49-F238E27FC236}">
                <a16:creationId xmlns:a16="http://schemas.microsoft.com/office/drawing/2014/main" id="{988B4E06-7C97-0449-F7D0-AA21CF38246F}"/>
              </a:ext>
            </a:extLst>
          </p:cNvPr>
          <p:cNvSpPr/>
          <p:nvPr/>
        </p:nvSpPr>
        <p:spPr>
          <a:xfrm>
            <a:off x="14017609" y="8520372"/>
            <a:ext cx="2998942" cy="1249618"/>
          </a:xfrm>
          <a:prstGeom prst="wedgeRoundRectCallout">
            <a:avLst>
              <a:gd name="adj1" fmla="val 2273"/>
              <a:gd name="adj2" fmla="val -121530"/>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Smaller tables are easy to interpret</a:t>
            </a:r>
            <a:endParaRPr lang="en-US" sz="2400" b="1">
              <a:latin typeface="TT Interphases Pro Trl Rg" panose="020B0103050000020004" pitchFamily="34" charset="0"/>
            </a:endParaRPr>
          </a:p>
        </p:txBody>
      </p:sp>
      <p:sp>
        <p:nvSpPr>
          <p:cNvPr id="18" name="TextBox 5">
            <a:extLst>
              <a:ext uri="{FF2B5EF4-FFF2-40B4-BE49-F238E27FC236}">
                <a16:creationId xmlns:a16="http://schemas.microsoft.com/office/drawing/2014/main" id="{8BBFCB08-B076-DB73-A2D5-11187470EE78}"/>
              </a:ext>
            </a:extLst>
          </p:cNvPr>
          <p:cNvSpPr txBox="1"/>
          <p:nvPr/>
        </p:nvSpPr>
        <p:spPr>
          <a:xfrm>
            <a:off x="11678895" y="8101456"/>
            <a:ext cx="2450833" cy="369332"/>
          </a:xfrm>
          <a:prstGeom prst="rect">
            <a:avLst/>
          </a:prstGeom>
        </p:spPr>
        <p:txBody>
          <a:bodyPr wrap="square" lIns="0" tIns="0" rIns="0" bIns="0" rtlCol="0" anchor="t">
            <a:spAutoFit/>
          </a:bodyPr>
          <a:lstStyle/>
          <a:p>
            <a:r>
              <a:rPr lang="en-US" sz="2400">
                <a:latin typeface="TT Interphases Pro Trl Rg" panose="020B0103050000020004" pitchFamily="34" charset="0"/>
              </a:rPr>
              <a:t>Average Cost </a:t>
            </a:r>
            <a:r>
              <a:rPr lang="en-US" sz="2400" spc="-195">
                <a:solidFill>
                  <a:srgbClr val="000000"/>
                </a:solidFill>
                <a:latin typeface="TT Interphases"/>
                <a:ea typeface="TT Interphases"/>
                <a:cs typeface="TT Interphases"/>
                <a:sym typeface="TT Interphases"/>
              </a:rPr>
              <a:t>(</a:t>
            </a:r>
            <a:r>
              <a:rPr lang="en-US" sz="2400"/>
              <a:t>₹</a:t>
            </a:r>
            <a:r>
              <a:rPr lang="en-US" sz="2400" spc="-195">
                <a:solidFill>
                  <a:srgbClr val="000000"/>
                </a:solidFill>
                <a:latin typeface="TT Interphases"/>
                <a:ea typeface="TT Interphases"/>
                <a:cs typeface="TT Interphases"/>
                <a:sym typeface="TT Interphases"/>
              </a:rPr>
              <a:t>)</a:t>
            </a:r>
            <a:endParaRPr lang="en-US" sz="2400">
              <a:latin typeface="TT Interphases Pro Trl Rg" panose="020B0103050000020004" pitchFamily="34" charset="0"/>
            </a:endParaRPr>
          </a:p>
        </p:txBody>
      </p:sp>
      <p:sp>
        <p:nvSpPr>
          <p:cNvPr id="6" name="TextBox 3">
            <a:extLst>
              <a:ext uri="{FF2B5EF4-FFF2-40B4-BE49-F238E27FC236}">
                <a16:creationId xmlns:a16="http://schemas.microsoft.com/office/drawing/2014/main" id="{1369BD1F-F1FB-E04A-5593-7F8AE066890D}"/>
              </a:ext>
            </a:extLst>
          </p:cNvPr>
          <p:cNvSpPr txBox="1"/>
          <p:nvPr/>
        </p:nvSpPr>
        <p:spPr>
          <a:xfrm>
            <a:off x="581289" y="663270"/>
            <a:ext cx="17325711" cy="782265"/>
          </a:xfrm>
          <a:prstGeom prst="rect">
            <a:avLst/>
          </a:prstGeom>
        </p:spPr>
        <p:txBody>
          <a:bodyPr wrap="square" lIns="0" tIns="0" rIns="0" bIns="0" rtlCol="0" anchor="t">
            <a:spAutoFit/>
          </a:bodyPr>
          <a:lstStyle/>
          <a:p>
            <a:pPr>
              <a:lnSpc>
                <a:spcPts val="6089"/>
              </a:lnSpc>
            </a:pPr>
            <a:r>
              <a:rPr lang="en-US" sz="6000" spc="-342">
                <a:solidFill>
                  <a:srgbClr val="000000"/>
                </a:solidFill>
                <a:latin typeface="TT Interphases"/>
                <a:ea typeface="TT Interphases"/>
                <a:cs typeface="TT Interphases"/>
                <a:sym typeface="TT Interphases"/>
              </a:rPr>
              <a:t>What makes a pivot table worthy to recommend?</a:t>
            </a:r>
            <a:endParaRPr lang="en-US" sz="6000" b="1" spc="-342">
              <a:solidFill>
                <a:srgbClr val="000000"/>
              </a:solidFill>
              <a:latin typeface="TT Interphases"/>
              <a:ea typeface="TT Interphases"/>
              <a:cs typeface="TT Interphases"/>
              <a:sym typeface="TT Interphases"/>
            </a:endParaRPr>
          </a:p>
        </p:txBody>
      </p:sp>
      <p:sp>
        <p:nvSpPr>
          <p:cNvPr id="4" name="Rounded Rectangular Callout 3">
            <a:extLst>
              <a:ext uri="{FF2B5EF4-FFF2-40B4-BE49-F238E27FC236}">
                <a16:creationId xmlns:a16="http://schemas.microsoft.com/office/drawing/2014/main" id="{DF8FF48F-FE2A-BE7B-4BD7-428ADCC1B322}"/>
              </a:ext>
            </a:extLst>
          </p:cNvPr>
          <p:cNvSpPr/>
          <p:nvPr/>
        </p:nvSpPr>
        <p:spPr>
          <a:xfrm>
            <a:off x="7047599" y="8659240"/>
            <a:ext cx="3265063" cy="1249618"/>
          </a:xfrm>
          <a:prstGeom prst="wedgeRoundRectCallout">
            <a:avLst>
              <a:gd name="adj1" fmla="val -70286"/>
              <a:gd name="adj2" fmla="val -70965"/>
              <a:gd name="adj3" fmla="val 16667"/>
            </a:avLst>
          </a:prstGeom>
          <a:solidFill>
            <a:srgbClr val="982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Big tables are </a:t>
            </a:r>
          </a:p>
          <a:p>
            <a:pPr algn="ctr"/>
            <a:r>
              <a:rPr lang="en-US" sz="2400">
                <a:latin typeface="TT Interphases Pro Trl Rg" panose="020B0103050000020004" pitchFamily="34" charset="0"/>
              </a:rPr>
              <a:t>hard to interpret</a:t>
            </a:r>
            <a:endParaRPr lang="en-US" sz="2400" b="1">
              <a:latin typeface="TT Interphases Pro Trl Bd" panose="020B0103050000020004" pitchFamily="34" charset="0"/>
            </a:endParaRPr>
          </a:p>
        </p:txBody>
      </p:sp>
      <p:pic>
        <p:nvPicPr>
          <p:cNvPr id="9" name="Picture 8">
            <a:extLst>
              <a:ext uri="{FF2B5EF4-FFF2-40B4-BE49-F238E27FC236}">
                <a16:creationId xmlns:a16="http://schemas.microsoft.com/office/drawing/2014/main" id="{5F4E5DC0-E563-BD76-17EA-CB05B93F5456}"/>
              </a:ext>
            </a:extLst>
          </p:cNvPr>
          <p:cNvPicPr>
            <a:picLocks noChangeAspect="1"/>
          </p:cNvPicPr>
          <p:nvPr/>
        </p:nvPicPr>
        <p:blipFill>
          <a:blip r:embed="rId5">
            <a:extLst>
              <a:ext uri="{28A0092B-C50C-407E-A947-70E740481C1C}">
                <a14:useLocalDpi xmlns:a14="http://schemas.microsoft.com/office/drawing/2010/main" val="0"/>
              </a:ext>
            </a:extLst>
          </a:blip>
          <a:srcRect b="40618"/>
          <a:stretch/>
        </p:blipFill>
        <p:spPr>
          <a:xfrm>
            <a:off x="2429076" y="2986620"/>
            <a:ext cx="3602797" cy="7381348"/>
          </a:xfrm>
          <a:prstGeom prst="rect">
            <a:avLst/>
          </a:prstGeom>
        </p:spPr>
      </p:pic>
    </p:spTree>
    <p:extLst>
      <p:ext uri="{BB962C8B-B14F-4D97-AF65-F5344CB8AC3E}">
        <p14:creationId xmlns:p14="http://schemas.microsoft.com/office/powerpoint/2010/main" val="362702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8" grpId="0" animBg="1"/>
      <p:bldP spid="18" grpId="0"/>
      <p:bldP spid="4" grpId="0" animBg="1"/>
    </p:bldLst>
  </p:timing>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6E023D3-E36D-BBF9-A852-1283A2811376}"/>
            </a:ext>
          </a:extLst>
        </p:cNvPr>
        <p:cNvGrpSpPr/>
        <p:nvPr/>
      </p:nvGrpSpPr>
      <p:grpSpPr>
        <a:xfrm>
          <a:off x="0" y="0"/>
          <a:ext cx="0" cy="0"/>
          <a:chOff x="0" y="0"/>
          <a:chExt cx="0" cy="0"/>
        </a:xfrm>
      </p:grpSpPr>
      <p:sp>
        <p:nvSpPr>
          <p:cNvPr id="15" name="Rounded Rectangle 14">
            <a:extLst>
              <a:ext uri="{FF2B5EF4-FFF2-40B4-BE49-F238E27FC236}">
                <a16:creationId xmlns:a16="http://schemas.microsoft.com/office/drawing/2014/main" id="{5C5925BD-ADF1-8118-AA31-03BF52D9CFA6}"/>
              </a:ext>
            </a:extLst>
          </p:cNvPr>
          <p:cNvSpPr/>
          <p:nvPr/>
        </p:nvSpPr>
        <p:spPr>
          <a:xfrm>
            <a:off x="8904270" y="3748243"/>
            <a:ext cx="7987004" cy="4348065"/>
          </a:xfrm>
          <a:prstGeom prst="roundRect">
            <a:avLst/>
          </a:prstGeom>
          <a:solidFill>
            <a:srgbClr val="4498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FF2B5EF4-FFF2-40B4-BE49-F238E27FC236}">
                <a16:creationId xmlns:a16="http://schemas.microsoft.com/office/drawing/2014/main" id="{6881A195-FAD2-57ED-2E60-CA9109C34494}"/>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Slide Number Placeholder 7">
            <a:extLst>
              <a:ext uri="{FF2B5EF4-FFF2-40B4-BE49-F238E27FC236}">
                <a16:creationId xmlns:a16="http://schemas.microsoft.com/office/drawing/2014/main" id="{2CB7EBA3-6238-195F-1E38-966A2571A281}"/>
              </a:ext>
            </a:extLst>
          </p:cNvPr>
          <p:cNvSpPr>
            <a:spLocks noGrp="1"/>
          </p:cNvSpPr>
          <p:nvPr>
            <p:ph type="sldNum" sz="quarter" idx="12"/>
          </p:nvPr>
        </p:nvSpPr>
        <p:spPr/>
        <p:txBody>
          <a:bodyPr/>
          <a:lstStyle/>
          <a:p>
            <a:fld id="{B6F15528-21DE-4FAA-801E-634DDDAF4B2B}" type="slidenum">
              <a:rPr lang="en-US" smtClean="0"/>
              <a:pPr/>
              <a:t>14</a:t>
            </a:fld>
            <a:endParaRPr lang="en-US"/>
          </a:p>
        </p:txBody>
      </p:sp>
      <p:graphicFrame>
        <p:nvGraphicFramePr>
          <p:cNvPr id="5" name="Table 4">
            <a:extLst>
              <a:ext uri="{FF2B5EF4-FFF2-40B4-BE49-F238E27FC236}">
                <a16:creationId xmlns:a16="http://schemas.microsoft.com/office/drawing/2014/main" id="{ECC2563D-A9B3-8E8B-0DBB-C8FC0828A1DC}"/>
              </a:ext>
            </a:extLst>
          </p:cNvPr>
          <p:cNvGraphicFramePr>
            <a:graphicFrameLocks noGrp="1"/>
          </p:cNvGraphicFramePr>
          <p:nvPr/>
        </p:nvGraphicFramePr>
        <p:xfrm>
          <a:off x="9254654" y="4122723"/>
          <a:ext cx="7299316" cy="3683000"/>
        </p:xfrm>
        <a:graphic>
          <a:graphicData uri="http://schemas.openxmlformats.org/drawingml/2006/table">
            <a:tbl>
              <a:tblPr/>
              <a:tblGrid>
                <a:gridCol w="3232539">
                  <a:extLst>
                    <a:ext uri="{9D8B030D-6E8A-4147-A177-3AD203B41FA5}">
                      <a16:colId xmlns:a16="http://schemas.microsoft.com/office/drawing/2014/main" val="20000"/>
                    </a:ext>
                  </a:extLst>
                </a:gridCol>
                <a:gridCol w="1182620">
                  <a:extLst>
                    <a:ext uri="{9D8B030D-6E8A-4147-A177-3AD203B41FA5}">
                      <a16:colId xmlns:a16="http://schemas.microsoft.com/office/drawing/2014/main" val="3774975661"/>
                    </a:ext>
                  </a:extLst>
                </a:gridCol>
                <a:gridCol w="1361872">
                  <a:extLst>
                    <a:ext uri="{9D8B030D-6E8A-4147-A177-3AD203B41FA5}">
                      <a16:colId xmlns:a16="http://schemas.microsoft.com/office/drawing/2014/main" val="987231891"/>
                    </a:ext>
                  </a:extLst>
                </a:gridCol>
                <a:gridCol w="1522285">
                  <a:extLst>
                    <a:ext uri="{9D8B030D-6E8A-4147-A177-3AD203B41FA5}">
                      <a16:colId xmlns:a16="http://schemas.microsoft.com/office/drawing/2014/main" val="20001"/>
                    </a:ext>
                  </a:extLst>
                </a:gridCol>
              </a:tblGrid>
              <a:tr h="702231">
                <a:tc>
                  <a:txBody>
                    <a:bodyPr/>
                    <a:lstStyle/>
                    <a:p>
                      <a:pPr algn="ctr">
                        <a:lnSpc>
                          <a:spcPts val="2800"/>
                        </a:lnSpc>
                        <a:defRPr/>
                      </a:pPr>
                      <a:endParaRPr lang="en-US" sz="2400">
                        <a:latin typeface="TT Interphases Pro Trl Rg" panose="020B0103050000020004" pitchFamily="34" charset="0"/>
                      </a:endParaRP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lnSpc>
                          <a:spcPts val="2800"/>
                        </a:lnSpc>
                        <a:defRPr/>
                      </a:pPr>
                      <a:r>
                        <a:rPr lang="en-US" sz="2400" b="1" spc="-195">
                          <a:solidFill>
                            <a:srgbClr val="000000"/>
                          </a:solidFill>
                          <a:latin typeface="TT Interphases"/>
                          <a:sym typeface="TT Interphases"/>
                        </a:rPr>
                        <a:t>Cuisine</a:t>
                      </a:r>
                      <a:endParaRPr lang="en-US" sz="2400" b="1"/>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ts val="2800"/>
                        </a:lnSpc>
                        <a:defRPr/>
                      </a:pPr>
                      <a:endParaRPr lang="en-US" sz="28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ts val="2800"/>
                        </a:lnSpc>
                        <a:defRPr/>
                      </a:pPr>
                      <a:endParaRPr lang="en-US" sz="28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1849998"/>
                  </a:ext>
                </a:extLst>
              </a:tr>
              <a:tr h="702231">
                <a:tc>
                  <a:txBody>
                    <a:bodyPr/>
                    <a:lstStyle/>
                    <a:p>
                      <a:pPr algn="ctr">
                        <a:lnSpc>
                          <a:spcPts val="2800"/>
                        </a:lnSpc>
                        <a:defRPr/>
                      </a:pPr>
                      <a:r>
                        <a:rPr lang="en-US" sz="2400" b="1" spc="-195">
                          <a:solidFill>
                            <a:srgbClr val="000000"/>
                          </a:solidFill>
                          <a:latin typeface="TT Interphases"/>
                          <a:sym typeface="TT Interphases"/>
                        </a:rPr>
                        <a:t>City</a:t>
                      </a:r>
                      <a:endParaRPr lang="en-US" sz="2400" b="1"/>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800"/>
                        </a:lnSpc>
                        <a:defRPr/>
                      </a:pPr>
                      <a:r>
                        <a:rPr lang="en-US" sz="2400" spc="-195">
                          <a:solidFill>
                            <a:srgbClr val="000000"/>
                          </a:solidFill>
                          <a:latin typeface="TT Interphases"/>
                          <a:sym typeface="TT Interphases"/>
                        </a:rPr>
                        <a:t>Indian</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800"/>
                        </a:lnSpc>
                        <a:defRPr/>
                      </a:pPr>
                      <a:r>
                        <a:rPr lang="en-US" sz="2400" spc="-195">
                          <a:solidFill>
                            <a:srgbClr val="000000"/>
                          </a:solidFill>
                          <a:latin typeface="TT Interphases"/>
                          <a:sym typeface="TT Interphases"/>
                        </a:rPr>
                        <a:t>Italian</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800"/>
                        </a:lnSpc>
                        <a:defRPr/>
                      </a:pPr>
                      <a:r>
                        <a:rPr lang="en-US" sz="2400" spc="-195">
                          <a:solidFill>
                            <a:srgbClr val="000000"/>
                          </a:solidFill>
                          <a:latin typeface="TT Interphases"/>
                          <a:sym typeface="TT Interphases"/>
                        </a:rPr>
                        <a:t>Chinese</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02231">
                <a:tc>
                  <a:txBody>
                    <a:bodyPr/>
                    <a:lstStyle/>
                    <a:p>
                      <a:pPr algn="ctr">
                        <a:lnSpc>
                          <a:spcPts val="2800"/>
                        </a:lnSpc>
                        <a:defRPr/>
                      </a:pPr>
                      <a:r>
                        <a:rPr lang="en-US" sz="2400" spc="-195">
                          <a:solidFill>
                            <a:srgbClr val="000000"/>
                          </a:solidFill>
                          <a:latin typeface="TT Interphases"/>
                          <a:sym typeface="TT Interphases"/>
                        </a:rPr>
                        <a:t>Agra</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300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1200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700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02231">
                <a:tc>
                  <a:txBody>
                    <a:bodyPr/>
                    <a:lstStyle/>
                    <a:p>
                      <a:pPr algn="ctr">
                        <a:lnSpc>
                          <a:spcPts val="2800"/>
                        </a:lnSpc>
                        <a:defRPr/>
                      </a:pPr>
                      <a:r>
                        <a:rPr lang="en-US" sz="2400" spc="-195">
                          <a:solidFill>
                            <a:srgbClr val="000000"/>
                          </a:solidFill>
                          <a:latin typeface="TT Interphases"/>
                          <a:sym typeface="TT Interphases"/>
                        </a:rPr>
                        <a:t>Kanpur</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200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1300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900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9437337"/>
                  </a:ext>
                </a:extLst>
              </a:tr>
              <a:tr h="702231">
                <a:tc>
                  <a:txBody>
                    <a:bodyPr/>
                    <a:lstStyle/>
                    <a:p>
                      <a:pPr algn="ctr">
                        <a:lnSpc>
                          <a:spcPts val="2800"/>
                        </a:lnSpc>
                        <a:defRPr/>
                      </a:pPr>
                      <a:r>
                        <a:rPr lang="en-US" sz="2400" spc="-195">
                          <a:solidFill>
                            <a:srgbClr val="000000"/>
                          </a:solidFill>
                          <a:latin typeface="TT Interphases"/>
                          <a:sym typeface="TT Interphases"/>
                        </a:rPr>
                        <a:t>Bengaluru</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250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1750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500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6508020"/>
                  </a:ext>
                </a:extLst>
              </a:tr>
            </a:tbl>
          </a:graphicData>
        </a:graphic>
      </p:graphicFrame>
      <p:sp>
        <p:nvSpPr>
          <p:cNvPr id="10" name="TextBox 5">
            <a:extLst>
              <a:ext uri="{FF2B5EF4-FFF2-40B4-BE49-F238E27FC236}">
                <a16:creationId xmlns:a16="http://schemas.microsoft.com/office/drawing/2014/main" id="{939598B8-8494-5B86-8453-3D641503857E}"/>
              </a:ext>
            </a:extLst>
          </p:cNvPr>
          <p:cNvSpPr txBox="1"/>
          <p:nvPr/>
        </p:nvSpPr>
        <p:spPr>
          <a:xfrm>
            <a:off x="717670" y="2190692"/>
            <a:ext cx="17491633" cy="615553"/>
          </a:xfrm>
          <a:prstGeom prst="rect">
            <a:avLst/>
          </a:prstGeom>
        </p:spPr>
        <p:txBody>
          <a:bodyPr lIns="0" tIns="0" rIns="0" bIns="0" rtlCol="0" anchor="t">
            <a:spAutoFit/>
          </a:bodyPr>
          <a:lstStyle/>
          <a:p>
            <a:r>
              <a:rPr lang="en-US" sz="4000">
                <a:latin typeface="TT Interphases Pro Trl Rg" panose="020B0103050000020004" pitchFamily="34" charset="0"/>
              </a:rPr>
              <a:t>It should be easy to </a:t>
            </a:r>
            <a:r>
              <a:rPr lang="en-US" sz="4000" b="1">
                <a:solidFill>
                  <a:srgbClr val="439863"/>
                </a:solidFill>
                <a:latin typeface="TT Interphases Pro Trl Bd" panose="020B0103050000020004" pitchFamily="34" charset="0"/>
              </a:rPr>
              <a:t>INTERPRET</a:t>
            </a:r>
            <a:r>
              <a:rPr lang="en-US" sz="4000" b="1">
                <a:solidFill>
                  <a:srgbClr val="4DA72E"/>
                </a:solidFill>
                <a:latin typeface="TT Interphases Pro Trl Rg" panose="020B0103050000020004" pitchFamily="34" charset="0"/>
              </a:rPr>
              <a:t> </a:t>
            </a:r>
            <a:r>
              <a:rPr lang="en-US" sz="4000">
                <a:latin typeface="TT Interphases Pro Trl Rg" panose="020B0103050000020004" pitchFamily="34" charset="0"/>
              </a:rPr>
              <a:t>by humans</a:t>
            </a:r>
          </a:p>
        </p:txBody>
      </p:sp>
      <p:grpSp>
        <p:nvGrpSpPr>
          <p:cNvPr id="7" name="Group 6">
            <a:extLst>
              <a:ext uri="{FF2B5EF4-FFF2-40B4-BE49-F238E27FC236}">
                <a16:creationId xmlns:a16="http://schemas.microsoft.com/office/drawing/2014/main" id="{C811AACB-F9E9-C664-370C-201310CCBF7E}"/>
              </a:ext>
            </a:extLst>
          </p:cNvPr>
          <p:cNvGrpSpPr/>
          <p:nvPr/>
        </p:nvGrpSpPr>
        <p:grpSpPr>
          <a:xfrm>
            <a:off x="16078200" y="3365241"/>
            <a:ext cx="1828800" cy="1828800"/>
            <a:chOff x="16078200" y="3365241"/>
            <a:chExt cx="1828800" cy="1828800"/>
          </a:xfrm>
        </p:grpSpPr>
        <p:grpSp>
          <p:nvGrpSpPr>
            <p:cNvPr id="11" name="Group 10">
              <a:extLst>
                <a:ext uri="{FF2B5EF4-FFF2-40B4-BE49-F238E27FC236}">
                  <a16:creationId xmlns:a16="http://schemas.microsoft.com/office/drawing/2014/main" id="{2884E0F2-645D-EA92-FDA2-51A9D59CC31C}"/>
                </a:ext>
              </a:extLst>
            </p:cNvPr>
            <p:cNvGrpSpPr/>
            <p:nvPr/>
          </p:nvGrpSpPr>
          <p:grpSpPr>
            <a:xfrm>
              <a:off x="16078200" y="3365241"/>
              <a:ext cx="1828800" cy="1828800"/>
              <a:chOff x="14406464" y="2190692"/>
              <a:chExt cx="1828800" cy="1828800"/>
            </a:xfrm>
          </p:grpSpPr>
          <p:sp>
            <p:nvSpPr>
              <p:cNvPr id="12" name="Oval 11">
                <a:extLst>
                  <a:ext uri="{FF2B5EF4-FFF2-40B4-BE49-F238E27FC236}">
                    <a16:creationId xmlns:a16="http://schemas.microsoft.com/office/drawing/2014/main" id="{CE6D552C-C45B-7ABC-E23C-88F660A5FAC7}"/>
                  </a:ext>
                </a:extLst>
              </p:cNvPr>
              <p:cNvSpPr/>
              <p:nvPr/>
            </p:nvSpPr>
            <p:spPr>
              <a:xfrm>
                <a:off x="14406464" y="2190692"/>
                <a:ext cx="1828800" cy="1828800"/>
              </a:xfrm>
              <a:prstGeom prst="ellipse">
                <a:avLst/>
              </a:prstGeom>
              <a:solidFill>
                <a:srgbClr val="4498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5">
                <a:extLst>
                  <a:ext uri="{FF2B5EF4-FFF2-40B4-BE49-F238E27FC236}">
                    <a16:creationId xmlns:a16="http://schemas.microsoft.com/office/drawing/2014/main" id="{CA1F4C6D-CD91-E2A5-A3E4-9BF29D38191F}"/>
                  </a:ext>
                </a:extLst>
              </p:cNvPr>
              <p:cNvSpPr txBox="1"/>
              <p:nvPr/>
            </p:nvSpPr>
            <p:spPr>
              <a:xfrm>
                <a:off x="14611422" y="3082236"/>
                <a:ext cx="1606645" cy="612475"/>
              </a:xfrm>
              <a:prstGeom prst="rect">
                <a:avLst/>
              </a:prstGeom>
            </p:spPr>
            <p:txBody>
              <a:bodyPr wrap="square" lIns="0" tIns="0" rIns="0" bIns="0" rtlCol="0" anchor="t">
                <a:spAutoFit/>
              </a:bodyPr>
              <a:lstStyle/>
              <a:p>
                <a:pPr>
                  <a:lnSpc>
                    <a:spcPts val="5599"/>
                  </a:lnSpc>
                </a:pPr>
                <a:r>
                  <a:rPr lang="en-US" sz="2300" spc="-195">
                    <a:solidFill>
                      <a:schemeClr val="bg1"/>
                    </a:solidFill>
                    <a:latin typeface="TT Interphases"/>
                    <a:ea typeface="TT Interphases"/>
                    <a:cs typeface="TT Interphases"/>
                    <a:sym typeface="TT Interphases"/>
                  </a:rPr>
                  <a:t>Interpretable!</a:t>
                </a:r>
              </a:p>
            </p:txBody>
          </p:sp>
        </p:grpSp>
        <p:grpSp>
          <p:nvGrpSpPr>
            <p:cNvPr id="57" name="Group 56">
              <a:extLst>
                <a:ext uri="{FF2B5EF4-FFF2-40B4-BE49-F238E27FC236}">
                  <a16:creationId xmlns:a16="http://schemas.microsoft.com/office/drawing/2014/main" id="{99621B76-1554-235F-7463-5D2FA786F10B}"/>
                </a:ext>
              </a:extLst>
            </p:cNvPr>
            <p:cNvGrpSpPr/>
            <p:nvPr/>
          </p:nvGrpSpPr>
          <p:grpSpPr>
            <a:xfrm>
              <a:off x="16488061" y="3490911"/>
              <a:ext cx="1056981" cy="1027160"/>
              <a:chOff x="12532454" y="2051473"/>
              <a:chExt cx="1301084" cy="1237878"/>
            </a:xfrm>
          </p:grpSpPr>
          <p:sp>
            <p:nvSpPr>
              <p:cNvPr id="56" name="Oval 55">
                <a:extLst>
                  <a:ext uri="{FF2B5EF4-FFF2-40B4-BE49-F238E27FC236}">
                    <a16:creationId xmlns:a16="http://schemas.microsoft.com/office/drawing/2014/main" id="{592FEBFD-818F-EE1E-E44C-C6E4099C9BDD}"/>
                  </a:ext>
                </a:extLst>
              </p:cNvPr>
              <p:cNvSpPr/>
              <p:nvPr/>
            </p:nvSpPr>
            <p:spPr>
              <a:xfrm>
                <a:off x="12532454" y="2051473"/>
                <a:ext cx="1301084" cy="1237878"/>
              </a:xfrm>
              <a:prstGeom prst="ellipse">
                <a:avLst/>
              </a:prstGeom>
              <a:solidFill>
                <a:srgbClr val="FAE9AC"/>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B12177B-A90D-0AA9-8B8E-84FE1ED80B65}"/>
                  </a:ext>
                </a:extLst>
              </p:cNvPr>
              <p:cNvGrpSpPr/>
              <p:nvPr/>
            </p:nvGrpSpPr>
            <p:grpSpPr>
              <a:xfrm>
                <a:off x="12708682" y="2201317"/>
                <a:ext cx="846926" cy="930524"/>
                <a:chOff x="13556331" y="2016015"/>
                <a:chExt cx="846926" cy="930524"/>
              </a:xfrm>
            </p:grpSpPr>
            <p:sp>
              <p:nvSpPr>
                <p:cNvPr id="52" name="Freeform 51" descr="Badge Tick1 with solid fill">
                  <a:extLst>
                    <a:ext uri="{FF2B5EF4-FFF2-40B4-BE49-F238E27FC236}">
                      <a16:creationId xmlns:a16="http://schemas.microsoft.com/office/drawing/2014/main" id="{883500BA-F630-9F3A-1CF7-5DC95F8CC696}"/>
                    </a:ext>
                  </a:extLst>
                </p:cNvPr>
                <p:cNvSpPr/>
                <p:nvPr/>
              </p:nvSpPr>
              <p:spPr>
                <a:xfrm>
                  <a:off x="13556331" y="2016015"/>
                  <a:ext cx="846926" cy="930524"/>
                </a:xfrm>
                <a:custGeom>
                  <a:avLst/>
                  <a:gdLst>
                    <a:gd name="connsiteX0" fmla="*/ 457915 w 846926"/>
                    <a:gd name="connsiteY0" fmla="*/ 270 h 930524"/>
                    <a:gd name="connsiteX1" fmla="*/ 846640 w 846926"/>
                    <a:gd name="connsiteY1" fmla="*/ 333003 h 930524"/>
                    <a:gd name="connsiteX2" fmla="*/ 846640 w 846926"/>
                    <a:gd name="connsiteY2" fmla="*/ 360105 h 930524"/>
                    <a:gd name="connsiteX3" fmla="*/ 699744 w 846926"/>
                    <a:gd name="connsiteY3" fmla="*/ 638896 h 930524"/>
                    <a:gd name="connsiteX4" fmla="*/ 699744 w 846926"/>
                    <a:gd name="connsiteY4" fmla="*/ 930524 h 930524"/>
                    <a:gd name="connsiteX5" fmla="*/ 306363 w 846926"/>
                    <a:gd name="connsiteY5" fmla="*/ 930524 h 930524"/>
                    <a:gd name="connsiteX6" fmla="*/ 306363 w 846926"/>
                    <a:gd name="connsiteY6" fmla="*/ 792240 h 930524"/>
                    <a:gd name="connsiteX7" fmla="*/ 245364 w 846926"/>
                    <a:gd name="connsiteY7" fmla="*/ 792240 h 930524"/>
                    <a:gd name="connsiteX8" fmla="*/ 140794 w 846926"/>
                    <a:gd name="connsiteY8" fmla="*/ 751908 h 930524"/>
                    <a:gd name="connsiteX9" fmla="*/ 98469 w 846926"/>
                    <a:gd name="connsiteY9" fmla="*/ 653957 h 930524"/>
                    <a:gd name="connsiteX10" fmla="*/ 98469 w 846926"/>
                    <a:gd name="connsiteY10" fmla="*/ 584815 h 930524"/>
                    <a:gd name="connsiteX11" fmla="*/ 43694 w 846926"/>
                    <a:gd name="connsiteY11" fmla="*/ 584815 h 930524"/>
                    <a:gd name="connsiteX12" fmla="*/ 12572 w 846926"/>
                    <a:gd name="connsiteY12" fmla="*/ 504151 h 930524"/>
                    <a:gd name="connsiteX13" fmla="*/ 98469 w 846926"/>
                    <a:gd name="connsiteY13" fmla="*/ 365867 h 930524"/>
                    <a:gd name="connsiteX14" fmla="*/ 98469 w 846926"/>
                    <a:gd name="connsiteY14" fmla="*/ 360105 h 930524"/>
                    <a:gd name="connsiteX15" fmla="*/ 457915 w 846926"/>
                    <a:gd name="connsiteY15" fmla="*/ 270 h 930524"/>
                    <a:gd name="connsiteX16" fmla="*/ 452521 w 846926"/>
                    <a:gd name="connsiteY16" fmla="*/ 23712 h 930524"/>
                    <a:gd name="connsiteX17" fmla="*/ 172055 w 846926"/>
                    <a:gd name="connsiteY17" fmla="*/ 181507 h 930524"/>
                    <a:gd name="connsiteX18" fmla="*/ 123304 w 846926"/>
                    <a:gd name="connsiteY18" fmla="*/ 359114 h 930524"/>
                    <a:gd name="connsiteX19" fmla="*/ 123304 w 846926"/>
                    <a:gd name="connsiteY19" fmla="*/ 371860 h 930524"/>
                    <a:gd name="connsiteX20" fmla="*/ 119993 w 846926"/>
                    <a:gd name="connsiteY20" fmla="*/ 377195 h 930524"/>
                    <a:gd name="connsiteX21" fmla="*/ 34096 w 846926"/>
                    <a:gd name="connsiteY21" fmla="*/ 515478 h 930524"/>
                    <a:gd name="connsiteX22" fmla="*/ 33760 w 846926"/>
                    <a:gd name="connsiteY22" fmla="*/ 516008 h 930524"/>
                    <a:gd name="connsiteX23" fmla="*/ 33399 w 846926"/>
                    <a:gd name="connsiteY23" fmla="*/ 516527 h 930524"/>
                    <a:gd name="connsiteX24" fmla="*/ 27100 w 846926"/>
                    <a:gd name="connsiteY24" fmla="*/ 548920 h 930524"/>
                    <a:gd name="connsiteX25" fmla="*/ 45325 w 846926"/>
                    <a:gd name="connsiteY25" fmla="*/ 561596 h 930524"/>
                    <a:gd name="connsiteX26" fmla="*/ 123366 w 846926"/>
                    <a:gd name="connsiteY26" fmla="*/ 561596 h 930524"/>
                    <a:gd name="connsiteX27" fmla="*/ 123366 w 846926"/>
                    <a:gd name="connsiteY27" fmla="*/ 653784 h 930524"/>
                    <a:gd name="connsiteX28" fmla="*/ 158409 w 846926"/>
                    <a:gd name="connsiteY28" fmla="*/ 735475 h 930524"/>
                    <a:gd name="connsiteX29" fmla="*/ 245364 w 846926"/>
                    <a:gd name="connsiteY29" fmla="*/ 769159 h 930524"/>
                    <a:gd name="connsiteX30" fmla="*/ 331260 w 846926"/>
                    <a:gd name="connsiteY30" fmla="*/ 769159 h 930524"/>
                    <a:gd name="connsiteX31" fmla="*/ 331260 w 846926"/>
                    <a:gd name="connsiteY31" fmla="*/ 907442 h 930524"/>
                    <a:gd name="connsiteX32" fmla="*/ 674846 w 846926"/>
                    <a:gd name="connsiteY32" fmla="*/ 907442 h 930524"/>
                    <a:gd name="connsiteX33" fmla="*/ 674846 w 846926"/>
                    <a:gd name="connsiteY33" fmla="*/ 627591 h 930524"/>
                    <a:gd name="connsiteX34" fmla="*/ 684507 w 846926"/>
                    <a:gd name="connsiteY34" fmla="*/ 620677 h 930524"/>
                    <a:gd name="connsiteX35" fmla="*/ 821742 w 846926"/>
                    <a:gd name="connsiteY35" fmla="*/ 359944 h 930524"/>
                    <a:gd name="connsiteX36" fmla="*/ 821742 w 846926"/>
                    <a:gd name="connsiteY36" fmla="*/ 359529 h 930524"/>
                    <a:gd name="connsiteX37" fmla="*/ 821742 w 846926"/>
                    <a:gd name="connsiteY37" fmla="*/ 359114 h 930524"/>
                    <a:gd name="connsiteX38" fmla="*/ 650982 w 846926"/>
                    <a:gd name="connsiteY38" fmla="*/ 68581 h 930524"/>
                    <a:gd name="connsiteX39" fmla="*/ 650995 w 846926"/>
                    <a:gd name="connsiteY39" fmla="*/ 68581 h 930524"/>
                    <a:gd name="connsiteX40" fmla="*/ 452521 w 846926"/>
                    <a:gd name="connsiteY40" fmla="*/ 23712 h 93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46926" h="930524">
                      <a:moveTo>
                        <a:pt x="457915" y="270"/>
                      </a:moveTo>
                      <a:cubicBezTo>
                        <a:pt x="664516" y="-7214"/>
                        <a:pt x="838554" y="141756"/>
                        <a:pt x="846640" y="333003"/>
                      </a:cubicBezTo>
                      <a:cubicBezTo>
                        <a:pt x="847022" y="342034"/>
                        <a:pt x="847022" y="351074"/>
                        <a:pt x="846640" y="360105"/>
                      </a:cubicBezTo>
                      <a:cubicBezTo>
                        <a:pt x="847069" y="469103"/>
                        <a:pt x="792797" y="572105"/>
                        <a:pt x="699744" y="638896"/>
                      </a:cubicBezTo>
                      <a:lnTo>
                        <a:pt x="699744" y="930524"/>
                      </a:lnTo>
                      <a:lnTo>
                        <a:pt x="306363" y="930524"/>
                      </a:lnTo>
                      <a:lnTo>
                        <a:pt x="306363" y="792240"/>
                      </a:lnTo>
                      <a:lnTo>
                        <a:pt x="245364" y="792240"/>
                      </a:lnTo>
                      <a:cubicBezTo>
                        <a:pt x="206107" y="792175"/>
                        <a:pt x="168488" y="777664"/>
                        <a:pt x="140794" y="751908"/>
                      </a:cubicBezTo>
                      <a:cubicBezTo>
                        <a:pt x="113485" y="725581"/>
                        <a:pt x="98307" y="690456"/>
                        <a:pt x="98469" y="653957"/>
                      </a:cubicBezTo>
                      <a:lnTo>
                        <a:pt x="98469" y="584815"/>
                      </a:lnTo>
                      <a:lnTo>
                        <a:pt x="43694" y="584815"/>
                      </a:lnTo>
                      <a:cubicBezTo>
                        <a:pt x="11327" y="581358"/>
                        <a:pt x="-17305" y="546788"/>
                        <a:pt x="12572" y="504151"/>
                      </a:cubicBezTo>
                      <a:lnTo>
                        <a:pt x="98469" y="365867"/>
                      </a:lnTo>
                      <a:lnTo>
                        <a:pt x="98469" y="360105"/>
                      </a:lnTo>
                      <a:cubicBezTo>
                        <a:pt x="90383" y="168858"/>
                        <a:pt x="251313" y="7754"/>
                        <a:pt x="457915" y="270"/>
                      </a:cubicBezTo>
                      <a:close/>
                      <a:moveTo>
                        <a:pt x="452521" y="23712"/>
                      </a:moveTo>
                      <a:cubicBezTo>
                        <a:pt x="340524" y="29749"/>
                        <a:pt x="233661" y="85501"/>
                        <a:pt x="172055" y="181507"/>
                      </a:cubicBezTo>
                      <a:cubicBezTo>
                        <a:pt x="137652" y="235123"/>
                        <a:pt x="120722" y="296799"/>
                        <a:pt x="123304" y="359114"/>
                      </a:cubicBezTo>
                      <a:lnTo>
                        <a:pt x="123304" y="371860"/>
                      </a:lnTo>
                      <a:lnTo>
                        <a:pt x="119993" y="377195"/>
                      </a:lnTo>
                      <a:lnTo>
                        <a:pt x="34096" y="515478"/>
                      </a:lnTo>
                      <a:lnTo>
                        <a:pt x="33760" y="516008"/>
                      </a:lnTo>
                      <a:lnTo>
                        <a:pt x="33399" y="516527"/>
                      </a:lnTo>
                      <a:cubicBezTo>
                        <a:pt x="25316" y="525558"/>
                        <a:pt x="22927" y="537845"/>
                        <a:pt x="27100" y="548920"/>
                      </a:cubicBezTo>
                      <a:cubicBezTo>
                        <a:pt x="30630" y="555603"/>
                        <a:pt x="37406" y="560318"/>
                        <a:pt x="45325" y="561596"/>
                      </a:cubicBezTo>
                      <a:lnTo>
                        <a:pt x="123366" y="561596"/>
                      </a:lnTo>
                      <a:lnTo>
                        <a:pt x="123366" y="653784"/>
                      </a:lnTo>
                      <a:cubicBezTo>
                        <a:pt x="123233" y="684178"/>
                        <a:pt x="135787" y="713446"/>
                        <a:pt x="158409" y="735475"/>
                      </a:cubicBezTo>
                      <a:cubicBezTo>
                        <a:pt x="181366" y="757009"/>
                        <a:pt x="212681" y="769140"/>
                        <a:pt x="245364" y="769159"/>
                      </a:cubicBezTo>
                      <a:lnTo>
                        <a:pt x="331260" y="769159"/>
                      </a:lnTo>
                      <a:lnTo>
                        <a:pt x="331260" y="907442"/>
                      </a:lnTo>
                      <a:lnTo>
                        <a:pt x="674846" y="907442"/>
                      </a:lnTo>
                      <a:lnTo>
                        <a:pt x="674846" y="627591"/>
                      </a:lnTo>
                      <a:lnTo>
                        <a:pt x="684507" y="620677"/>
                      </a:lnTo>
                      <a:cubicBezTo>
                        <a:pt x="771671" y="558331"/>
                        <a:pt x="822423" y="461909"/>
                        <a:pt x="821742" y="359944"/>
                      </a:cubicBezTo>
                      <a:lnTo>
                        <a:pt x="821742" y="359529"/>
                      </a:lnTo>
                      <a:lnTo>
                        <a:pt x="821742" y="359114"/>
                      </a:lnTo>
                      <a:cubicBezTo>
                        <a:pt x="826796" y="240586"/>
                        <a:pt x="761233" y="129038"/>
                        <a:pt x="650982" y="68581"/>
                      </a:cubicBezTo>
                      <a:lnTo>
                        <a:pt x="650995" y="68581"/>
                      </a:lnTo>
                      <a:cubicBezTo>
                        <a:pt x="588766" y="34365"/>
                        <a:pt x="519720" y="20090"/>
                        <a:pt x="452521" y="23712"/>
                      </a:cubicBezTo>
                      <a:close/>
                    </a:path>
                  </a:pathLst>
                </a:custGeom>
                <a:solidFill>
                  <a:srgbClr val="000000"/>
                </a:solidFill>
                <a:ln w="5556" cap="flat">
                  <a:noFill/>
                  <a:prstDash val="solid"/>
                  <a:miter/>
                </a:ln>
              </p:spPr>
              <p:txBody>
                <a:bodyPr rtlCol="0" anchor="ctr"/>
                <a:lstStyle/>
                <a:p>
                  <a:endParaRPr lang="en-US"/>
                </a:p>
              </p:txBody>
            </p:sp>
            <p:sp>
              <p:nvSpPr>
                <p:cNvPr id="53" name="Freeform 52" descr="Badge Tick1 with solid fill">
                  <a:extLst>
                    <a:ext uri="{FF2B5EF4-FFF2-40B4-BE49-F238E27FC236}">
                      <a16:creationId xmlns:a16="http://schemas.microsoft.com/office/drawing/2014/main" id="{23FB68F0-E643-CB70-3F13-FE5C7BEA550F}"/>
                    </a:ext>
                  </a:extLst>
                </p:cNvPr>
                <p:cNvSpPr/>
                <p:nvPr/>
              </p:nvSpPr>
              <p:spPr>
                <a:xfrm>
                  <a:off x="13816285" y="2165644"/>
                  <a:ext cx="428720" cy="396858"/>
                </a:xfrm>
                <a:custGeom>
                  <a:avLst/>
                  <a:gdLst>
                    <a:gd name="connsiteX0" fmla="*/ 214360 w 428720"/>
                    <a:gd name="connsiteY0" fmla="*/ 0 h 396858"/>
                    <a:gd name="connsiteX1" fmla="*/ 214524 w 428720"/>
                    <a:gd name="connsiteY1" fmla="*/ 0 h 396858"/>
                    <a:gd name="connsiteX2" fmla="*/ 428720 w 428720"/>
                    <a:gd name="connsiteY2" fmla="*/ 198414 h 396858"/>
                    <a:gd name="connsiteX3" fmla="*/ 428720 w 428720"/>
                    <a:gd name="connsiteY3" fmla="*/ 198429 h 396858"/>
                    <a:gd name="connsiteX4" fmla="*/ 214360 w 428720"/>
                    <a:gd name="connsiteY4" fmla="*/ 396858 h 396858"/>
                    <a:gd name="connsiteX5" fmla="*/ 0 w 428720"/>
                    <a:gd name="connsiteY5" fmla="*/ 198429 h 396858"/>
                    <a:gd name="connsiteX6" fmla="*/ 214360 w 428720"/>
                    <a:gd name="connsiteY6" fmla="*/ 0 h 396858"/>
                    <a:gd name="connsiteX7" fmla="*/ 321442 w 428720"/>
                    <a:gd name="connsiteY7" fmla="*/ 106824 h 396858"/>
                    <a:gd name="connsiteX8" fmla="*/ 319184 w 428720"/>
                    <a:gd name="connsiteY8" fmla="*/ 109081 h 396858"/>
                    <a:gd name="connsiteX9" fmla="*/ 316751 w 428720"/>
                    <a:gd name="connsiteY9" fmla="*/ 111171 h 396858"/>
                    <a:gd name="connsiteX10" fmla="*/ 249919 w 428720"/>
                    <a:gd name="connsiteY10" fmla="*/ 172253 h 396858"/>
                    <a:gd name="connsiteX11" fmla="*/ 172029 w 428720"/>
                    <a:gd name="connsiteY11" fmla="*/ 245290 h 396858"/>
                    <a:gd name="connsiteX12" fmla="*/ 118246 w 428720"/>
                    <a:gd name="connsiteY12" fmla="*/ 195503 h 396858"/>
                    <a:gd name="connsiteX13" fmla="*/ 91261 w 428720"/>
                    <a:gd name="connsiteY13" fmla="*/ 220483 h 396858"/>
                    <a:gd name="connsiteX14" fmla="*/ 172029 w 428720"/>
                    <a:gd name="connsiteY14" fmla="*/ 295248 h 396858"/>
                    <a:gd name="connsiteX15" fmla="*/ 266287 w 428720"/>
                    <a:gd name="connsiteY15" fmla="*/ 207907 h 396858"/>
                    <a:gd name="connsiteX16" fmla="*/ 266281 w 428720"/>
                    <a:gd name="connsiteY16" fmla="*/ 207891 h 396858"/>
                    <a:gd name="connsiteX17" fmla="*/ 348805 w 428720"/>
                    <a:gd name="connsiteY17" fmla="*/ 131804 h 396858"/>
                    <a:gd name="connsiteX18" fmla="*/ 321442 w 428720"/>
                    <a:gd name="connsiteY18" fmla="*/ 106824 h 39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8720" h="396858">
                      <a:moveTo>
                        <a:pt x="214360" y="0"/>
                      </a:moveTo>
                      <a:cubicBezTo>
                        <a:pt x="214415" y="0"/>
                        <a:pt x="214469" y="0"/>
                        <a:pt x="214524" y="0"/>
                      </a:cubicBezTo>
                      <a:cubicBezTo>
                        <a:pt x="332862" y="38"/>
                        <a:pt x="428761" y="88870"/>
                        <a:pt x="428720" y="198414"/>
                      </a:cubicBezTo>
                      <a:cubicBezTo>
                        <a:pt x="428720" y="198419"/>
                        <a:pt x="428720" y="198424"/>
                        <a:pt x="428720" y="198429"/>
                      </a:cubicBezTo>
                      <a:cubicBezTo>
                        <a:pt x="428720" y="308019"/>
                        <a:pt x="332748" y="396858"/>
                        <a:pt x="214360" y="396858"/>
                      </a:cubicBezTo>
                      <a:cubicBezTo>
                        <a:pt x="95972" y="396858"/>
                        <a:pt x="0" y="308019"/>
                        <a:pt x="0" y="198429"/>
                      </a:cubicBezTo>
                      <a:cubicBezTo>
                        <a:pt x="0" y="88840"/>
                        <a:pt x="95972" y="0"/>
                        <a:pt x="214360" y="0"/>
                      </a:cubicBezTo>
                      <a:close/>
                      <a:moveTo>
                        <a:pt x="321442" y="106824"/>
                      </a:moveTo>
                      <a:cubicBezTo>
                        <a:pt x="320790" y="107658"/>
                        <a:pt x="320032" y="108416"/>
                        <a:pt x="319184" y="109081"/>
                      </a:cubicBezTo>
                      <a:cubicBezTo>
                        <a:pt x="318309" y="109787"/>
                        <a:pt x="317502" y="110476"/>
                        <a:pt x="316751" y="111171"/>
                      </a:cubicBezTo>
                      <a:cubicBezTo>
                        <a:pt x="289992" y="135111"/>
                        <a:pt x="275718" y="148084"/>
                        <a:pt x="249919" y="172253"/>
                      </a:cubicBezTo>
                      <a:cubicBezTo>
                        <a:pt x="224102" y="196427"/>
                        <a:pt x="198139" y="220772"/>
                        <a:pt x="172029" y="245290"/>
                      </a:cubicBezTo>
                      <a:lnTo>
                        <a:pt x="118246" y="195503"/>
                      </a:lnTo>
                      <a:lnTo>
                        <a:pt x="91261" y="220483"/>
                      </a:lnTo>
                      <a:cubicBezTo>
                        <a:pt x="118247" y="245346"/>
                        <a:pt x="145170" y="270267"/>
                        <a:pt x="172029" y="295248"/>
                      </a:cubicBezTo>
                      <a:cubicBezTo>
                        <a:pt x="203636" y="265879"/>
                        <a:pt x="235056" y="236764"/>
                        <a:pt x="266287" y="207907"/>
                      </a:cubicBezTo>
                      <a:lnTo>
                        <a:pt x="266281" y="207891"/>
                      </a:lnTo>
                      <a:cubicBezTo>
                        <a:pt x="297516" y="179035"/>
                        <a:pt x="317022" y="161062"/>
                        <a:pt x="348805" y="131804"/>
                      </a:cubicBezTo>
                      <a:lnTo>
                        <a:pt x="321442" y="106824"/>
                      </a:lnTo>
                      <a:close/>
                    </a:path>
                  </a:pathLst>
                </a:custGeom>
                <a:solidFill>
                  <a:srgbClr val="439863"/>
                </a:solidFill>
                <a:ln w="28575" cap="flat">
                  <a:solidFill>
                    <a:schemeClr val="tx1"/>
                  </a:solidFill>
                  <a:prstDash val="solid"/>
                  <a:miter/>
                </a:ln>
              </p:spPr>
              <p:txBody>
                <a:bodyPr rtlCol="0" anchor="ctr"/>
                <a:lstStyle/>
                <a:p>
                  <a:endParaRPr lang="en-US"/>
                </a:p>
              </p:txBody>
            </p:sp>
            <p:sp>
              <p:nvSpPr>
                <p:cNvPr id="54" name="Freeform 53" descr="Badge Tick1 with solid fill">
                  <a:extLst>
                    <a:ext uri="{FF2B5EF4-FFF2-40B4-BE49-F238E27FC236}">
                      <a16:creationId xmlns:a16="http://schemas.microsoft.com/office/drawing/2014/main" id="{7B02C1B5-41D0-E478-E1D2-12DFDD802166}"/>
                    </a:ext>
                  </a:extLst>
                </p:cNvPr>
                <p:cNvSpPr/>
                <p:nvPr/>
              </p:nvSpPr>
              <p:spPr>
                <a:xfrm>
                  <a:off x="13581412" y="2039180"/>
                  <a:ext cx="796933" cy="884277"/>
                </a:xfrm>
                <a:custGeom>
                  <a:avLst/>
                  <a:gdLst>
                    <a:gd name="connsiteX0" fmla="*/ 427440 w 796933"/>
                    <a:gd name="connsiteY0" fmla="*/ 547 h 884277"/>
                    <a:gd name="connsiteX1" fmla="*/ 625914 w 796933"/>
                    <a:gd name="connsiteY1" fmla="*/ 45416 h 884277"/>
                    <a:gd name="connsiteX2" fmla="*/ 625901 w 796933"/>
                    <a:gd name="connsiteY2" fmla="*/ 45416 h 884277"/>
                    <a:gd name="connsiteX3" fmla="*/ 796661 w 796933"/>
                    <a:gd name="connsiteY3" fmla="*/ 335949 h 884277"/>
                    <a:gd name="connsiteX4" fmla="*/ 796661 w 796933"/>
                    <a:gd name="connsiteY4" fmla="*/ 336364 h 884277"/>
                    <a:gd name="connsiteX5" fmla="*/ 796661 w 796933"/>
                    <a:gd name="connsiteY5" fmla="*/ 336779 h 884277"/>
                    <a:gd name="connsiteX6" fmla="*/ 659426 w 796933"/>
                    <a:gd name="connsiteY6" fmla="*/ 597512 h 884277"/>
                    <a:gd name="connsiteX7" fmla="*/ 649765 w 796933"/>
                    <a:gd name="connsiteY7" fmla="*/ 604426 h 884277"/>
                    <a:gd name="connsiteX8" fmla="*/ 649765 w 796933"/>
                    <a:gd name="connsiteY8" fmla="*/ 884277 h 884277"/>
                    <a:gd name="connsiteX9" fmla="*/ 306179 w 796933"/>
                    <a:gd name="connsiteY9" fmla="*/ 884277 h 884277"/>
                    <a:gd name="connsiteX10" fmla="*/ 306179 w 796933"/>
                    <a:gd name="connsiteY10" fmla="*/ 745994 h 884277"/>
                    <a:gd name="connsiteX11" fmla="*/ 220283 w 796933"/>
                    <a:gd name="connsiteY11" fmla="*/ 745994 h 884277"/>
                    <a:gd name="connsiteX12" fmla="*/ 133328 w 796933"/>
                    <a:gd name="connsiteY12" fmla="*/ 712310 h 884277"/>
                    <a:gd name="connsiteX13" fmla="*/ 98285 w 796933"/>
                    <a:gd name="connsiteY13" fmla="*/ 630619 h 884277"/>
                    <a:gd name="connsiteX14" fmla="*/ 98285 w 796933"/>
                    <a:gd name="connsiteY14" fmla="*/ 538431 h 884277"/>
                    <a:gd name="connsiteX15" fmla="*/ 20244 w 796933"/>
                    <a:gd name="connsiteY15" fmla="*/ 538431 h 884277"/>
                    <a:gd name="connsiteX16" fmla="*/ 2019 w 796933"/>
                    <a:gd name="connsiteY16" fmla="*/ 525755 h 884277"/>
                    <a:gd name="connsiteX17" fmla="*/ 8318 w 796933"/>
                    <a:gd name="connsiteY17" fmla="*/ 493362 h 884277"/>
                    <a:gd name="connsiteX18" fmla="*/ 8679 w 796933"/>
                    <a:gd name="connsiteY18" fmla="*/ 492843 h 884277"/>
                    <a:gd name="connsiteX19" fmla="*/ 9015 w 796933"/>
                    <a:gd name="connsiteY19" fmla="*/ 492313 h 884277"/>
                    <a:gd name="connsiteX20" fmla="*/ 94912 w 796933"/>
                    <a:gd name="connsiteY20" fmla="*/ 354030 h 884277"/>
                    <a:gd name="connsiteX21" fmla="*/ 98223 w 796933"/>
                    <a:gd name="connsiteY21" fmla="*/ 348695 h 884277"/>
                    <a:gd name="connsiteX22" fmla="*/ 98223 w 796933"/>
                    <a:gd name="connsiteY22" fmla="*/ 335949 h 884277"/>
                    <a:gd name="connsiteX23" fmla="*/ 146974 w 796933"/>
                    <a:gd name="connsiteY23" fmla="*/ 158342 h 884277"/>
                    <a:gd name="connsiteX24" fmla="*/ 427440 w 796933"/>
                    <a:gd name="connsiteY24" fmla="*/ 547 h 884277"/>
                    <a:gd name="connsiteX25" fmla="*/ 449233 w 796933"/>
                    <a:gd name="connsiteY25" fmla="*/ 126464 h 884277"/>
                    <a:gd name="connsiteX26" fmla="*/ 234873 w 796933"/>
                    <a:gd name="connsiteY26" fmla="*/ 324893 h 884277"/>
                    <a:gd name="connsiteX27" fmla="*/ 449233 w 796933"/>
                    <a:gd name="connsiteY27" fmla="*/ 523322 h 884277"/>
                    <a:gd name="connsiteX28" fmla="*/ 663593 w 796933"/>
                    <a:gd name="connsiteY28" fmla="*/ 324893 h 884277"/>
                    <a:gd name="connsiteX29" fmla="*/ 663593 w 796933"/>
                    <a:gd name="connsiteY29" fmla="*/ 324878 h 884277"/>
                    <a:gd name="connsiteX30" fmla="*/ 449397 w 796933"/>
                    <a:gd name="connsiteY30" fmla="*/ 126464 h 884277"/>
                    <a:gd name="connsiteX31" fmla="*/ 449233 w 796933"/>
                    <a:gd name="connsiteY31" fmla="*/ 126464 h 88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6933" h="884277">
                      <a:moveTo>
                        <a:pt x="427440" y="547"/>
                      </a:moveTo>
                      <a:cubicBezTo>
                        <a:pt x="494639" y="-3075"/>
                        <a:pt x="563685" y="11200"/>
                        <a:pt x="625914" y="45416"/>
                      </a:cubicBezTo>
                      <a:lnTo>
                        <a:pt x="625901" y="45416"/>
                      </a:lnTo>
                      <a:cubicBezTo>
                        <a:pt x="736152" y="105873"/>
                        <a:pt x="801715" y="217421"/>
                        <a:pt x="796661" y="335949"/>
                      </a:cubicBezTo>
                      <a:lnTo>
                        <a:pt x="796661" y="336364"/>
                      </a:lnTo>
                      <a:lnTo>
                        <a:pt x="796661" y="336779"/>
                      </a:lnTo>
                      <a:cubicBezTo>
                        <a:pt x="797342" y="438744"/>
                        <a:pt x="746590" y="535166"/>
                        <a:pt x="659426" y="597512"/>
                      </a:cubicBezTo>
                      <a:lnTo>
                        <a:pt x="649765" y="604426"/>
                      </a:lnTo>
                      <a:lnTo>
                        <a:pt x="649765" y="884277"/>
                      </a:lnTo>
                      <a:lnTo>
                        <a:pt x="306179" y="884277"/>
                      </a:lnTo>
                      <a:lnTo>
                        <a:pt x="306179" y="745994"/>
                      </a:lnTo>
                      <a:lnTo>
                        <a:pt x="220283" y="745994"/>
                      </a:lnTo>
                      <a:cubicBezTo>
                        <a:pt x="187600" y="745975"/>
                        <a:pt x="156285" y="733844"/>
                        <a:pt x="133328" y="712310"/>
                      </a:cubicBezTo>
                      <a:cubicBezTo>
                        <a:pt x="110706" y="690281"/>
                        <a:pt x="98152" y="661013"/>
                        <a:pt x="98285" y="630619"/>
                      </a:cubicBezTo>
                      <a:lnTo>
                        <a:pt x="98285" y="538431"/>
                      </a:lnTo>
                      <a:lnTo>
                        <a:pt x="20244" y="538431"/>
                      </a:lnTo>
                      <a:cubicBezTo>
                        <a:pt x="12325" y="537153"/>
                        <a:pt x="5549" y="532438"/>
                        <a:pt x="2019" y="525755"/>
                      </a:cubicBezTo>
                      <a:cubicBezTo>
                        <a:pt x="-2154" y="514680"/>
                        <a:pt x="235" y="502393"/>
                        <a:pt x="8318" y="493362"/>
                      </a:cubicBezTo>
                      <a:lnTo>
                        <a:pt x="8679" y="492843"/>
                      </a:lnTo>
                      <a:lnTo>
                        <a:pt x="9015" y="492313"/>
                      </a:lnTo>
                      <a:lnTo>
                        <a:pt x="94912" y="354030"/>
                      </a:lnTo>
                      <a:lnTo>
                        <a:pt x="98223" y="348695"/>
                      </a:lnTo>
                      <a:lnTo>
                        <a:pt x="98223" y="335949"/>
                      </a:lnTo>
                      <a:cubicBezTo>
                        <a:pt x="95641" y="273634"/>
                        <a:pt x="112571" y="211958"/>
                        <a:pt x="146974" y="158342"/>
                      </a:cubicBezTo>
                      <a:cubicBezTo>
                        <a:pt x="208580" y="62336"/>
                        <a:pt x="315443" y="6584"/>
                        <a:pt x="427440" y="547"/>
                      </a:cubicBezTo>
                      <a:close/>
                      <a:moveTo>
                        <a:pt x="449233" y="126464"/>
                      </a:moveTo>
                      <a:cubicBezTo>
                        <a:pt x="330845" y="126464"/>
                        <a:pt x="234873" y="215304"/>
                        <a:pt x="234873" y="324893"/>
                      </a:cubicBezTo>
                      <a:cubicBezTo>
                        <a:pt x="234873" y="434483"/>
                        <a:pt x="330845" y="523322"/>
                        <a:pt x="449233" y="523322"/>
                      </a:cubicBezTo>
                      <a:cubicBezTo>
                        <a:pt x="567621" y="523322"/>
                        <a:pt x="663593" y="434483"/>
                        <a:pt x="663593" y="324893"/>
                      </a:cubicBezTo>
                      <a:cubicBezTo>
                        <a:pt x="663593" y="324888"/>
                        <a:pt x="663593" y="324883"/>
                        <a:pt x="663593" y="324878"/>
                      </a:cubicBezTo>
                      <a:cubicBezTo>
                        <a:pt x="663634" y="215334"/>
                        <a:pt x="567735" y="126502"/>
                        <a:pt x="449397" y="126464"/>
                      </a:cubicBezTo>
                      <a:cubicBezTo>
                        <a:pt x="449342" y="126464"/>
                        <a:pt x="449288" y="126464"/>
                        <a:pt x="449233" y="126464"/>
                      </a:cubicBezTo>
                      <a:close/>
                    </a:path>
                  </a:pathLst>
                </a:custGeom>
                <a:solidFill>
                  <a:schemeClr val="bg1">
                    <a:lumMod val="85000"/>
                  </a:schemeClr>
                </a:solidFill>
                <a:ln w="5556" cap="flat">
                  <a:noFill/>
                  <a:prstDash val="solid"/>
                  <a:miter/>
                </a:ln>
              </p:spPr>
              <p:txBody>
                <a:bodyPr rtlCol="0" anchor="ctr"/>
                <a:lstStyle/>
                <a:p>
                  <a:endParaRPr lang="en-US"/>
                </a:p>
              </p:txBody>
            </p:sp>
            <p:sp>
              <p:nvSpPr>
                <p:cNvPr id="55" name="Freeform 54" descr="Badge Tick1 with solid fill">
                  <a:extLst>
                    <a:ext uri="{FF2B5EF4-FFF2-40B4-BE49-F238E27FC236}">
                      <a16:creationId xmlns:a16="http://schemas.microsoft.com/office/drawing/2014/main" id="{103F8005-2735-9E5B-5F46-30296B7C7407}"/>
                    </a:ext>
                  </a:extLst>
                </p:cNvPr>
                <p:cNvSpPr/>
                <p:nvPr/>
              </p:nvSpPr>
              <p:spPr>
                <a:xfrm>
                  <a:off x="13907546" y="2272468"/>
                  <a:ext cx="257544" cy="188424"/>
                </a:xfrm>
                <a:custGeom>
                  <a:avLst/>
                  <a:gdLst>
                    <a:gd name="connsiteX0" fmla="*/ 230181 w 257544"/>
                    <a:gd name="connsiteY0" fmla="*/ 0 h 188424"/>
                    <a:gd name="connsiteX1" fmla="*/ 257544 w 257544"/>
                    <a:gd name="connsiteY1" fmla="*/ 24980 h 188424"/>
                    <a:gd name="connsiteX2" fmla="*/ 175020 w 257544"/>
                    <a:gd name="connsiteY2" fmla="*/ 101067 h 188424"/>
                    <a:gd name="connsiteX3" fmla="*/ 175026 w 257544"/>
                    <a:gd name="connsiteY3" fmla="*/ 101083 h 188424"/>
                    <a:gd name="connsiteX4" fmla="*/ 80768 w 257544"/>
                    <a:gd name="connsiteY4" fmla="*/ 188424 h 188424"/>
                    <a:gd name="connsiteX5" fmla="*/ 0 w 257544"/>
                    <a:gd name="connsiteY5" fmla="*/ 113659 h 188424"/>
                    <a:gd name="connsiteX6" fmla="*/ 26985 w 257544"/>
                    <a:gd name="connsiteY6" fmla="*/ 88679 h 188424"/>
                    <a:gd name="connsiteX7" fmla="*/ 80768 w 257544"/>
                    <a:gd name="connsiteY7" fmla="*/ 138466 h 188424"/>
                    <a:gd name="connsiteX8" fmla="*/ 158658 w 257544"/>
                    <a:gd name="connsiteY8" fmla="*/ 65429 h 188424"/>
                    <a:gd name="connsiteX9" fmla="*/ 225490 w 257544"/>
                    <a:gd name="connsiteY9" fmla="*/ 4347 h 188424"/>
                    <a:gd name="connsiteX10" fmla="*/ 227923 w 257544"/>
                    <a:gd name="connsiteY10" fmla="*/ 2257 h 188424"/>
                    <a:gd name="connsiteX11" fmla="*/ 230181 w 257544"/>
                    <a:gd name="connsiteY11" fmla="*/ 0 h 18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544" h="188424">
                      <a:moveTo>
                        <a:pt x="230181" y="0"/>
                      </a:moveTo>
                      <a:lnTo>
                        <a:pt x="257544" y="24980"/>
                      </a:lnTo>
                      <a:cubicBezTo>
                        <a:pt x="225761" y="54238"/>
                        <a:pt x="206255" y="72211"/>
                        <a:pt x="175020" y="101067"/>
                      </a:cubicBezTo>
                      <a:lnTo>
                        <a:pt x="175026" y="101083"/>
                      </a:lnTo>
                      <a:cubicBezTo>
                        <a:pt x="143795" y="129940"/>
                        <a:pt x="112375" y="159055"/>
                        <a:pt x="80768" y="188424"/>
                      </a:cubicBezTo>
                      <a:cubicBezTo>
                        <a:pt x="53909" y="163443"/>
                        <a:pt x="26986" y="138522"/>
                        <a:pt x="0" y="113659"/>
                      </a:cubicBezTo>
                      <a:lnTo>
                        <a:pt x="26985" y="88679"/>
                      </a:lnTo>
                      <a:lnTo>
                        <a:pt x="80768" y="138466"/>
                      </a:lnTo>
                      <a:cubicBezTo>
                        <a:pt x="106878" y="113948"/>
                        <a:pt x="132841" y="89603"/>
                        <a:pt x="158658" y="65429"/>
                      </a:cubicBezTo>
                      <a:cubicBezTo>
                        <a:pt x="184457" y="41260"/>
                        <a:pt x="198731" y="28287"/>
                        <a:pt x="225490" y="4347"/>
                      </a:cubicBezTo>
                      <a:cubicBezTo>
                        <a:pt x="226241" y="3652"/>
                        <a:pt x="227048" y="2963"/>
                        <a:pt x="227923" y="2257"/>
                      </a:cubicBezTo>
                      <a:cubicBezTo>
                        <a:pt x="228771" y="1592"/>
                        <a:pt x="229529" y="834"/>
                        <a:pt x="230181" y="0"/>
                      </a:cubicBezTo>
                      <a:close/>
                    </a:path>
                  </a:pathLst>
                </a:custGeom>
                <a:solidFill>
                  <a:schemeClr val="bg1"/>
                </a:solidFill>
                <a:ln w="5556" cap="flat">
                  <a:noFill/>
                  <a:prstDash val="solid"/>
                  <a:miter/>
                </a:ln>
              </p:spPr>
              <p:txBody>
                <a:bodyPr rtlCol="0" anchor="ctr"/>
                <a:lstStyle/>
                <a:p>
                  <a:endParaRPr lang="en-US"/>
                </a:p>
              </p:txBody>
            </p:sp>
          </p:grpSp>
        </p:grpSp>
      </p:grpSp>
      <p:sp>
        <p:nvSpPr>
          <p:cNvPr id="58" name="Rounded Rectangular Callout 5">
            <a:extLst>
              <a:ext uri="{FF2B5EF4-FFF2-40B4-BE49-F238E27FC236}">
                <a16:creationId xmlns:a16="http://schemas.microsoft.com/office/drawing/2014/main" id="{DA3F33F1-6684-9A8B-9B90-37E16A1CDBCA}"/>
              </a:ext>
            </a:extLst>
          </p:cNvPr>
          <p:cNvSpPr/>
          <p:nvPr/>
        </p:nvSpPr>
        <p:spPr>
          <a:xfrm>
            <a:off x="14017609" y="8520372"/>
            <a:ext cx="2998942" cy="1249618"/>
          </a:xfrm>
          <a:prstGeom prst="wedgeRoundRectCallout">
            <a:avLst>
              <a:gd name="adj1" fmla="val 2273"/>
              <a:gd name="adj2" fmla="val -121530"/>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Smaller tables are easy to interpret</a:t>
            </a:r>
            <a:endParaRPr lang="en-US" sz="2400" b="1">
              <a:latin typeface="TT Interphases Pro Trl Rg" panose="020B0103050000020004" pitchFamily="34" charset="0"/>
            </a:endParaRPr>
          </a:p>
        </p:txBody>
      </p:sp>
      <p:sp>
        <p:nvSpPr>
          <p:cNvPr id="17" name="TextBox 5">
            <a:extLst>
              <a:ext uri="{FF2B5EF4-FFF2-40B4-BE49-F238E27FC236}">
                <a16:creationId xmlns:a16="http://schemas.microsoft.com/office/drawing/2014/main" id="{BEDF23E4-82FE-1D66-B3DC-4C9FDB3971CC}"/>
              </a:ext>
            </a:extLst>
          </p:cNvPr>
          <p:cNvSpPr txBox="1"/>
          <p:nvPr/>
        </p:nvSpPr>
        <p:spPr>
          <a:xfrm>
            <a:off x="4178232" y="1670010"/>
            <a:ext cx="2450833" cy="369332"/>
          </a:xfrm>
          <a:prstGeom prst="rect">
            <a:avLst/>
          </a:prstGeom>
        </p:spPr>
        <p:txBody>
          <a:bodyPr wrap="square" lIns="0" tIns="0" rIns="0" bIns="0" rtlCol="0" anchor="t">
            <a:spAutoFit/>
          </a:bodyPr>
          <a:lstStyle/>
          <a:p>
            <a:r>
              <a:rPr lang="en-US" sz="2400">
                <a:latin typeface="TT Interphases Pro Trl Rg" panose="020B0103050000020004" pitchFamily="34" charset="0"/>
              </a:rPr>
              <a:t>Average Rating</a:t>
            </a:r>
          </a:p>
        </p:txBody>
      </p:sp>
      <p:sp>
        <p:nvSpPr>
          <p:cNvPr id="18" name="TextBox 5">
            <a:extLst>
              <a:ext uri="{FF2B5EF4-FFF2-40B4-BE49-F238E27FC236}">
                <a16:creationId xmlns:a16="http://schemas.microsoft.com/office/drawing/2014/main" id="{531FA95B-4BF1-CA09-D1E8-E64B2677B178}"/>
              </a:ext>
            </a:extLst>
          </p:cNvPr>
          <p:cNvSpPr txBox="1"/>
          <p:nvPr/>
        </p:nvSpPr>
        <p:spPr>
          <a:xfrm>
            <a:off x="11678895" y="8101456"/>
            <a:ext cx="2450833" cy="369332"/>
          </a:xfrm>
          <a:prstGeom prst="rect">
            <a:avLst/>
          </a:prstGeom>
        </p:spPr>
        <p:txBody>
          <a:bodyPr wrap="square" lIns="0" tIns="0" rIns="0" bIns="0" rtlCol="0" anchor="t">
            <a:spAutoFit/>
          </a:bodyPr>
          <a:lstStyle/>
          <a:p>
            <a:r>
              <a:rPr lang="en-US" sz="2400">
                <a:latin typeface="TT Interphases Pro Trl Rg" panose="020B0103050000020004" pitchFamily="34" charset="0"/>
              </a:rPr>
              <a:t>Average Cost </a:t>
            </a:r>
            <a:r>
              <a:rPr lang="en-US" sz="2400" spc="-195">
                <a:solidFill>
                  <a:srgbClr val="000000"/>
                </a:solidFill>
                <a:latin typeface="TT Interphases"/>
                <a:ea typeface="TT Interphases"/>
                <a:cs typeface="TT Interphases"/>
                <a:sym typeface="TT Interphases"/>
              </a:rPr>
              <a:t>(</a:t>
            </a:r>
            <a:r>
              <a:rPr lang="en-US" sz="2400"/>
              <a:t>₹</a:t>
            </a:r>
            <a:r>
              <a:rPr lang="en-US" sz="2400" spc="-195">
                <a:solidFill>
                  <a:srgbClr val="000000"/>
                </a:solidFill>
                <a:latin typeface="TT Interphases"/>
                <a:ea typeface="TT Interphases"/>
                <a:cs typeface="TT Interphases"/>
                <a:sym typeface="TT Interphases"/>
              </a:rPr>
              <a:t>)</a:t>
            </a:r>
            <a:endParaRPr lang="en-US" sz="2400">
              <a:latin typeface="TT Interphases Pro Trl Rg" panose="020B0103050000020004" pitchFamily="34" charset="0"/>
            </a:endParaRPr>
          </a:p>
        </p:txBody>
      </p:sp>
      <p:sp>
        <p:nvSpPr>
          <p:cNvPr id="6" name="TextBox 3">
            <a:extLst>
              <a:ext uri="{FF2B5EF4-FFF2-40B4-BE49-F238E27FC236}">
                <a16:creationId xmlns:a16="http://schemas.microsoft.com/office/drawing/2014/main" id="{4098E438-13F4-730B-870F-F51B56B778FF}"/>
              </a:ext>
            </a:extLst>
          </p:cNvPr>
          <p:cNvSpPr txBox="1"/>
          <p:nvPr/>
        </p:nvSpPr>
        <p:spPr>
          <a:xfrm>
            <a:off x="581289" y="663270"/>
            <a:ext cx="17325711" cy="782265"/>
          </a:xfrm>
          <a:prstGeom prst="rect">
            <a:avLst/>
          </a:prstGeom>
        </p:spPr>
        <p:txBody>
          <a:bodyPr wrap="square" lIns="0" tIns="0" rIns="0" bIns="0" rtlCol="0" anchor="t">
            <a:spAutoFit/>
          </a:bodyPr>
          <a:lstStyle/>
          <a:p>
            <a:pPr>
              <a:lnSpc>
                <a:spcPts val="6089"/>
              </a:lnSpc>
            </a:pPr>
            <a:r>
              <a:rPr lang="en-US" sz="6000" spc="-342">
                <a:solidFill>
                  <a:srgbClr val="000000"/>
                </a:solidFill>
                <a:latin typeface="TT Interphases"/>
                <a:ea typeface="TT Interphases"/>
                <a:cs typeface="TT Interphases"/>
                <a:sym typeface="TT Interphases"/>
              </a:rPr>
              <a:t>What makes a pivot table worthy to recommend?</a:t>
            </a:r>
            <a:endParaRPr lang="en-US" sz="6000" b="1" spc="-342">
              <a:solidFill>
                <a:srgbClr val="000000"/>
              </a:solidFill>
              <a:latin typeface="TT Interphases"/>
              <a:ea typeface="TT Interphases"/>
              <a:cs typeface="TT Interphases"/>
              <a:sym typeface="TT Interphases"/>
            </a:endParaRPr>
          </a:p>
        </p:txBody>
      </p:sp>
      <p:sp>
        <p:nvSpPr>
          <p:cNvPr id="4" name="Rounded Rectangular Callout 3">
            <a:extLst>
              <a:ext uri="{FF2B5EF4-FFF2-40B4-BE49-F238E27FC236}">
                <a16:creationId xmlns:a16="http://schemas.microsoft.com/office/drawing/2014/main" id="{C64A71C2-4B1D-5734-538B-FE4ADC5421AA}"/>
              </a:ext>
            </a:extLst>
          </p:cNvPr>
          <p:cNvSpPr/>
          <p:nvPr/>
        </p:nvSpPr>
        <p:spPr>
          <a:xfrm>
            <a:off x="7047599" y="8659240"/>
            <a:ext cx="3265063" cy="1249618"/>
          </a:xfrm>
          <a:prstGeom prst="wedgeRoundRectCallout">
            <a:avLst>
              <a:gd name="adj1" fmla="val -70286"/>
              <a:gd name="adj2" fmla="val -70965"/>
              <a:gd name="adj3" fmla="val 16667"/>
            </a:avLst>
          </a:prstGeom>
          <a:solidFill>
            <a:srgbClr val="982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Big tables are </a:t>
            </a:r>
          </a:p>
          <a:p>
            <a:pPr algn="ctr"/>
            <a:r>
              <a:rPr lang="en-US" sz="2400">
                <a:latin typeface="TT Interphases Pro Trl Rg" panose="020B0103050000020004" pitchFamily="34" charset="0"/>
              </a:rPr>
              <a:t>hard to interpret</a:t>
            </a:r>
            <a:endParaRPr lang="en-US" sz="2400" b="1">
              <a:latin typeface="TT Interphases Pro Trl Bd" panose="020B0103050000020004" pitchFamily="34" charset="0"/>
            </a:endParaRPr>
          </a:p>
        </p:txBody>
      </p:sp>
      <p:pic>
        <p:nvPicPr>
          <p:cNvPr id="3" name="Picture 2" descr="Using Pivot Table Components">
            <a:extLst>
              <a:ext uri="{FF2B5EF4-FFF2-40B4-BE49-F238E27FC236}">
                <a16:creationId xmlns:a16="http://schemas.microsoft.com/office/drawing/2014/main" id="{BFFF290D-34A1-B8AF-EC12-B396E7836F87}"/>
              </a:ext>
            </a:extLst>
          </p:cNvPr>
          <p:cNvPicPr>
            <a:picLocks noChangeAspect="1"/>
          </p:cNvPicPr>
          <p:nvPr/>
        </p:nvPicPr>
        <p:blipFill>
          <a:blip r:embed="rId4"/>
          <a:stretch>
            <a:fillRect/>
          </a:stretch>
        </p:blipFill>
        <p:spPr>
          <a:xfrm>
            <a:off x="581289" y="3739406"/>
            <a:ext cx="6826207" cy="4611482"/>
          </a:xfrm>
          <a:prstGeom prst="rect">
            <a:avLst/>
          </a:prstGeom>
        </p:spPr>
      </p:pic>
      <p:pic>
        <p:nvPicPr>
          <p:cNvPr id="9" name="Picture 8">
            <a:extLst>
              <a:ext uri="{FF2B5EF4-FFF2-40B4-BE49-F238E27FC236}">
                <a16:creationId xmlns:a16="http://schemas.microsoft.com/office/drawing/2014/main" id="{793555A1-B8FB-3043-0751-20C4112059DA}"/>
              </a:ext>
            </a:extLst>
          </p:cNvPr>
          <p:cNvPicPr>
            <a:picLocks noChangeAspect="1"/>
          </p:cNvPicPr>
          <p:nvPr/>
        </p:nvPicPr>
        <p:blipFill>
          <a:blip r:embed="rId5">
            <a:extLst>
              <a:ext uri="{28A0092B-C50C-407E-A947-70E740481C1C}">
                <a14:useLocalDpi xmlns:a14="http://schemas.microsoft.com/office/drawing/2010/main" val="0"/>
              </a:ext>
            </a:extLst>
          </a:blip>
          <a:srcRect b="40618"/>
          <a:stretch/>
        </p:blipFill>
        <p:spPr>
          <a:xfrm>
            <a:off x="2429076" y="2986620"/>
            <a:ext cx="3602797" cy="7381348"/>
          </a:xfrm>
          <a:prstGeom prst="rect">
            <a:avLst/>
          </a:prstGeom>
        </p:spPr>
      </p:pic>
    </p:spTree>
    <p:extLst>
      <p:ext uri="{BB962C8B-B14F-4D97-AF65-F5344CB8AC3E}">
        <p14:creationId xmlns:p14="http://schemas.microsoft.com/office/powerpoint/2010/main" val="35132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8" grpId="0" animBg="1"/>
      <p:bldP spid="17" grpId="0"/>
      <p:bldP spid="18"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783E87-07B7-8429-C572-1453791DF764}"/>
              </a:ext>
            </a:extLst>
          </p:cNvPr>
          <p:cNvSpPr>
            <a:spLocks noGrp="1"/>
          </p:cNvSpPr>
          <p:nvPr>
            <p:ph type="sldNum" sz="quarter" idx="12"/>
          </p:nvPr>
        </p:nvSpPr>
        <p:spPr/>
        <p:txBody>
          <a:bodyPr/>
          <a:lstStyle/>
          <a:p>
            <a:fld id="{B6F15528-21DE-4FAA-801E-634DDDAF4B2B}" type="slidenum">
              <a:rPr lang="en-US" smtClean="0"/>
              <a:pPr/>
              <a:t>15</a:t>
            </a:fld>
            <a:endParaRPr lang="en-US"/>
          </a:p>
        </p:txBody>
      </p:sp>
      <p:sp>
        <p:nvSpPr>
          <p:cNvPr id="3" name="TextBox 3">
            <a:extLst>
              <a:ext uri="{FF2B5EF4-FFF2-40B4-BE49-F238E27FC236}">
                <a16:creationId xmlns:a16="http://schemas.microsoft.com/office/drawing/2014/main" id="{21B4482B-5572-AD99-F0BB-4A8DF354EC54}"/>
              </a:ext>
            </a:extLst>
          </p:cNvPr>
          <p:cNvSpPr txBox="1"/>
          <p:nvPr/>
        </p:nvSpPr>
        <p:spPr>
          <a:xfrm>
            <a:off x="510363" y="663270"/>
            <a:ext cx="17777637" cy="789832"/>
          </a:xfrm>
          <a:prstGeom prst="rect">
            <a:avLst/>
          </a:prstGeom>
        </p:spPr>
        <p:txBody>
          <a:bodyPr wrap="square" lIns="0" tIns="0" rIns="0" bIns="0" rtlCol="0" anchor="t">
            <a:spAutoFit/>
          </a:bodyPr>
          <a:lstStyle/>
          <a:p>
            <a:pPr>
              <a:lnSpc>
                <a:spcPts val="6089"/>
              </a:lnSpc>
            </a:pPr>
            <a:r>
              <a:rPr lang="en-US" sz="6600" spc="-342">
                <a:solidFill>
                  <a:srgbClr val="000000"/>
                </a:solidFill>
                <a:latin typeface="TT Interphases"/>
                <a:ea typeface="TT Interphases"/>
                <a:cs typeface="TT Interphases"/>
                <a:sym typeface="TT Interphases"/>
              </a:rPr>
              <a:t>Just one pivot table misses many data aspects</a:t>
            </a:r>
          </a:p>
        </p:txBody>
      </p:sp>
      <p:sp>
        <p:nvSpPr>
          <p:cNvPr id="6" name="Freeform 2">
            <a:extLst>
              <a:ext uri="{FF2B5EF4-FFF2-40B4-BE49-F238E27FC236}">
                <a16:creationId xmlns:a16="http://schemas.microsoft.com/office/drawing/2014/main" id="{DA5A3633-219F-9539-3302-ABD097F377EA}"/>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aphicFrame>
        <p:nvGraphicFramePr>
          <p:cNvPr id="7" name="Table 6">
            <a:extLst>
              <a:ext uri="{FF2B5EF4-FFF2-40B4-BE49-F238E27FC236}">
                <a16:creationId xmlns:a16="http://schemas.microsoft.com/office/drawing/2014/main" id="{6983EE64-CE2B-B90A-53EE-A8873F9CCC25}"/>
              </a:ext>
            </a:extLst>
          </p:cNvPr>
          <p:cNvGraphicFramePr>
            <a:graphicFrameLocks noGrp="1"/>
          </p:cNvGraphicFramePr>
          <p:nvPr>
            <p:extLst>
              <p:ext uri="{D42A27DB-BD31-4B8C-83A1-F6EECF244321}">
                <p14:modId xmlns:p14="http://schemas.microsoft.com/office/powerpoint/2010/main" val="3308919820"/>
              </p:ext>
            </p:extLst>
          </p:nvPr>
        </p:nvGraphicFramePr>
        <p:xfrm>
          <a:off x="5494342" y="2779169"/>
          <a:ext cx="7299316" cy="3683000"/>
        </p:xfrm>
        <a:graphic>
          <a:graphicData uri="http://schemas.openxmlformats.org/drawingml/2006/table">
            <a:tbl>
              <a:tblPr/>
              <a:tblGrid>
                <a:gridCol w="3232539">
                  <a:extLst>
                    <a:ext uri="{9D8B030D-6E8A-4147-A177-3AD203B41FA5}">
                      <a16:colId xmlns:a16="http://schemas.microsoft.com/office/drawing/2014/main" val="20000"/>
                    </a:ext>
                  </a:extLst>
                </a:gridCol>
                <a:gridCol w="1182620">
                  <a:extLst>
                    <a:ext uri="{9D8B030D-6E8A-4147-A177-3AD203B41FA5}">
                      <a16:colId xmlns:a16="http://schemas.microsoft.com/office/drawing/2014/main" val="3774975661"/>
                    </a:ext>
                  </a:extLst>
                </a:gridCol>
                <a:gridCol w="1361872">
                  <a:extLst>
                    <a:ext uri="{9D8B030D-6E8A-4147-A177-3AD203B41FA5}">
                      <a16:colId xmlns:a16="http://schemas.microsoft.com/office/drawing/2014/main" val="987231891"/>
                    </a:ext>
                  </a:extLst>
                </a:gridCol>
                <a:gridCol w="1522285">
                  <a:extLst>
                    <a:ext uri="{9D8B030D-6E8A-4147-A177-3AD203B41FA5}">
                      <a16:colId xmlns:a16="http://schemas.microsoft.com/office/drawing/2014/main" val="20001"/>
                    </a:ext>
                  </a:extLst>
                </a:gridCol>
              </a:tblGrid>
              <a:tr h="702231">
                <a:tc>
                  <a:txBody>
                    <a:bodyPr/>
                    <a:lstStyle/>
                    <a:p>
                      <a:pPr marL="0" marR="0" lvl="0" indent="0" algn="ctr" defTabSz="914400" rtl="0" eaLnBrk="1" fontAlgn="auto" latinLnBrk="0" hangingPunct="1">
                        <a:lnSpc>
                          <a:spcPts val="2800"/>
                        </a:lnSpc>
                        <a:spcBef>
                          <a:spcPts val="0"/>
                        </a:spcBef>
                        <a:spcAft>
                          <a:spcPts val="0"/>
                        </a:spcAft>
                        <a:buClrTx/>
                        <a:buSzTx/>
                        <a:buFontTx/>
                        <a:buNone/>
                        <a:tabLst/>
                        <a:defRPr/>
                      </a:pPr>
                      <a:endParaRPr lang="en-US" sz="2400">
                        <a:latin typeface="TT Interphases Pro Trl Rg" panose="020B0103050000020004" pitchFamily="34" charset="0"/>
                      </a:endParaRP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lnSpc>
                          <a:spcPts val="2800"/>
                        </a:lnSpc>
                        <a:defRPr/>
                      </a:pPr>
                      <a:r>
                        <a:rPr lang="en-US" sz="2400" b="1" spc="-195">
                          <a:solidFill>
                            <a:srgbClr val="000000"/>
                          </a:solidFill>
                          <a:latin typeface="TT Interphases"/>
                          <a:sym typeface="TT Interphases"/>
                        </a:rPr>
                        <a:t>Cuisine</a:t>
                      </a:r>
                      <a:endParaRPr lang="en-US" sz="2400" b="1"/>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ts val="2800"/>
                        </a:lnSpc>
                        <a:defRPr/>
                      </a:pPr>
                      <a:endParaRPr lang="en-US" sz="28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ts val="2800"/>
                        </a:lnSpc>
                        <a:defRPr/>
                      </a:pPr>
                      <a:endParaRPr lang="en-US" sz="28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1849998"/>
                  </a:ext>
                </a:extLst>
              </a:tr>
              <a:tr h="702231">
                <a:tc>
                  <a:txBody>
                    <a:bodyPr/>
                    <a:lstStyle/>
                    <a:p>
                      <a:pPr algn="ctr">
                        <a:lnSpc>
                          <a:spcPts val="2800"/>
                        </a:lnSpc>
                        <a:defRPr/>
                      </a:pPr>
                      <a:r>
                        <a:rPr lang="en-US" sz="2400" b="1" spc="-195">
                          <a:solidFill>
                            <a:srgbClr val="000000"/>
                          </a:solidFill>
                          <a:latin typeface="TT Interphases"/>
                          <a:sym typeface="TT Interphases"/>
                        </a:rPr>
                        <a:t>City</a:t>
                      </a:r>
                      <a:endParaRPr lang="en-US" sz="2400" b="1"/>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800"/>
                        </a:lnSpc>
                        <a:defRPr/>
                      </a:pPr>
                      <a:r>
                        <a:rPr lang="en-US" sz="2400" spc="-195">
                          <a:solidFill>
                            <a:srgbClr val="000000"/>
                          </a:solidFill>
                          <a:latin typeface="TT Interphases"/>
                          <a:sym typeface="TT Interphases"/>
                        </a:rPr>
                        <a:t>Indian</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800"/>
                        </a:lnSpc>
                        <a:defRPr/>
                      </a:pPr>
                      <a:r>
                        <a:rPr lang="en-US" sz="2400" spc="-195">
                          <a:solidFill>
                            <a:srgbClr val="000000"/>
                          </a:solidFill>
                          <a:latin typeface="TT Interphases"/>
                          <a:sym typeface="TT Interphases"/>
                        </a:rPr>
                        <a:t>Italian</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800"/>
                        </a:lnSpc>
                        <a:defRPr/>
                      </a:pPr>
                      <a:r>
                        <a:rPr lang="en-US" sz="2400" spc="-195">
                          <a:solidFill>
                            <a:srgbClr val="000000"/>
                          </a:solidFill>
                          <a:latin typeface="TT Interphases"/>
                          <a:sym typeface="TT Interphases"/>
                        </a:rPr>
                        <a:t>Chinese</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02231">
                <a:tc>
                  <a:txBody>
                    <a:bodyPr/>
                    <a:lstStyle/>
                    <a:p>
                      <a:pPr algn="ctr">
                        <a:lnSpc>
                          <a:spcPts val="2800"/>
                        </a:lnSpc>
                        <a:defRPr/>
                      </a:pPr>
                      <a:r>
                        <a:rPr lang="en-US" sz="2400" spc="-195">
                          <a:solidFill>
                            <a:srgbClr val="000000"/>
                          </a:solidFill>
                          <a:latin typeface="TT Interphases"/>
                          <a:sym typeface="TT Interphases"/>
                        </a:rPr>
                        <a:t>Mumbai</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300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1200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700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02231">
                <a:tc>
                  <a:txBody>
                    <a:bodyPr/>
                    <a:lstStyle/>
                    <a:p>
                      <a:pPr algn="ctr">
                        <a:lnSpc>
                          <a:spcPts val="2800"/>
                        </a:lnSpc>
                        <a:defRPr/>
                      </a:pPr>
                      <a:r>
                        <a:rPr lang="en-US" sz="2400" spc="-195">
                          <a:solidFill>
                            <a:srgbClr val="000000"/>
                          </a:solidFill>
                          <a:latin typeface="TT Interphases"/>
                          <a:sym typeface="TT Interphases"/>
                        </a:rPr>
                        <a:t>Delhi</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200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1300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900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9437337"/>
                  </a:ext>
                </a:extLst>
              </a:tr>
              <a:tr h="702231">
                <a:tc>
                  <a:txBody>
                    <a:bodyPr/>
                    <a:lstStyle/>
                    <a:p>
                      <a:pPr algn="ctr">
                        <a:lnSpc>
                          <a:spcPts val="2800"/>
                        </a:lnSpc>
                        <a:defRPr/>
                      </a:pPr>
                      <a:r>
                        <a:rPr lang="en-US" sz="2400" spc="-195">
                          <a:solidFill>
                            <a:srgbClr val="000000"/>
                          </a:solidFill>
                          <a:latin typeface="TT Interphases"/>
                          <a:sym typeface="TT Interphases"/>
                        </a:rPr>
                        <a:t>Bengaluru</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250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1750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500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6508020"/>
                  </a:ext>
                </a:extLst>
              </a:tr>
            </a:tbl>
          </a:graphicData>
        </a:graphic>
      </p:graphicFrame>
      <p:sp>
        <p:nvSpPr>
          <p:cNvPr id="8" name="TextBox 5">
            <a:extLst>
              <a:ext uri="{FF2B5EF4-FFF2-40B4-BE49-F238E27FC236}">
                <a16:creationId xmlns:a16="http://schemas.microsoft.com/office/drawing/2014/main" id="{FE1B227B-0670-5532-4BEB-AF749BD41501}"/>
              </a:ext>
            </a:extLst>
          </p:cNvPr>
          <p:cNvSpPr txBox="1"/>
          <p:nvPr/>
        </p:nvSpPr>
        <p:spPr>
          <a:xfrm>
            <a:off x="8173764" y="6462169"/>
            <a:ext cx="2450833" cy="369332"/>
          </a:xfrm>
          <a:prstGeom prst="rect">
            <a:avLst/>
          </a:prstGeom>
        </p:spPr>
        <p:txBody>
          <a:bodyPr wrap="square" lIns="0" tIns="0" rIns="0" bIns="0" rtlCol="0" anchor="t">
            <a:spAutoFit/>
          </a:bodyPr>
          <a:lstStyle/>
          <a:p>
            <a:r>
              <a:rPr lang="en-US" sz="2400">
                <a:latin typeface="TT Interphases Pro Trl Rg" panose="020B0103050000020004" pitchFamily="34" charset="0"/>
              </a:rPr>
              <a:t>Average Cost (</a:t>
            </a:r>
            <a:r>
              <a:rPr lang="en-US" sz="2400"/>
              <a:t>₹</a:t>
            </a:r>
            <a:r>
              <a:rPr lang="en-US" sz="2400" spc="-195">
                <a:solidFill>
                  <a:srgbClr val="000000"/>
                </a:solidFill>
                <a:latin typeface="TT Interphases"/>
                <a:ea typeface="TT Interphases"/>
                <a:cs typeface="TT Interphases"/>
                <a:sym typeface="TT Interphases"/>
              </a:rPr>
              <a:t>)</a:t>
            </a:r>
            <a:endParaRPr lang="en-US" sz="2400">
              <a:latin typeface="TT Interphases Pro Trl Rg" panose="020B0103050000020004" pitchFamily="34" charset="0"/>
            </a:endParaRPr>
          </a:p>
        </p:txBody>
      </p:sp>
      <p:sp>
        <p:nvSpPr>
          <p:cNvPr id="9" name="Rounded Rectangular Callout 5">
            <a:extLst>
              <a:ext uri="{FF2B5EF4-FFF2-40B4-BE49-F238E27FC236}">
                <a16:creationId xmlns:a16="http://schemas.microsoft.com/office/drawing/2014/main" id="{B77F9BFA-D450-DC93-76B3-008FD51A5558}"/>
              </a:ext>
            </a:extLst>
          </p:cNvPr>
          <p:cNvSpPr/>
          <p:nvPr/>
        </p:nvSpPr>
        <p:spPr>
          <a:xfrm>
            <a:off x="581289" y="4392937"/>
            <a:ext cx="3870790" cy="1501126"/>
          </a:xfrm>
          <a:prstGeom prst="wedgeRoundRectCallout">
            <a:avLst>
              <a:gd name="adj1" fmla="val 84365"/>
              <a:gd name="adj2" fmla="val -85265"/>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We need more attributes!</a:t>
            </a:r>
          </a:p>
        </p:txBody>
      </p:sp>
      <p:sp>
        <p:nvSpPr>
          <p:cNvPr id="4" name="Rounded Rectangular Callout 3">
            <a:extLst>
              <a:ext uri="{FF2B5EF4-FFF2-40B4-BE49-F238E27FC236}">
                <a16:creationId xmlns:a16="http://schemas.microsoft.com/office/drawing/2014/main" id="{D8D1C446-9902-1E6B-42AF-4091089BDD15}"/>
              </a:ext>
            </a:extLst>
          </p:cNvPr>
          <p:cNvSpPr/>
          <p:nvPr/>
        </p:nvSpPr>
        <p:spPr>
          <a:xfrm>
            <a:off x="13835921" y="2742125"/>
            <a:ext cx="4259179" cy="1588492"/>
          </a:xfrm>
          <a:prstGeom prst="wedgeRoundRectCallout">
            <a:avLst>
              <a:gd name="adj1" fmla="val -83565"/>
              <a:gd name="adj2" fmla="val -11721"/>
              <a:gd name="adj3" fmla="val 16667"/>
            </a:avLst>
          </a:prstGeom>
          <a:solidFill>
            <a:srgbClr val="982E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latin typeface="TT Interphases Pro Trl Rg"/>
              </a:rPr>
              <a:t>Small numbers of attributes cannot cover various aspects of a big dataset</a:t>
            </a:r>
            <a:endParaRPr lang="en-US" sz="2400" b="1">
              <a:latin typeface="TT Interphases Pro Trl Rg"/>
            </a:endParaRPr>
          </a:p>
        </p:txBody>
      </p:sp>
    </p:spTree>
    <p:extLst>
      <p:ext uri="{BB962C8B-B14F-4D97-AF65-F5344CB8AC3E}">
        <p14:creationId xmlns:p14="http://schemas.microsoft.com/office/powerpoint/2010/main" val="162438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41D54-CE79-667C-B13D-30D484924A0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7D5538-B917-30C4-FCA6-B015BAEC9B67}"/>
              </a:ext>
            </a:extLst>
          </p:cNvPr>
          <p:cNvSpPr>
            <a:spLocks noGrp="1"/>
          </p:cNvSpPr>
          <p:nvPr>
            <p:ph type="sldNum" sz="quarter" idx="12"/>
          </p:nvPr>
        </p:nvSpPr>
        <p:spPr/>
        <p:txBody>
          <a:bodyPr/>
          <a:lstStyle/>
          <a:p>
            <a:fld id="{B6F15528-21DE-4FAA-801E-634DDDAF4B2B}" type="slidenum">
              <a:rPr lang="en-US" smtClean="0"/>
              <a:pPr/>
              <a:t>16</a:t>
            </a:fld>
            <a:endParaRPr lang="en-US"/>
          </a:p>
        </p:txBody>
      </p:sp>
      <p:sp>
        <p:nvSpPr>
          <p:cNvPr id="3" name="TextBox 3">
            <a:extLst>
              <a:ext uri="{FF2B5EF4-FFF2-40B4-BE49-F238E27FC236}">
                <a16:creationId xmlns:a16="http://schemas.microsoft.com/office/drawing/2014/main" id="{A8EF6AC6-AC43-0C2D-98A3-1E5E4E16139E}"/>
              </a:ext>
            </a:extLst>
          </p:cNvPr>
          <p:cNvSpPr txBox="1"/>
          <p:nvPr/>
        </p:nvSpPr>
        <p:spPr>
          <a:xfrm>
            <a:off x="510363" y="663270"/>
            <a:ext cx="17777637" cy="789832"/>
          </a:xfrm>
          <a:prstGeom prst="rect">
            <a:avLst/>
          </a:prstGeom>
        </p:spPr>
        <p:txBody>
          <a:bodyPr wrap="square" lIns="0" tIns="0" rIns="0" bIns="0" rtlCol="0" anchor="t">
            <a:spAutoFit/>
          </a:bodyPr>
          <a:lstStyle/>
          <a:p>
            <a:pPr>
              <a:lnSpc>
                <a:spcPts val="6089"/>
              </a:lnSpc>
            </a:pPr>
            <a:r>
              <a:rPr lang="en-US" sz="6600" spc="-342">
                <a:solidFill>
                  <a:srgbClr val="000000"/>
                </a:solidFill>
                <a:latin typeface="TT Interphases"/>
                <a:ea typeface="TT Interphases"/>
                <a:cs typeface="TT Interphases"/>
                <a:sym typeface="TT Interphases"/>
              </a:rPr>
              <a:t>Large pivot tables are not easy to ingest</a:t>
            </a:r>
          </a:p>
        </p:txBody>
      </p:sp>
      <p:sp>
        <p:nvSpPr>
          <p:cNvPr id="6" name="Freeform 2">
            <a:extLst>
              <a:ext uri="{FF2B5EF4-FFF2-40B4-BE49-F238E27FC236}">
                <a16:creationId xmlns:a16="http://schemas.microsoft.com/office/drawing/2014/main" id="{F07E63F9-F203-F56F-E024-65366ED58265}"/>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aphicFrame>
        <p:nvGraphicFramePr>
          <p:cNvPr id="7" name="Table 6">
            <a:extLst>
              <a:ext uri="{FF2B5EF4-FFF2-40B4-BE49-F238E27FC236}">
                <a16:creationId xmlns:a16="http://schemas.microsoft.com/office/drawing/2014/main" id="{688B3E5D-DB74-55BD-BCEE-061867AC6667}"/>
              </a:ext>
            </a:extLst>
          </p:cNvPr>
          <p:cNvGraphicFramePr>
            <a:graphicFrameLocks noGrp="1"/>
          </p:cNvGraphicFramePr>
          <p:nvPr>
            <p:extLst>
              <p:ext uri="{D42A27DB-BD31-4B8C-83A1-F6EECF244321}">
                <p14:modId xmlns:p14="http://schemas.microsoft.com/office/powerpoint/2010/main" val="1029048490"/>
              </p:ext>
            </p:extLst>
          </p:nvPr>
        </p:nvGraphicFramePr>
        <p:xfrm>
          <a:off x="698172" y="2190372"/>
          <a:ext cx="16891657" cy="6457555"/>
        </p:xfrm>
        <a:graphic>
          <a:graphicData uri="http://schemas.openxmlformats.org/drawingml/2006/table">
            <a:tbl>
              <a:tblPr/>
              <a:tblGrid>
                <a:gridCol w="1486228">
                  <a:extLst>
                    <a:ext uri="{9D8B030D-6E8A-4147-A177-3AD203B41FA5}">
                      <a16:colId xmlns:a16="http://schemas.microsoft.com/office/drawing/2014/main" val="20000"/>
                    </a:ext>
                  </a:extLst>
                </a:gridCol>
                <a:gridCol w="2488468">
                  <a:extLst>
                    <a:ext uri="{9D8B030D-6E8A-4147-A177-3AD203B41FA5}">
                      <a16:colId xmlns:a16="http://schemas.microsoft.com/office/drawing/2014/main" val="1753620724"/>
                    </a:ext>
                  </a:extLst>
                </a:gridCol>
                <a:gridCol w="1761403">
                  <a:extLst>
                    <a:ext uri="{9D8B030D-6E8A-4147-A177-3AD203B41FA5}">
                      <a16:colId xmlns:a16="http://schemas.microsoft.com/office/drawing/2014/main" val="3774975661"/>
                    </a:ext>
                  </a:extLst>
                </a:gridCol>
                <a:gridCol w="1647240">
                  <a:extLst>
                    <a:ext uri="{9D8B030D-6E8A-4147-A177-3AD203B41FA5}">
                      <a16:colId xmlns:a16="http://schemas.microsoft.com/office/drawing/2014/main" val="987231891"/>
                    </a:ext>
                  </a:extLst>
                </a:gridCol>
                <a:gridCol w="1239507">
                  <a:extLst>
                    <a:ext uri="{9D8B030D-6E8A-4147-A177-3AD203B41FA5}">
                      <a16:colId xmlns:a16="http://schemas.microsoft.com/office/drawing/2014/main" val="20001"/>
                    </a:ext>
                  </a:extLst>
                </a:gridCol>
                <a:gridCol w="1582001">
                  <a:extLst>
                    <a:ext uri="{9D8B030D-6E8A-4147-A177-3AD203B41FA5}">
                      <a16:colId xmlns:a16="http://schemas.microsoft.com/office/drawing/2014/main" val="1041060547"/>
                    </a:ext>
                  </a:extLst>
                </a:gridCol>
                <a:gridCol w="1418908">
                  <a:extLst>
                    <a:ext uri="{9D8B030D-6E8A-4147-A177-3AD203B41FA5}">
                      <a16:colId xmlns:a16="http://schemas.microsoft.com/office/drawing/2014/main" val="3477057530"/>
                    </a:ext>
                  </a:extLst>
                </a:gridCol>
                <a:gridCol w="1141651">
                  <a:extLst>
                    <a:ext uri="{9D8B030D-6E8A-4147-A177-3AD203B41FA5}">
                      <a16:colId xmlns:a16="http://schemas.microsoft.com/office/drawing/2014/main" val="1064433686"/>
                    </a:ext>
                  </a:extLst>
                </a:gridCol>
                <a:gridCol w="1549384">
                  <a:extLst>
                    <a:ext uri="{9D8B030D-6E8A-4147-A177-3AD203B41FA5}">
                      <a16:colId xmlns:a16="http://schemas.microsoft.com/office/drawing/2014/main" val="2307932553"/>
                    </a:ext>
                  </a:extLst>
                </a:gridCol>
                <a:gridCol w="1353671">
                  <a:extLst>
                    <a:ext uri="{9D8B030D-6E8A-4147-A177-3AD203B41FA5}">
                      <a16:colId xmlns:a16="http://schemas.microsoft.com/office/drawing/2014/main" val="678746013"/>
                    </a:ext>
                  </a:extLst>
                </a:gridCol>
                <a:gridCol w="1223196">
                  <a:extLst>
                    <a:ext uri="{9D8B030D-6E8A-4147-A177-3AD203B41FA5}">
                      <a16:colId xmlns:a16="http://schemas.microsoft.com/office/drawing/2014/main" val="3058427270"/>
                    </a:ext>
                  </a:extLst>
                </a:gridCol>
              </a:tblGrid>
              <a:tr h="702231">
                <a:tc>
                  <a:txBody>
                    <a:bodyPr/>
                    <a:lstStyle/>
                    <a:p>
                      <a:pPr marL="0" marR="0" lvl="0" indent="0" algn="ctr" defTabSz="914400" rtl="0" eaLnBrk="1" fontAlgn="auto" latinLnBrk="0" hangingPunct="1">
                        <a:lnSpc>
                          <a:spcPts val="2800"/>
                        </a:lnSpc>
                        <a:spcBef>
                          <a:spcPts val="0"/>
                        </a:spcBef>
                        <a:spcAft>
                          <a:spcPts val="0"/>
                        </a:spcAft>
                        <a:buClrTx/>
                        <a:buSzTx/>
                        <a:buFontTx/>
                        <a:buNone/>
                        <a:tabLst/>
                        <a:defRPr/>
                      </a:pPr>
                      <a:endParaRPr lang="en-US" sz="2400">
                        <a:latin typeface="TT Interphases Pro Trl Rg" panose="020B0103050000020004" pitchFamily="34" charset="0"/>
                      </a:endParaRP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800"/>
                        </a:lnSpc>
                        <a:defRPr/>
                      </a:pPr>
                      <a:endParaRPr lang="en-US" sz="2400" b="1"/>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9">
                  <a:txBody>
                    <a:bodyPr/>
                    <a:lstStyle/>
                    <a:p>
                      <a:pPr algn="ctr">
                        <a:lnSpc>
                          <a:spcPts val="2800"/>
                        </a:lnSpc>
                        <a:defRPr/>
                      </a:pPr>
                      <a:r>
                        <a:rPr lang="en-US" sz="2400" b="1" spc="-195">
                          <a:solidFill>
                            <a:srgbClr val="000000"/>
                          </a:solidFill>
                          <a:latin typeface="TT Interphases"/>
                          <a:sym typeface="TT Interphases"/>
                        </a:rPr>
                        <a:t>Cuisine</a:t>
                      </a:r>
                      <a:endParaRPr lang="en-US" sz="2400" b="1"/>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ts val="2800"/>
                        </a:lnSpc>
                        <a:defRPr/>
                      </a:pPr>
                      <a:endParaRPr lang="en-US" sz="28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ts val="2800"/>
                        </a:lnSpc>
                        <a:defRPr/>
                      </a:pPr>
                      <a:endParaRPr lang="en-US" sz="28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ts val="2800"/>
                        </a:lnSpc>
                        <a:defRPr/>
                      </a:pPr>
                      <a:endParaRPr lang="en-US" sz="2400" b="1"/>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ts val="2800"/>
                        </a:lnSpc>
                        <a:defRPr/>
                      </a:pPr>
                      <a:endParaRPr lang="en-US" sz="2400" b="1"/>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ts val="2800"/>
                        </a:lnSpc>
                        <a:defRPr/>
                      </a:pPr>
                      <a:endParaRPr lang="en-US" sz="2400" b="1"/>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28575" cap="flat" cmpd="sng" algn="ctr">
                      <a:solidFill>
                        <a:schemeClr val="bg1">
                          <a:lumMod val="65000"/>
                        </a:schemeClr>
                      </a:solidFill>
                      <a:prstDash val="solid"/>
                      <a:round/>
                      <a:headEnd type="none" w="med" len="med"/>
                      <a:tailEnd type="none" w="med" len="med"/>
                    </a:lnL>
                  </a:tcPr>
                </a:tc>
                <a:tc hMerge="1">
                  <a:txBody>
                    <a:bodyPr/>
                    <a:lstStyle/>
                    <a:p>
                      <a:pPr algn="ctr">
                        <a:lnSpc>
                          <a:spcPts val="2800"/>
                        </a:lnSpc>
                        <a:defRPr/>
                      </a:pPr>
                      <a:endParaRPr lang="en-US" sz="2400" b="1"/>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ts val="2800"/>
                        </a:lnSpc>
                        <a:defRPr/>
                      </a:pPr>
                      <a:endParaRPr lang="en-US" sz="2400" b="1"/>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1849998"/>
                  </a:ext>
                </a:extLst>
              </a:tr>
              <a:tr h="702231">
                <a:tc>
                  <a:txBody>
                    <a:bodyPr/>
                    <a:lstStyle/>
                    <a:p>
                      <a:pPr algn="ctr">
                        <a:lnSpc>
                          <a:spcPts val="2800"/>
                        </a:lnSpc>
                        <a:defRPr/>
                      </a:pPr>
                      <a:endParaRPr lang="en-US" sz="2400" b="1"/>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800"/>
                        </a:lnSpc>
                        <a:defRPr/>
                      </a:pPr>
                      <a:endParaRPr lang="en-US" sz="2400" spc="-195">
                        <a:solidFill>
                          <a:srgbClr val="000000"/>
                        </a:solidFill>
                        <a:latin typeface="TT Interphases"/>
                        <a:sym typeface="TT Interphases"/>
                      </a:endParaRP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lnSpc>
                          <a:spcPts val="2800"/>
                        </a:lnSpc>
                        <a:defRPr/>
                      </a:pPr>
                      <a:r>
                        <a:rPr lang="en-US" sz="2400" spc="-195">
                          <a:solidFill>
                            <a:srgbClr val="000000"/>
                          </a:solidFill>
                          <a:latin typeface="TT Interphases"/>
                          <a:sym typeface="TT Interphases"/>
                        </a:rPr>
                        <a:t>Indian</a:t>
                      </a: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lnSpc>
                          <a:spcPts val="2800"/>
                        </a:lnSpc>
                        <a:defRPr/>
                      </a:pPr>
                      <a:r>
                        <a:rPr lang="en-US" sz="2400" spc="-195">
                          <a:solidFill>
                            <a:srgbClr val="000000"/>
                          </a:solidFill>
                          <a:latin typeface="TT Interphases"/>
                          <a:sym typeface="TT Interphases"/>
                        </a:rPr>
                        <a:t>Italian</a:t>
                      </a: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ts val="2800"/>
                        </a:lnSpc>
                        <a:defRPr/>
                      </a:pPr>
                      <a:endParaRPr lang="en-US" sz="2400" spc="-195">
                        <a:solidFill>
                          <a:srgbClr val="000000"/>
                        </a:solidFill>
                        <a:latin typeface="TT Interphases"/>
                        <a:sym typeface="TT Interphases"/>
                      </a:endParaRP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ts val="2800"/>
                        </a:lnSpc>
                        <a:defRPr/>
                      </a:pPr>
                      <a:endParaRPr lang="en-US" sz="2400" spc="-195">
                        <a:solidFill>
                          <a:srgbClr val="000000"/>
                        </a:solidFill>
                        <a:latin typeface="TT Interphases"/>
                        <a:sym typeface="TT Interphases"/>
                      </a:endParaRP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lnSpc>
                          <a:spcPts val="2800"/>
                        </a:lnSpc>
                        <a:defRPr/>
                      </a:pPr>
                      <a:r>
                        <a:rPr lang="en-US" sz="2400" spc="-195">
                          <a:solidFill>
                            <a:srgbClr val="000000"/>
                          </a:solidFill>
                          <a:latin typeface="TT Interphases"/>
                          <a:sym typeface="TT Interphases"/>
                        </a:rPr>
                        <a:t>Chinese</a:t>
                      </a: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ts val="2800"/>
                        </a:lnSpc>
                        <a:defRPr/>
                      </a:pPr>
                      <a:endParaRPr lang="en-US" sz="2400" spc="-195">
                        <a:solidFill>
                          <a:srgbClr val="000000"/>
                        </a:solidFill>
                        <a:latin typeface="TT Interphases"/>
                        <a:sym typeface="TT Interphases"/>
                      </a:endParaRP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ts val="2800"/>
                        </a:lnSpc>
                        <a:defRPr/>
                      </a:pPr>
                      <a:endParaRPr lang="en-US" sz="2400" spc="-195">
                        <a:solidFill>
                          <a:srgbClr val="000000"/>
                        </a:solidFill>
                        <a:latin typeface="TT Interphases"/>
                        <a:sym typeface="TT Interphases"/>
                      </a:endParaRP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02231">
                <a:tc>
                  <a:txBody>
                    <a:bodyPr/>
                    <a:lstStyle/>
                    <a:p>
                      <a:pPr algn="ctr">
                        <a:lnSpc>
                          <a:spcPts val="2800"/>
                        </a:lnSpc>
                        <a:defRPr/>
                      </a:pPr>
                      <a:endParaRPr lang="en-US" sz="2400" b="1"/>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800"/>
                        </a:lnSpc>
                        <a:defRPr/>
                      </a:pPr>
                      <a:endParaRPr lang="en-US" sz="2400" spc="-195">
                        <a:solidFill>
                          <a:srgbClr val="000000"/>
                        </a:solidFill>
                        <a:latin typeface="TT Interphases"/>
                        <a:sym typeface="TT Interphases"/>
                      </a:endParaRP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9">
                  <a:txBody>
                    <a:bodyPr/>
                    <a:lstStyle/>
                    <a:p>
                      <a:pPr algn="ctr">
                        <a:lnSpc>
                          <a:spcPts val="2800"/>
                        </a:lnSpc>
                        <a:defRPr/>
                      </a:pPr>
                      <a:r>
                        <a:rPr lang="en-US" sz="2400" b="1" spc="-195">
                          <a:solidFill>
                            <a:srgbClr val="000000"/>
                          </a:solidFill>
                          <a:latin typeface="TT Interphases"/>
                          <a:sym typeface="TT Interphases"/>
                        </a:rPr>
                        <a:t>Rating</a:t>
                      </a:r>
                      <a:endParaRPr lang="en-US" sz="2400" spc="-195">
                        <a:solidFill>
                          <a:srgbClr val="000000"/>
                        </a:solidFill>
                        <a:latin typeface="TT Interphases"/>
                        <a:sym typeface="TT Interphases"/>
                      </a:endParaRPr>
                    </a:p>
                  </a:txBody>
                  <a:tcPr marL="190500" marR="190500" marT="190500" marB="190500" anchor="ctr">
                    <a:lnL w="28575" cap="flat" cmpd="sng" algn="ctr">
                      <a:solidFill>
                        <a:schemeClr val="bg1">
                          <a:lumMod val="65000"/>
                        </a:schemeClr>
                      </a:solidFill>
                      <a:prstDash val="solid"/>
                      <a:round/>
                      <a:headEnd type="none" w="med" len="med"/>
                      <a:tailEnd type="none" w="med" len="med"/>
                    </a:lnL>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CE7F2"/>
                    </a:solidFill>
                  </a:tcPr>
                </a:tc>
                <a:tc hMerge="1">
                  <a:txBody>
                    <a:bodyPr/>
                    <a:lstStyle/>
                    <a:p>
                      <a:endParaRPr lang="en-US"/>
                    </a:p>
                  </a:txBody>
                  <a:tcPr/>
                </a:tc>
                <a:tc hMerge="1">
                  <a:txBody>
                    <a:bodyPr/>
                    <a:lstStyle/>
                    <a:p>
                      <a:endParaRPr lang="en-US"/>
                    </a:p>
                  </a:txBody>
                  <a:tcPr/>
                </a:tc>
                <a:tc hMerge="1">
                  <a:txBody>
                    <a:bodyPr/>
                    <a:lstStyle/>
                    <a:p>
                      <a:pPr algn="ctr">
                        <a:lnSpc>
                          <a:spcPts val="2800"/>
                        </a:lnSpc>
                        <a:defRPr/>
                      </a:pPr>
                      <a:endParaRPr lang="en-US" sz="2400" spc="-195">
                        <a:solidFill>
                          <a:srgbClr val="000000"/>
                        </a:solidFill>
                        <a:latin typeface="TT Interphases"/>
                        <a:sym typeface="TT Interphases"/>
                      </a:endParaRPr>
                    </a:p>
                  </a:txBody>
                  <a:tcPr marL="190500" marR="190500" marT="190500" marB="190500" anchor="ctr">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lnT w="28575" cap="flat" cmpd="sng" algn="ctr">
                      <a:solidFill>
                        <a:schemeClr val="bg1">
                          <a:lumMod val="65000"/>
                        </a:schemeClr>
                      </a:solidFill>
                      <a:prstDash val="solid"/>
                      <a:round/>
                      <a:headEnd type="none" w="med" len="med"/>
                      <a:tailEnd type="none" w="med" len="med"/>
                    </a:lnT>
                  </a:tcPr>
                </a:tc>
                <a:tc hMerge="1">
                  <a:txBody>
                    <a:bodyPr/>
                    <a:lstStyle/>
                    <a:p>
                      <a:endParaRPr lang="en-US"/>
                    </a:p>
                  </a:txBody>
                  <a:tcPr>
                    <a:lnT w="28575" cap="flat" cmpd="sng" algn="ctr">
                      <a:solidFill>
                        <a:schemeClr val="bg1">
                          <a:lumMod val="65000"/>
                        </a:schemeClr>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1804176159"/>
                  </a:ext>
                </a:extLst>
              </a:tr>
              <a:tr h="702231">
                <a:tc>
                  <a:txBody>
                    <a:bodyPr/>
                    <a:lstStyle/>
                    <a:p>
                      <a:pPr marL="0" marR="0" lvl="0" indent="0" algn="ctr" defTabSz="914400" rtl="0" eaLnBrk="1" fontAlgn="auto" latinLnBrk="0" hangingPunct="1">
                        <a:lnSpc>
                          <a:spcPts val="2800"/>
                        </a:lnSpc>
                        <a:spcBef>
                          <a:spcPts val="0"/>
                        </a:spcBef>
                        <a:spcAft>
                          <a:spcPts val="0"/>
                        </a:spcAft>
                        <a:buClrTx/>
                        <a:buSzTx/>
                        <a:buFontTx/>
                        <a:buNone/>
                        <a:tabLst/>
                        <a:defRPr/>
                      </a:pPr>
                      <a:r>
                        <a:rPr lang="en-US" sz="2400" b="1" spc="-195">
                          <a:solidFill>
                            <a:srgbClr val="000000"/>
                          </a:solidFill>
                          <a:latin typeface="TT Interphases"/>
                          <a:sym typeface="TT Interphases"/>
                        </a:rPr>
                        <a:t>City</a:t>
                      </a:r>
                      <a:endParaRPr lang="en-US" sz="2400" b="1"/>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800"/>
                        </a:lnSpc>
                        <a:defRPr/>
                      </a:pPr>
                      <a:r>
                        <a:rPr lang="en-US" sz="2400" b="1" kern="1200" spc="-195">
                          <a:solidFill>
                            <a:srgbClr val="000000"/>
                          </a:solidFill>
                          <a:latin typeface="TT Interphases"/>
                          <a:ea typeface="+mn-ea"/>
                          <a:cs typeface="+mn-cs"/>
                        </a:rPr>
                        <a:t>Region</a:t>
                      </a: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CE7F2"/>
                    </a:solidFill>
                  </a:tcPr>
                </a:tc>
                <a:tc>
                  <a:txBody>
                    <a:bodyPr/>
                    <a:lstStyle/>
                    <a:p>
                      <a:pPr algn="ctr">
                        <a:lnSpc>
                          <a:spcPts val="2800"/>
                        </a:lnSpc>
                        <a:defRPr/>
                      </a:pPr>
                      <a:r>
                        <a:rPr lang="en-US" sz="2000">
                          <a:latin typeface="TT Interphases Pro Trl Rg" panose="020B0103050000020004" pitchFamily="34" charset="0"/>
                        </a:rPr>
                        <a:t>Excellent</a:t>
                      </a: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CE7F2"/>
                    </a:solidFill>
                  </a:tcPr>
                </a:tc>
                <a:tc>
                  <a:txBody>
                    <a:bodyPr/>
                    <a:lstStyle/>
                    <a:p>
                      <a:pPr algn="ctr">
                        <a:lnSpc>
                          <a:spcPts val="2800"/>
                        </a:lnSpc>
                        <a:defRPr/>
                      </a:pPr>
                      <a:r>
                        <a:rPr lang="en-US" sz="2000">
                          <a:latin typeface="TT Interphases Pro Trl Rg" panose="020B0103050000020004" pitchFamily="34" charset="0"/>
                        </a:rPr>
                        <a:t>Average</a:t>
                      </a: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CE7F2"/>
                    </a:solidFill>
                  </a:tcPr>
                </a:tc>
                <a:tc>
                  <a:txBody>
                    <a:bodyPr/>
                    <a:lstStyle/>
                    <a:p>
                      <a:pPr algn="ctr">
                        <a:lnSpc>
                          <a:spcPts val="2800"/>
                        </a:lnSpc>
                        <a:defRPr/>
                      </a:pPr>
                      <a:r>
                        <a:rPr lang="en-US" sz="2000">
                          <a:latin typeface="TT Interphases Pro Trl Rg" panose="020B0103050000020004" pitchFamily="34" charset="0"/>
                        </a:rPr>
                        <a:t>Poor</a:t>
                      </a: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CE7F2"/>
                    </a:solidFill>
                  </a:tcPr>
                </a:tc>
                <a:tc>
                  <a:txBody>
                    <a:bodyPr/>
                    <a:lstStyle/>
                    <a:p>
                      <a:pPr algn="ctr">
                        <a:lnSpc>
                          <a:spcPts val="2800"/>
                        </a:lnSpc>
                        <a:defRPr/>
                      </a:pPr>
                      <a:r>
                        <a:rPr lang="en-US" sz="2000">
                          <a:latin typeface="TT Interphases Pro Trl Rg" panose="020B0103050000020004" pitchFamily="34" charset="0"/>
                        </a:rPr>
                        <a:t>Excellent</a:t>
                      </a: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CE7F2"/>
                    </a:solidFill>
                  </a:tcPr>
                </a:tc>
                <a:tc>
                  <a:txBody>
                    <a:bodyPr/>
                    <a:lstStyle/>
                    <a:p>
                      <a:pPr algn="ctr">
                        <a:lnSpc>
                          <a:spcPts val="2800"/>
                        </a:lnSpc>
                        <a:defRPr/>
                      </a:pPr>
                      <a:r>
                        <a:rPr lang="en-US" sz="2000">
                          <a:latin typeface="TT Interphases Pro Trl Rg" panose="020B0103050000020004" pitchFamily="34" charset="0"/>
                        </a:rPr>
                        <a:t>Average</a:t>
                      </a: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CE7F2"/>
                    </a:solidFill>
                  </a:tcPr>
                </a:tc>
                <a:tc>
                  <a:txBody>
                    <a:bodyPr/>
                    <a:lstStyle/>
                    <a:p>
                      <a:pPr algn="ctr">
                        <a:lnSpc>
                          <a:spcPts val="2800"/>
                        </a:lnSpc>
                        <a:defRPr/>
                      </a:pPr>
                      <a:r>
                        <a:rPr lang="en-US" sz="2000">
                          <a:latin typeface="TT Interphases Pro Trl Rg" panose="020B0103050000020004" pitchFamily="34" charset="0"/>
                        </a:rPr>
                        <a:t>Poor</a:t>
                      </a: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CE7F2"/>
                    </a:solidFill>
                  </a:tcPr>
                </a:tc>
                <a:tc>
                  <a:txBody>
                    <a:bodyPr/>
                    <a:lstStyle/>
                    <a:p>
                      <a:pPr algn="ctr">
                        <a:lnSpc>
                          <a:spcPts val="2800"/>
                        </a:lnSpc>
                        <a:defRPr/>
                      </a:pPr>
                      <a:r>
                        <a:rPr lang="en-US" sz="2000">
                          <a:latin typeface="TT Interphases Pro Trl Rg" panose="020B0103050000020004" pitchFamily="34" charset="0"/>
                        </a:rPr>
                        <a:t>Excellent</a:t>
                      </a: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CE7F2"/>
                    </a:solidFill>
                  </a:tcPr>
                </a:tc>
                <a:tc>
                  <a:txBody>
                    <a:bodyPr/>
                    <a:lstStyle/>
                    <a:p>
                      <a:pPr algn="ctr">
                        <a:lnSpc>
                          <a:spcPts val="2800"/>
                        </a:lnSpc>
                        <a:defRPr/>
                      </a:pPr>
                      <a:r>
                        <a:rPr lang="en-US" sz="2000">
                          <a:latin typeface="TT Interphases Pro Trl Rg" panose="020B0103050000020004" pitchFamily="34" charset="0"/>
                        </a:rPr>
                        <a:t>Average</a:t>
                      </a: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CE7F2"/>
                    </a:solidFill>
                  </a:tcPr>
                </a:tc>
                <a:tc>
                  <a:txBody>
                    <a:bodyPr/>
                    <a:lstStyle/>
                    <a:p>
                      <a:pPr algn="ctr">
                        <a:lnSpc>
                          <a:spcPts val="2800"/>
                        </a:lnSpc>
                        <a:defRPr/>
                      </a:pPr>
                      <a:r>
                        <a:rPr lang="en-US" sz="2000">
                          <a:latin typeface="TT Interphases Pro Trl Rg" panose="020B0103050000020004" pitchFamily="34" charset="0"/>
                        </a:rPr>
                        <a:t>Poor</a:t>
                      </a: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CE7F2"/>
                    </a:solidFill>
                  </a:tcPr>
                </a:tc>
                <a:extLst>
                  <a:ext uri="{0D108BD9-81ED-4DB2-BD59-A6C34878D82A}">
                    <a16:rowId xmlns:a16="http://schemas.microsoft.com/office/drawing/2014/main" val="3900716502"/>
                  </a:ext>
                </a:extLst>
              </a:tr>
              <a:tr h="702231">
                <a:tc rowSpan="4">
                  <a:txBody>
                    <a:bodyPr/>
                    <a:lstStyle/>
                    <a:p>
                      <a:pPr algn="ctr">
                        <a:lnSpc>
                          <a:spcPts val="2800"/>
                        </a:lnSpc>
                        <a:defRPr/>
                      </a:pPr>
                      <a:r>
                        <a:rPr lang="en-US" sz="2400" spc="-195">
                          <a:solidFill>
                            <a:srgbClr val="000000"/>
                          </a:solidFill>
                          <a:latin typeface="TT Interphases"/>
                          <a:sym typeface="TT Interphases"/>
                        </a:rPr>
                        <a:t>Mumbai</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a:latin typeface="TT Interphases Pro Trl Rg" panose="020B0103050000020004" pitchFamily="34" charset="0"/>
                        </a:rPr>
                        <a:t>South Mumbai</a:t>
                      </a: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CE7F2"/>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02231">
                <a:tc vMerge="1">
                  <a:txBody>
                    <a:bodyPr/>
                    <a:lstStyle/>
                    <a:p>
                      <a:pPr algn="ctr">
                        <a:lnSpc>
                          <a:spcPts val="2800"/>
                        </a:lnSpc>
                        <a:defRPr/>
                      </a:pP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a:solidFill>
                            <a:srgbClr val="000000"/>
                          </a:solidFill>
                          <a:effectLst/>
                          <a:latin typeface="TT Interphases Pro Trl Rg" panose="020B0103050000020004" pitchFamily="34" charset="0"/>
                        </a:rPr>
                        <a:t>Western Suburbs</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CE7F2"/>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9437337"/>
                  </a:ext>
                </a:extLst>
              </a:tr>
              <a:tr h="702231">
                <a:tc vMerge="1">
                  <a:txBody>
                    <a:bodyPr/>
                    <a:lstStyle/>
                    <a:p>
                      <a:pPr algn="ctr">
                        <a:lnSpc>
                          <a:spcPts val="2800"/>
                        </a:lnSpc>
                        <a:defRPr/>
                      </a:pP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Central Mumbai</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CE7F2"/>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6508020"/>
                  </a:ext>
                </a:extLst>
              </a:tr>
              <a:tr h="702231">
                <a:tc vMerge="1">
                  <a:txBody>
                    <a:bodyPr/>
                    <a:lstStyle/>
                    <a:p>
                      <a:pPr algn="ctr">
                        <a:lnSpc>
                          <a:spcPts val="2800"/>
                        </a:lnSpc>
                        <a:defRPr/>
                      </a:pP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a:latin typeface="TT Interphases Pro Trl Rg" panose="020B0103050000020004" pitchFamily="34" charset="0"/>
                        </a:rPr>
                        <a:t>Navi Mumbai</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CE7F2"/>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1815255"/>
                  </a:ext>
                </a:extLst>
              </a:tr>
              <a:tr h="702231">
                <a:tc>
                  <a:txBody>
                    <a:bodyPr/>
                    <a:lstStyle/>
                    <a:p>
                      <a:pPr algn="ctr">
                        <a:lnSpc>
                          <a:spcPts val="2800"/>
                        </a:lnSpc>
                        <a:defRPr/>
                      </a:pPr>
                      <a:r>
                        <a:rPr lang="en-US" sz="2400"/>
                        <a:t>…</a:t>
                      </a:r>
                    </a:p>
                  </a:txBody>
                  <a:tcPr marL="190500" marR="190500" marT="190500" marB="190500" vert="vert"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a:t>
                      </a:r>
                    </a:p>
                  </a:txBody>
                  <a:tcPr marL="9525" marR="9525" marT="9525" marB="0" vert="vert"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CE7F2"/>
                    </a:solidFill>
                  </a:tcPr>
                </a:tc>
                <a:tc gridSpan="9">
                  <a:txBody>
                    <a:bodyPr/>
                    <a:lstStyle/>
                    <a:p>
                      <a:pPr algn="ctr" rtl="0" fontAlgn="ctr"/>
                      <a:r>
                        <a:rPr lang="en-US" sz="2400" b="0" i="0" u="none" strike="noStrike">
                          <a:solidFill>
                            <a:srgbClr val="000000"/>
                          </a:solidFill>
                          <a:effectLst/>
                          <a:latin typeface="TT Interphases Pro Trl Rg" panose="020B0103050000020004" pitchFamily="34" charset="0"/>
                        </a:rPr>
                        <a:t>…</a:t>
                      </a:r>
                    </a:p>
                  </a:txBody>
                  <a:tcPr marL="9525" marR="9525" marT="9525" marB="0" vert="vert"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rtl="0" fontAlgn="ctr"/>
                      <a:endParaRPr lang="en-US" sz="2400" b="0" i="0" u="none" strike="noStrike">
                        <a:solidFill>
                          <a:srgbClr val="000000"/>
                        </a:solidFill>
                        <a:effectLst/>
                        <a:latin typeface="TT Interphases Pro Trl Rg" panose="020B0103050000020004" pitchFamily="34" charset="0"/>
                      </a:endParaRP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7077119"/>
                  </a:ext>
                </a:extLst>
              </a:tr>
            </a:tbl>
          </a:graphicData>
        </a:graphic>
      </p:graphicFrame>
      <p:sp>
        <p:nvSpPr>
          <p:cNvPr id="9" name="Rounded Rectangular Callout 5">
            <a:extLst>
              <a:ext uri="{FF2B5EF4-FFF2-40B4-BE49-F238E27FC236}">
                <a16:creationId xmlns:a16="http://schemas.microsoft.com/office/drawing/2014/main" id="{1BC4CA67-EA06-C346-D2E9-491D9C36A7EB}"/>
              </a:ext>
            </a:extLst>
          </p:cNvPr>
          <p:cNvSpPr/>
          <p:nvPr/>
        </p:nvSpPr>
        <p:spPr>
          <a:xfrm>
            <a:off x="883051" y="2518347"/>
            <a:ext cx="3700586" cy="1162582"/>
          </a:xfrm>
          <a:prstGeom prst="wedgeRoundRectCallout">
            <a:avLst>
              <a:gd name="adj1" fmla="val 197965"/>
              <a:gd name="adj2" fmla="val 85413"/>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Add dimensions: </a:t>
            </a:r>
          </a:p>
          <a:p>
            <a:pPr algn="ctr"/>
            <a:r>
              <a:rPr lang="en-US" sz="2400" b="1">
                <a:latin typeface="TT Interphases Pro Trl Rg" panose="020B0103050000020004" pitchFamily="34" charset="0"/>
              </a:rPr>
              <a:t>Rating</a:t>
            </a:r>
            <a:r>
              <a:rPr lang="en-US" sz="2400">
                <a:latin typeface="TT Interphases Pro Trl Rg" panose="020B0103050000020004" pitchFamily="34" charset="0"/>
              </a:rPr>
              <a:t>, </a:t>
            </a:r>
            <a:r>
              <a:rPr lang="en-US" sz="2400" b="1">
                <a:latin typeface="TT Interphases Pro Trl Rg" panose="020B0103050000020004" pitchFamily="34" charset="0"/>
              </a:rPr>
              <a:t>Region</a:t>
            </a:r>
          </a:p>
        </p:txBody>
      </p:sp>
      <p:sp>
        <p:nvSpPr>
          <p:cNvPr id="4" name="Rounded Rectangular Callout 3">
            <a:extLst>
              <a:ext uri="{FF2B5EF4-FFF2-40B4-BE49-F238E27FC236}">
                <a16:creationId xmlns:a16="http://schemas.microsoft.com/office/drawing/2014/main" id="{F3129726-6B2A-8A41-B4A6-00F3EAD7A04E}"/>
              </a:ext>
            </a:extLst>
          </p:cNvPr>
          <p:cNvSpPr/>
          <p:nvPr/>
        </p:nvSpPr>
        <p:spPr>
          <a:xfrm>
            <a:off x="2050873" y="9010271"/>
            <a:ext cx="4919553" cy="1108090"/>
          </a:xfrm>
          <a:prstGeom prst="wedgeRoundRectCallout">
            <a:avLst>
              <a:gd name="adj1" fmla="val 46323"/>
              <a:gd name="adj2" fmla="val -128225"/>
              <a:gd name="adj3" fmla="val 16667"/>
            </a:avLst>
          </a:prstGeom>
          <a:solidFill>
            <a:srgbClr val="982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One BIG pivot table causes cognitive overload!</a:t>
            </a:r>
          </a:p>
        </p:txBody>
      </p:sp>
      <p:sp>
        <p:nvSpPr>
          <p:cNvPr id="5" name="TextBox 4">
            <a:extLst>
              <a:ext uri="{FF2B5EF4-FFF2-40B4-BE49-F238E27FC236}">
                <a16:creationId xmlns:a16="http://schemas.microsoft.com/office/drawing/2014/main" id="{F077AEC7-3D00-EA26-594F-1B70A020AD39}"/>
              </a:ext>
            </a:extLst>
          </p:cNvPr>
          <p:cNvSpPr txBox="1"/>
          <p:nvPr/>
        </p:nvSpPr>
        <p:spPr>
          <a:xfrm>
            <a:off x="9987071" y="8779847"/>
            <a:ext cx="1863652" cy="369332"/>
          </a:xfrm>
          <a:prstGeom prst="rect">
            <a:avLst/>
          </a:prstGeom>
          <a:noFill/>
        </p:spPr>
        <p:txBody>
          <a:bodyPr wrap="none" rtlCol="0">
            <a:spAutoFit/>
          </a:bodyPr>
          <a:lstStyle/>
          <a:p>
            <a:r>
              <a:rPr lang="en-US" sz="1800">
                <a:latin typeface="TT Interphases Pro Trl Rg" panose="020B0103050000020004" pitchFamily="34" charset="0"/>
              </a:rPr>
              <a:t>Average Cost (</a:t>
            </a:r>
            <a:r>
              <a:rPr lang="en-US" sz="1800"/>
              <a:t>₹</a:t>
            </a:r>
            <a:r>
              <a:rPr lang="en-US" sz="1800" spc="-195">
                <a:solidFill>
                  <a:srgbClr val="000000"/>
                </a:solidFill>
                <a:latin typeface="TT Interphases"/>
                <a:ea typeface="TT Interphases"/>
                <a:cs typeface="TT Interphases"/>
                <a:sym typeface="TT Interphases"/>
              </a:rPr>
              <a:t>)</a:t>
            </a:r>
            <a:endParaRPr lang="en-US" sz="1800">
              <a:latin typeface="TT Interphases Pro Trl Rg" panose="020B0103050000020004" pitchFamily="34" charset="0"/>
            </a:endParaRPr>
          </a:p>
        </p:txBody>
      </p:sp>
      <p:sp>
        <p:nvSpPr>
          <p:cNvPr id="10" name="Rounded Rectangular Callout 5">
            <a:extLst>
              <a:ext uri="{FF2B5EF4-FFF2-40B4-BE49-F238E27FC236}">
                <a16:creationId xmlns:a16="http://schemas.microsoft.com/office/drawing/2014/main" id="{265CF962-30DA-F786-0C46-4DA66EB7C75E}"/>
              </a:ext>
            </a:extLst>
          </p:cNvPr>
          <p:cNvSpPr/>
          <p:nvPr/>
        </p:nvSpPr>
        <p:spPr>
          <a:xfrm>
            <a:off x="12884974" y="8480062"/>
            <a:ext cx="3700586" cy="1501126"/>
          </a:xfrm>
          <a:prstGeom prst="wedgeRoundRectCallout">
            <a:avLst>
              <a:gd name="adj1" fmla="val -72205"/>
              <a:gd name="adj2" fmla="val -76211"/>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We need </a:t>
            </a:r>
            <a:r>
              <a:rPr lang="en-US" sz="2400" b="1" dirty="0">
                <a:latin typeface="TT Interphases Pro Trl Rg" panose="020B0103050000020004" pitchFamily="34" charset="0"/>
              </a:rPr>
              <a:t>a </a:t>
            </a:r>
            <a:r>
              <a:rPr lang="en-US" sz="2400" b="1" dirty="0">
                <a:latin typeface="TT Interphases Pro Trl Bd" panose="020B0103050000020004" pitchFamily="34" charset="0"/>
              </a:rPr>
              <a:t>SET</a:t>
            </a:r>
            <a:r>
              <a:rPr lang="en-US" sz="2400" b="1" dirty="0">
                <a:latin typeface="TT Interphases Pro Trl Rg" panose="020B0103050000020004" pitchFamily="34" charset="0"/>
              </a:rPr>
              <a:t> of</a:t>
            </a:r>
            <a:endParaRPr lang="en-US" sz="2400" b="1">
              <a:latin typeface="TT Interphases Pro Trl Rg" panose="020B0103050000020004" pitchFamily="34" charset="0"/>
            </a:endParaRPr>
          </a:p>
          <a:p>
            <a:pPr algn="ctr"/>
            <a:r>
              <a:rPr lang="en-US" sz="2400" b="1" dirty="0">
                <a:latin typeface="TT Interphases Pro Trl Bd" panose="020B0103050000020004" pitchFamily="34" charset="0"/>
              </a:rPr>
              <a:t>SMALL</a:t>
            </a:r>
            <a:r>
              <a:rPr lang="en-US" sz="2400">
                <a:latin typeface="TT Interphases Pro Trl Rg" panose="020B0103050000020004" pitchFamily="34" charset="0"/>
              </a:rPr>
              <a:t> pivot tables</a:t>
            </a:r>
          </a:p>
        </p:txBody>
      </p:sp>
      <p:sp>
        <p:nvSpPr>
          <p:cNvPr id="8" name="Rounded Rectangular Callout 5">
            <a:extLst>
              <a:ext uri="{FF2B5EF4-FFF2-40B4-BE49-F238E27FC236}">
                <a16:creationId xmlns:a16="http://schemas.microsoft.com/office/drawing/2014/main" id="{46A45CB8-CA9A-07DF-EB1F-062E2E080D78}"/>
              </a:ext>
            </a:extLst>
          </p:cNvPr>
          <p:cNvSpPr/>
          <p:nvPr/>
        </p:nvSpPr>
        <p:spPr>
          <a:xfrm>
            <a:off x="883051" y="2518347"/>
            <a:ext cx="3700586" cy="1162581"/>
          </a:xfrm>
          <a:prstGeom prst="wedgeRoundRectCallout">
            <a:avLst>
              <a:gd name="adj1" fmla="val 18517"/>
              <a:gd name="adj2" fmla="val 108381"/>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Add dimensions: </a:t>
            </a:r>
          </a:p>
          <a:p>
            <a:pPr algn="ctr"/>
            <a:r>
              <a:rPr lang="en-US" sz="2400" b="1">
                <a:latin typeface="TT Interphases Pro Trl Rg" panose="020B0103050000020004" pitchFamily="34" charset="0"/>
              </a:rPr>
              <a:t>Rating</a:t>
            </a:r>
            <a:r>
              <a:rPr lang="en-US" sz="2400">
                <a:latin typeface="TT Interphases Pro Trl Rg" panose="020B0103050000020004" pitchFamily="34" charset="0"/>
              </a:rPr>
              <a:t>, </a:t>
            </a:r>
            <a:r>
              <a:rPr lang="en-US" sz="2400" b="1">
                <a:latin typeface="TT Interphases Pro Trl Rg" panose="020B0103050000020004" pitchFamily="34" charset="0"/>
              </a:rPr>
              <a:t>Region</a:t>
            </a:r>
          </a:p>
        </p:txBody>
      </p:sp>
      <p:sp>
        <p:nvSpPr>
          <p:cNvPr id="12" name="Rectangle 11">
            <a:extLst>
              <a:ext uri="{FF2B5EF4-FFF2-40B4-BE49-F238E27FC236}">
                <a16:creationId xmlns:a16="http://schemas.microsoft.com/office/drawing/2014/main" id="{48E0602D-226F-B818-FA98-892784F0C9EB}"/>
              </a:ext>
            </a:extLst>
          </p:cNvPr>
          <p:cNvSpPr/>
          <p:nvPr/>
        </p:nvSpPr>
        <p:spPr>
          <a:xfrm>
            <a:off x="4700016" y="5143500"/>
            <a:ext cx="12871524" cy="2793492"/>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754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19F9C-6AD2-BB54-526F-D4D21D333913}"/>
            </a:ext>
          </a:extLst>
        </p:cNvPr>
        <p:cNvGrpSpPr/>
        <p:nvPr/>
      </p:nvGrpSpPr>
      <p:grpSpPr>
        <a:xfrm>
          <a:off x="0" y="0"/>
          <a:ext cx="0" cy="0"/>
          <a:chOff x="0" y="0"/>
          <a:chExt cx="0" cy="0"/>
        </a:xfrm>
      </p:grpSpPr>
      <p:sp>
        <p:nvSpPr>
          <p:cNvPr id="22" name="Rectangle: Rounded Corners 2">
            <a:extLst>
              <a:ext uri="{FF2B5EF4-FFF2-40B4-BE49-F238E27FC236}">
                <a16:creationId xmlns:a16="http://schemas.microsoft.com/office/drawing/2014/main" id="{31928D57-95B2-52F1-A022-3E0B36C3A884}"/>
              </a:ext>
            </a:extLst>
          </p:cNvPr>
          <p:cNvSpPr/>
          <p:nvPr/>
        </p:nvSpPr>
        <p:spPr>
          <a:xfrm>
            <a:off x="710923" y="5609217"/>
            <a:ext cx="10194775" cy="977169"/>
          </a:xfrm>
          <a:prstGeom prst="roundRect">
            <a:avLst/>
          </a:prstGeom>
          <a:solidFill>
            <a:srgbClr val="DDE7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Rectangle: Rounded Corners 2">
            <a:extLst>
              <a:ext uri="{FF2B5EF4-FFF2-40B4-BE49-F238E27FC236}">
                <a16:creationId xmlns:a16="http://schemas.microsoft.com/office/drawing/2014/main" id="{9698F690-E6DA-515D-5B63-F985BA7E015E}"/>
              </a:ext>
            </a:extLst>
          </p:cNvPr>
          <p:cNvSpPr/>
          <p:nvPr/>
        </p:nvSpPr>
        <p:spPr>
          <a:xfrm>
            <a:off x="710924" y="4559405"/>
            <a:ext cx="10194776" cy="977169"/>
          </a:xfrm>
          <a:prstGeom prst="roundRect">
            <a:avLst/>
          </a:prstGeom>
          <a:solidFill>
            <a:srgbClr val="DDE7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Slide Number Placeholder 1">
            <a:extLst>
              <a:ext uri="{FF2B5EF4-FFF2-40B4-BE49-F238E27FC236}">
                <a16:creationId xmlns:a16="http://schemas.microsoft.com/office/drawing/2014/main" id="{20086B68-D7FD-DC8E-142F-A5A4FCC04AFB}"/>
              </a:ext>
            </a:extLst>
          </p:cNvPr>
          <p:cNvSpPr>
            <a:spLocks noGrp="1"/>
          </p:cNvSpPr>
          <p:nvPr>
            <p:ph type="sldNum" sz="quarter" idx="12"/>
          </p:nvPr>
        </p:nvSpPr>
        <p:spPr/>
        <p:txBody>
          <a:bodyPr/>
          <a:lstStyle/>
          <a:p>
            <a:fld id="{B6F15528-21DE-4FAA-801E-634DDDAF4B2B}" type="slidenum">
              <a:rPr lang="en-US" smtClean="0"/>
              <a:pPr/>
              <a:t>17</a:t>
            </a:fld>
            <a:endParaRPr lang="en-US"/>
          </a:p>
        </p:txBody>
      </p:sp>
      <p:sp>
        <p:nvSpPr>
          <p:cNvPr id="3" name="TextBox 3">
            <a:extLst>
              <a:ext uri="{FF2B5EF4-FFF2-40B4-BE49-F238E27FC236}">
                <a16:creationId xmlns:a16="http://schemas.microsoft.com/office/drawing/2014/main" id="{16804B84-EBDC-1369-E80A-3A325BBDC024}"/>
              </a:ext>
            </a:extLst>
          </p:cNvPr>
          <p:cNvSpPr txBox="1"/>
          <p:nvPr/>
        </p:nvSpPr>
        <p:spPr>
          <a:xfrm>
            <a:off x="581289" y="663270"/>
            <a:ext cx="16525611" cy="782265"/>
          </a:xfrm>
          <a:prstGeom prst="rect">
            <a:avLst/>
          </a:prstGeom>
        </p:spPr>
        <p:txBody>
          <a:bodyPr wrap="square" lIns="0" tIns="0" rIns="0" bIns="0" rtlCol="0" anchor="t">
            <a:spAutoFit/>
          </a:bodyPr>
          <a:lstStyle/>
          <a:p>
            <a:pPr>
              <a:lnSpc>
                <a:spcPts val="6089"/>
              </a:lnSpc>
            </a:pPr>
            <a:r>
              <a:rPr lang="en-US" sz="6600" spc="-342">
                <a:solidFill>
                  <a:srgbClr val="000000"/>
                </a:solidFill>
                <a:latin typeface="TT Interphases"/>
                <a:ea typeface="TT Interphases"/>
                <a:cs typeface="TT Interphases"/>
                <a:sym typeface="TT Interphases"/>
              </a:rPr>
              <a:t>Top-k recommendations are redundant</a:t>
            </a:r>
          </a:p>
        </p:txBody>
      </p:sp>
      <p:sp>
        <p:nvSpPr>
          <p:cNvPr id="8" name="Rectangle: Rounded Corners 2">
            <a:extLst>
              <a:ext uri="{FF2B5EF4-FFF2-40B4-BE49-F238E27FC236}">
                <a16:creationId xmlns:a16="http://schemas.microsoft.com/office/drawing/2014/main" id="{54893A27-10E9-582D-B216-10F8A781CFAB}"/>
              </a:ext>
            </a:extLst>
          </p:cNvPr>
          <p:cNvSpPr/>
          <p:nvPr/>
        </p:nvSpPr>
        <p:spPr>
          <a:xfrm>
            <a:off x="726691" y="3525683"/>
            <a:ext cx="10194775" cy="977169"/>
          </a:xfrm>
          <a:prstGeom prst="roundRect">
            <a:avLst/>
          </a:prstGeom>
          <a:solidFill>
            <a:srgbClr val="DDE7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TextBox 6">
            <a:extLst>
              <a:ext uri="{FF2B5EF4-FFF2-40B4-BE49-F238E27FC236}">
                <a16:creationId xmlns:a16="http://schemas.microsoft.com/office/drawing/2014/main" id="{9FA5659C-3E55-D4E9-B69C-FCBF35837B96}"/>
              </a:ext>
            </a:extLst>
          </p:cNvPr>
          <p:cNvSpPr txBox="1"/>
          <p:nvPr/>
        </p:nvSpPr>
        <p:spPr>
          <a:xfrm>
            <a:off x="593019" y="2722897"/>
            <a:ext cx="8415676" cy="661720"/>
          </a:xfrm>
          <a:prstGeom prst="rect">
            <a:avLst/>
          </a:prstGeom>
        </p:spPr>
        <p:txBody>
          <a:bodyPr wrap="square" lIns="0" tIns="0" rIns="0" bIns="0" rtlCol="0" anchor="t">
            <a:spAutoFit/>
          </a:bodyPr>
          <a:lstStyle/>
          <a:p>
            <a:pPr>
              <a:lnSpc>
                <a:spcPts val="5599"/>
              </a:lnSpc>
            </a:pPr>
            <a:r>
              <a:rPr lang="en-US" sz="4000" spc="-195">
                <a:solidFill>
                  <a:srgbClr val="000000"/>
                </a:solidFill>
                <a:latin typeface="TT Interphases"/>
                <a:ea typeface="TT Interphases"/>
                <a:cs typeface="TT Interphases"/>
                <a:sym typeface="TT Interphases"/>
              </a:rPr>
              <a:t>Top-3 Pivot Table Recommendations</a:t>
            </a:r>
            <a:endParaRPr lang="en-US" sz="4000" spc="-195">
              <a:solidFill>
                <a:srgbClr val="000000"/>
              </a:solidFill>
              <a:latin typeface="TT Interphases"/>
              <a:ea typeface="TT Interphases"/>
              <a:cs typeface="TT Interphases"/>
            </a:endParaRPr>
          </a:p>
        </p:txBody>
      </p:sp>
      <p:sp>
        <p:nvSpPr>
          <p:cNvPr id="35" name="Freeform 2">
            <a:extLst>
              <a:ext uri="{FF2B5EF4-FFF2-40B4-BE49-F238E27FC236}">
                <a16:creationId xmlns:a16="http://schemas.microsoft.com/office/drawing/2014/main" id="{1117CCF7-954C-BD99-9C76-B19A3362D84F}"/>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6" name="Group 15">
            <a:extLst>
              <a:ext uri="{FF2B5EF4-FFF2-40B4-BE49-F238E27FC236}">
                <a16:creationId xmlns:a16="http://schemas.microsoft.com/office/drawing/2014/main" id="{055FC0ED-11C9-3AE4-52C9-ACDA1BC07FA9}"/>
              </a:ext>
            </a:extLst>
          </p:cNvPr>
          <p:cNvGrpSpPr/>
          <p:nvPr/>
        </p:nvGrpSpPr>
        <p:grpSpPr>
          <a:xfrm>
            <a:off x="789755" y="3657190"/>
            <a:ext cx="2967321" cy="722959"/>
            <a:chOff x="778025" y="3609064"/>
            <a:chExt cx="2967321" cy="722959"/>
          </a:xfrm>
        </p:grpSpPr>
        <p:sp>
          <p:nvSpPr>
            <p:cNvPr id="2051" name="Rectangle: Rounded Corners 2">
              <a:extLst>
                <a:ext uri="{FF2B5EF4-FFF2-40B4-BE49-F238E27FC236}">
                  <a16:creationId xmlns:a16="http://schemas.microsoft.com/office/drawing/2014/main" id="{C0607A28-2B42-A72D-8242-95CBCCCDC20A}"/>
                </a:ext>
              </a:extLst>
            </p:cNvPr>
            <p:cNvSpPr/>
            <p:nvPr/>
          </p:nvSpPr>
          <p:spPr>
            <a:xfrm>
              <a:off x="831767" y="3623644"/>
              <a:ext cx="2904258" cy="708379"/>
            </a:xfrm>
            <a:prstGeom prst="roundRect">
              <a:avLst/>
            </a:prstGeom>
            <a:solidFill>
              <a:srgbClr val="90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TextBox 5">
              <a:extLst>
                <a:ext uri="{FF2B5EF4-FFF2-40B4-BE49-F238E27FC236}">
                  <a16:creationId xmlns:a16="http://schemas.microsoft.com/office/drawing/2014/main" id="{A2DEE709-8FE0-79BB-CF92-DC6DEBCF8AC9}"/>
                </a:ext>
              </a:extLst>
            </p:cNvPr>
            <p:cNvSpPr txBox="1"/>
            <p:nvPr/>
          </p:nvSpPr>
          <p:spPr>
            <a:xfrm>
              <a:off x="778025" y="3609064"/>
              <a:ext cx="2967321" cy="661720"/>
            </a:xfrm>
            <a:prstGeom prst="rect">
              <a:avLst/>
            </a:prstGeom>
          </p:spPr>
          <p:txBody>
            <a:bodyPr wrap="square" lIns="0" tIns="0" rIns="0" bIns="0" rtlCol="0" anchor="t">
              <a:spAutoFit/>
            </a:bodyPr>
            <a:lstStyle/>
            <a:p>
              <a:pPr algn="ctr">
                <a:lnSpc>
                  <a:spcPts val="5599"/>
                </a:lnSpc>
              </a:pPr>
              <a:r>
                <a:rPr lang="en-US" sz="4000" spc="-195">
                  <a:solidFill>
                    <a:schemeClr val="bg1"/>
                  </a:solidFill>
                  <a:latin typeface="TT Interphases"/>
                  <a:ea typeface="TT Interphases"/>
                  <a:cs typeface="TT Interphases"/>
                  <a:sym typeface="TT Interphases"/>
                </a:rPr>
                <a:t>Average Cost</a:t>
              </a:r>
              <a:endParaRPr lang="en-US" sz="4000" spc="-195">
                <a:solidFill>
                  <a:schemeClr val="bg1"/>
                </a:solidFill>
                <a:latin typeface="TT Interphases"/>
                <a:ea typeface="TT Interphases"/>
                <a:cs typeface="TT Interphases"/>
              </a:endParaRPr>
            </a:p>
          </p:txBody>
        </p:sp>
      </p:grpSp>
      <p:grpSp>
        <p:nvGrpSpPr>
          <p:cNvPr id="18" name="Group 17">
            <a:extLst>
              <a:ext uri="{FF2B5EF4-FFF2-40B4-BE49-F238E27FC236}">
                <a16:creationId xmlns:a16="http://schemas.microsoft.com/office/drawing/2014/main" id="{B47BC8CC-2223-B6AD-0A75-1A7615810B6C}"/>
              </a:ext>
            </a:extLst>
          </p:cNvPr>
          <p:cNvGrpSpPr/>
          <p:nvPr/>
        </p:nvGrpSpPr>
        <p:grpSpPr>
          <a:xfrm>
            <a:off x="821286" y="5731672"/>
            <a:ext cx="2942236" cy="732167"/>
            <a:chOff x="793789" y="5608183"/>
            <a:chExt cx="2942236" cy="732167"/>
          </a:xfrm>
        </p:grpSpPr>
        <p:sp>
          <p:nvSpPr>
            <p:cNvPr id="2048" name="Rectangle: Rounded Corners 2">
              <a:extLst>
                <a:ext uri="{FF2B5EF4-FFF2-40B4-BE49-F238E27FC236}">
                  <a16:creationId xmlns:a16="http://schemas.microsoft.com/office/drawing/2014/main" id="{6F15FDEF-C972-BC90-BEE4-05638AC9B578}"/>
                </a:ext>
              </a:extLst>
            </p:cNvPr>
            <p:cNvSpPr/>
            <p:nvPr/>
          </p:nvSpPr>
          <p:spPr>
            <a:xfrm>
              <a:off x="831767" y="5631971"/>
              <a:ext cx="2904258" cy="708379"/>
            </a:xfrm>
            <a:prstGeom prst="roundRect">
              <a:avLst/>
            </a:prstGeom>
            <a:solidFill>
              <a:srgbClr val="90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 name="TextBox 33">
              <a:extLst>
                <a:ext uri="{FF2B5EF4-FFF2-40B4-BE49-F238E27FC236}">
                  <a16:creationId xmlns:a16="http://schemas.microsoft.com/office/drawing/2014/main" id="{DD200669-483E-CD0F-9E99-663424424D26}"/>
                </a:ext>
              </a:extLst>
            </p:cNvPr>
            <p:cNvSpPr txBox="1"/>
            <p:nvPr/>
          </p:nvSpPr>
          <p:spPr>
            <a:xfrm>
              <a:off x="793789" y="5608183"/>
              <a:ext cx="2904258" cy="661720"/>
            </a:xfrm>
            <a:prstGeom prst="rect">
              <a:avLst/>
            </a:prstGeom>
          </p:spPr>
          <p:txBody>
            <a:bodyPr wrap="square" lIns="0" tIns="0" rIns="0" bIns="0" rtlCol="0" anchor="t">
              <a:spAutoFit/>
            </a:bodyPr>
            <a:lstStyle/>
            <a:p>
              <a:pPr algn="ctr">
                <a:lnSpc>
                  <a:spcPts val="5599"/>
                </a:lnSpc>
              </a:pPr>
              <a:r>
                <a:rPr lang="en-US" sz="4000" spc="-195">
                  <a:solidFill>
                    <a:schemeClr val="bg1"/>
                  </a:solidFill>
                  <a:latin typeface="TT Interphases"/>
                  <a:ea typeface="TT Interphases"/>
                  <a:cs typeface="TT Interphases"/>
                  <a:sym typeface="TT Interphases"/>
                </a:rPr>
                <a:t>Average Cost</a:t>
              </a:r>
              <a:endParaRPr lang="en-US" sz="4000" spc="-195">
                <a:solidFill>
                  <a:schemeClr val="bg1"/>
                </a:solidFill>
                <a:latin typeface="TT Interphases"/>
                <a:ea typeface="TT Interphases"/>
                <a:cs typeface="TT Interphases"/>
              </a:endParaRPr>
            </a:p>
          </p:txBody>
        </p:sp>
      </p:grpSp>
      <p:grpSp>
        <p:nvGrpSpPr>
          <p:cNvPr id="17" name="Group 16">
            <a:extLst>
              <a:ext uri="{FF2B5EF4-FFF2-40B4-BE49-F238E27FC236}">
                <a16:creationId xmlns:a16="http://schemas.microsoft.com/office/drawing/2014/main" id="{E25D91A4-12B9-8DC1-3108-C92B3A35E063}"/>
              </a:ext>
            </a:extLst>
          </p:cNvPr>
          <p:cNvGrpSpPr/>
          <p:nvPr/>
        </p:nvGrpSpPr>
        <p:grpSpPr>
          <a:xfrm>
            <a:off x="821286" y="4664137"/>
            <a:ext cx="2926469" cy="738725"/>
            <a:chOff x="809556" y="4616011"/>
            <a:chExt cx="2926469" cy="738725"/>
          </a:xfrm>
        </p:grpSpPr>
        <p:sp>
          <p:nvSpPr>
            <p:cNvPr id="2049" name="Rectangle: Rounded Corners 2">
              <a:extLst>
                <a:ext uri="{FF2B5EF4-FFF2-40B4-BE49-F238E27FC236}">
                  <a16:creationId xmlns:a16="http://schemas.microsoft.com/office/drawing/2014/main" id="{55144E31-5FBC-E0BF-67E7-DA5A1E0D4519}"/>
                </a:ext>
              </a:extLst>
            </p:cNvPr>
            <p:cNvSpPr/>
            <p:nvPr/>
          </p:nvSpPr>
          <p:spPr>
            <a:xfrm>
              <a:off x="831767" y="4646357"/>
              <a:ext cx="2904258" cy="708379"/>
            </a:xfrm>
            <a:prstGeom prst="roundRect">
              <a:avLst/>
            </a:prstGeom>
            <a:solidFill>
              <a:srgbClr val="90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TextBox 12">
              <a:extLst>
                <a:ext uri="{FF2B5EF4-FFF2-40B4-BE49-F238E27FC236}">
                  <a16:creationId xmlns:a16="http://schemas.microsoft.com/office/drawing/2014/main" id="{A41CE159-1F27-F4CA-4DC1-593D9E5F633F}"/>
                </a:ext>
              </a:extLst>
            </p:cNvPr>
            <p:cNvSpPr txBox="1"/>
            <p:nvPr/>
          </p:nvSpPr>
          <p:spPr>
            <a:xfrm>
              <a:off x="809556" y="4616011"/>
              <a:ext cx="2904258" cy="661720"/>
            </a:xfrm>
            <a:prstGeom prst="rect">
              <a:avLst/>
            </a:prstGeom>
          </p:spPr>
          <p:txBody>
            <a:bodyPr wrap="square" lIns="0" tIns="0" rIns="0" bIns="0" rtlCol="0" anchor="t">
              <a:spAutoFit/>
            </a:bodyPr>
            <a:lstStyle/>
            <a:p>
              <a:pPr algn="ctr">
                <a:lnSpc>
                  <a:spcPts val="5599"/>
                </a:lnSpc>
              </a:pPr>
              <a:r>
                <a:rPr lang="en-US" sz="4000" spc="-195">
                  <a:solidFill>
                    <a:schemeClr val="bg1"/>
                  </a:solidFill>
                  <a:latin typeface="TT Interphases"/>
                  <a:ea typeface="TT Interphases"/>
                  <a:cs typeface="TT Interphases"/>
                  <a:sym typeface="TT Interphases"/>
                </a:rPr>
                <a:t>Average Cost</a:t>
              </a:r>
              <a:endParaRPr lang="en-US" sz="4000" spc="-195">
                <a:solidFill>
                  <a:schemeClr val="bg1"/>
                </a:solidFill>
                <a:latin typeface="TT Interphases"/>
                <a:ea typeface="TT Interphases"/>
                <a:cs typeface="TT Interphases"/>
              </a:endParaRPr>
            </a:p>
          </p:txBody>
        </p:sp>
      </p:grpSp>
      <p:sp>
        <p:nvSpPr>
          <p:cNvPr id="2055" name="Rounded Rectangular Callout 2054">
            <a:extLst>
              <a:ext uri="{FF2B5EF4-FFF2-40B4-BE49-F238E27FC236}">
                <a16:creationId xmlns:a16="http://schemas.microsoft.com/office/drawing/2014/main" id="{D7AAB9F0-7636-DFF9-6257-0685171DE1C9}"/>
              </a:ext>
            </a:extLst>
          </p:cNvPr>
          <p:cNvSpPr/>
          <p:nvPr/>
        </p:nvSpPr>
        <p:spPr>
          <a:xfrm>
            <a:off x="11257090" y="2304837"/>
            <a:ext cx="3877997" cy="1588492"/>
          </a:xfrm>
          <a:prstGeom prst="wedgeRoundRectCallout">
            <a:avLst>
              <a:gd name="adj1" fmla="val -49368"/>
              <a:gd name="adj2" fmla="val 104144"/>
              <a:gd name="adj3" fmla="val 16667"/>
            </a:avLst>
          </a:prstGeom>
          <a:solidFill>
            <a:srgbClr val="982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Top-K recommendations</a:t>
            </a:r>
          </a:p>
          <a:p>
            <a:pPr algn="ctr"/>
            <a:r>
              <a:rPr lang="en-US" sz="2400" b="1">
                <a:latin typeface="TT Interphases Pro Trl Rg" panose="020B0103050000020004" pitchFamily="34" charset="0"/>
              </a:rPr>
              <a:t>overlap too much!</a:t>
            </a:r>
            <a:endParaRPr lang="en-US" sz="2400" b="1">
              <a:latin typeface="TT Interphases Pro Trl Bd" panose="020B0103050000020004" pitchFamily="34" charset="0"/>
            </a:endParaRPr>
          </a:p>
        </p:txBody>
      </p:sp>
      <p:sp>
        <p:nvSpPr>
          <p:cNvPr id="2056" name="Rounded Rectangular Callout 5">
            <a:extLst>
              <a:ext uri="{FF2B5EF4-FFF2-40B4-BE49-F238E27FC236}">
                <a16:creationId xmlns:a16="http://schemas.microsoft.com/office/drawing/2014/main" id="{CF5CEC14-C4F5-90A5-FDF0-604C92F1DA74}"/>
              </a:ext>
            </a:extLst>
          </p:cNvPr>
          <p:cNvSpPr/>
          <p:nvPr/>
        </p:nvSpPr>
        <p:spPr>
          <a:xfrm>
            <a:off x="10666851" y="7010611"/>
            <a:ext cx="4745315" cy="1501126"/>
          </a:xfrm>
          <a:prstGeom prst="wedgeRoundRectCallout">
            <a:avLst>
              <a:gd name="adj1" fmla="val -41597"/>
              <a:gd name="adj2" fmla="val -103824"/>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We need a </a:t>
            </a:r>
            <a:r>
              <a:rPr lang="en-US" sz="2400" b="1">
                <a:latin typeface="TT Interphases Pro Trl Bd" panose="020B0103050000020004" pitchFamily="34" charset="0"/>
              </a:rPr>
              <a:t>SET</a:t>
            </a:r>
            <a:r>
              <a:rPr lang="en-US" sz="2400">
                <a:latin typeface="TT Interphases Pro Trl Rg" panose="020B0103050000020004" pitchFamily="34" charset="0"/>
              </a:rPr>
              <a:t> of </a:t>
            </a:r>
          </a:p>
          <a:p>
            <a:pPr algn="ctr"/>
            <a:r>
              <a:rPr lang="en-US" sz="2400" b="1">
                <a:latin typeface="TT Interphases Pro Trl Bd" panose="020B0103050000020004" pitchFamily="34" charset="0"/>
              </a:rPr>
              <a:t>DIVERSE</a:t>
            </a:r>
            <a:r>
              <a:rPr lang="en-US" sz="2400">
                <a:latin typeface="TT Interphases Pro Trl Rg" panose="020B0103050000020004" pitchFamily="34" charset="0"/>
              </a:rPr>
              <a:t> pivot tables</a:t>
            </a:r>
          </a:p>
        </p:txBody>
      </p:sp>
      <p:sp>
        <p:nvSpPr>
          <p:cNvPr id="5" name="TextBox 4">
            <a:extLst>
              <a:ext uri="{FF2B5EF4-FFF2-40B4-BE49-F238E27FC236}">
                <a16:creationId xmlns:a16="http://schemas.microsoft.com/office/drawing/2014/main" id="{2BFA2887-9C2A-B8B9-D0BD-D79109FA7DC2}"/>
              </a:ext>
            </a:extLst>
          </p:cNvPr>
          <p:cNvSpPr txBox="1"/>
          <p:nvPr/>
        </p:nvSpPr>
        <p:spPr>
          <a:xfrm>
            <a:off x="3865331" y="3608057"/>
            <a:ext cx="2053323" cy="661720"/>
          </a:xfrm>
          <a:prstGeom prst="rect">
            <a:avLst/>
          </a:prstGeom>
        </p:spPr>
        <p:txBody>
          <a:bodyPr wrap="square" lIns="0" tIns="0" rIns="0" bIns="0" rtlCol="0" anchor="t">
            <a:spAutoFit/>
          </a:bodyPr>
          <a:lstStyle/>
          <a:p>
            <a:pPr algn="ctr">
              <a:lnSpc>
                <a:spcPts val="5599"/>
              </a:lnSpc>
            </a:pPr>
            <a:r>
              <a:rPr lang="en-US" sz="4000" spc="-195">
                <a:solidFill>
                  <a:srgbClr val="000000"/>
                </a:solidFill>
                <a:latin typeface="TT Interphases"/>
                <a:ea typeface="TT Interphases"/>
                <a:cs typeface="TT Interphases"/>
                <a:sym typeface="TT Interphases"/>
              </a:rPr>
              <a:t>group by</a:t>
            </a:r>
            <a:endParaRPr lang="en-US" sz="4000" spc="-195">
              <a:solidFill>
                <a:schemeClr val="bg1"/>
              </a:solidFill>
              <a:latin typeface="TT Interphases"/>
              <a:ea typeface="TT Interphases"/>
              <a:cs typeface="TT Interphases"/>
            </a:endParaRPr>
          </a:p>
        </p:txBody>
      </p:sp>
      <p:sp>
        <p:nvSpPr>
          <p:cNvPr id="9" name="TextBox 8">
            <a:extLst>
              <a:ext uri="{FF2B5EF4-FFF2-40B4-BE49-F238E27FC236}">
                <a16:creationId xmlns:a16="http://schemas.microsoft.com/office/drawing/2014/main" id="{D678DD22-E91E-0699-6135-668B0AE20F5A}"/>
              </a:ext>
            </a:extLst>
          </p:cNvPr>
          <p:cNvSpPr txBox="1"/>
          <p:nvPr/>
        </p:nvSpPr>
        <p:spPr>
          <a:xfrm>
            <a:off x="9008695" y="4711434"/>
            <a:ext cx="1762232" cy="661720"/>
          </a:xfrm>
          <a:prstGeom prst="rect">
            <a:avLst/>
          </a:prstGeom>
        </p:spPr>
        <p:txBody>
          <a:bodyPr wrap="square" lIns="0" tIns="0" rIns="0" bIns="0" rtlCol="0" anchor="t">
            <a:spAutoFit/>
          </a:bodyPr>
          <a:lstStyle/>
          <a:p>
            <a:pPr algn="ctr">
              <a:lnSpc>
                <a:spcPts val="5599"/>
              </a:lnSpc>
            </a:pPr>
            <a:r>
              <a:rPr lang="en-US" sz="4000" spc="-195">
                <a:solidFill>
                  <a:srgbClr val="000000"/>
                </a:solidFill>
                <a:latin typeface="TT Interphases"/>
                <a:ea typeface="TT Interphases"/>
                <a:cs typeface="TT Interphases"/>
                <a:sym typeface="TT Interphases"/>
              </a:rPr>
              <a:t>Country</a:t>
            </a:r>
            <a:endParaRPr lang="en-US" sz="4000" spc="-195">
              <a:solidFill>
                <a:schemeClr val="bg1"/>
              </a:solidFill>
              <a:latin typeface="TT Interphases"/>
              <a:ea typeface="TT Interphases"/>
              <a:cs typeface="TT Interphases"/>
            </a:endParaRPr>
          </a:p>
        </p:txBody>
      </p:sp>
      <p:sp>
        <p:nvSpPr>
          <p:cNvPr id="11" name="TextBox 10">
            <a:extLst>
              <a:ext uri="{FF2B5EF4-FFF2-40B4-BE49-F238E27FC236}">
                <a16:creationId xmlns:a16="http://schemas.microsoft.com/office/drawing/2014/main" id="{2D039399-1DD6-0F05-4B57-ECE7F6E5F97C}"/>
              </a:ext>
            </a:extLst>
          </p:cNvPr>
          <p:cNvSpPr txBox="1"/>
          <p:nvPr/>
        </p:nvSpPr>
        <p:spPr>
          <a:xfrm>
            <a:off x="9008695" y="5766717"/>
            <a:ext cx="914142" cy="661720"/>
          </a:xfrm>
          <a:prstGeom prst="rect">
            <a:avLst/>
          </a:prstGeom>
        </p:spPr>
        <p:txBody>
          <a:bodyPr wrap="square" lIns="0" tIns="0" rIns="0" bIns="0" rtlCol="0" anchor="t">
            <a:spAutoFit/>
          </a:bodyPr>
          <a:lstStyle/>
          <a:p>
            <a:pPr>
              <a:lnSpc>
                <a:spcPts val="5599"/>
              </a:lnSpc>
            </a:pPr>
            <a:r>
              <a:rPr lang="en-US" sz="4000" spc="-195">
                <a:solidFill>
                  <a:srgbClr val="000000"/>
                </a:solidFill>
                <a:latin typeface="TT Interphases"/>
                <a:ea typeface="TT Interphases"/>
                <a:cs typeface="TT Interphases"/>
                <a:sym typeface="TT Interphases"/>
              </a:rPr>
              <a:t>City</a:t>
            </a:r>
            <a:endParaRPr lang="en-US" sz="4000" spc="-195">
              <a:solidFill>
                <a:schemeClr val="bg1"/>
              </a:solidFill>
              <a:latin typeface="TT Interphases"/>
              <a:ea typeface="TT Interphases"/>
              <a:cs typeface="TT Interphases"/>
            </a:endParaRPr>
          </a:p>
        </p:txBody>
      </p:sp>
      <p:sp>
        <p:nvSpPr>
          <p:cNvPr id="19" name="TextBox 18">
            <a:extLst>
              <a:ext uri="{FF2B5EF4-FFF2-40B4-BE49-F238E27FC236}">
                <a16:creationId xmlns:a16="http://schemas.microsoft.com/office/drawing/2014/main" id="{09F7B4FE-7F32-7FDC-FBE8-07E2D0D85694}"/>
              </a:ext>
            </a:extLst>
          </p:cNvPr>
          <p:cNvSpPr txBox="1"/>
          <p:nvPr/>
        </p:nvSpPr>
        <p:spPr>
          <a:xfrm>
            <a:off x="3865328" y="4641528"/>
            <a:ext cx="2053323" cy="661720"/>
          </a:xfrm>
          <a:prstGeom prst="rect">
            <a:avLst/>
          </a:prstGeom>
        </p:spPr>
        <p:txBody>
          <a:bodyPr wrap="square" lIns="0" tIns="0" rIns="0" bIns="0" rtlCol="0" anchor="t">
            <a:spAutoFit/>
          </a:bodyPr>
          <a:lstStyle/>
          <a:p>
            <a:pPr algn="ctr">
              <a:lnSpc>
                <a:spcPts val="5599"/>
              </a:lnSpc>
            </a:pPr>
            <a:r>
              <a:rPr lang="en-US" sz="4000" spc="-195">
                <a:solidFill>
                  <a:srgbClr val="000000"/>
                </a:solidFill>
                <a:latin typeface="TT Interphases"/>
                <a:ea typeface="TT Interphases"/>
                <a:cs typeface="TT Interphases"/>
                <a:sym typeface="TT Interphases"/>
              </a:rPr>
              <a:t>group by</a:t>
            </a:r>
            <a:endParaRPr lang="en-US" sz="4000" spc="-195">
              <a:solidFill>
                <a:schemeClr val="bg1"/>
              </a:solidFill>
              <a:latin typeface="TT Interphases"/>
              <a:ea typeface="TT Interphases"/>
              <a:cs typeface="TT Interphases"/>
            </a:endParaRPr>
          </a:p>
        </p:txBody>
      </p:sp>
      <p:sp>
        <p:nvSpPr>
          <p:cNvPr id="20" name="TextBox 19">
            <a:extLst>
              <a:ext uri="{FF2B5EF4-FFF2-40B4-BE49-F238E27FC236}">
                <a16:creationId xmlns:a16="http://schemas.microsoft.com/office/drawing/2014/main" id="{33C4DF5B-B632-782C-801E-735B720FC631}"/>
              </a:ext>
            </a:extLst>
          </p:cNvPr>
          <p:cNvSpPr txBox="1"/>
          <p:nvPr/>
        </p:nvSpPr>
        <p:spPr>
          <a:xfrm>
            <a:off x="3865329" y="5696311"/>
            <a:ext cx="2053323" cy="661720"/>
          </a:xfrm>
          <a:prstGeom prst="rect">
            <a:avLst/>
          </a:prstGeom>
        </p:spPr>
        <p:txBody>
          <a:bodyPr wrap="square" lIns="0" tIns="0" rIns="0" bIns="0" rtlCol="0" anchor="t">
            <a:spAutoFit/>
          </a:bodyPr>
          <a:lstStyle/>
          <a:p>
            <a:pPr algn="ctr">
              <a:lnSpc>
                <a:spcPts val="5599"/>
              </a:lnSpc>
            </a:pPr>
            <a:r>
              <a:rPr lang="en-US" sz="4000" spc="-195">
                <a:solidFill>
                  <a:srgbClr val="000000"/>
                </a:solidFill>
                <a:latin typeface="TT Interphases"/>
                <a:ea typeface="TT Interphases"/>
                <a:cs typeface="TT Interphases"/>
                <a:sym typeface="TT Interphases"/>
              </a:rPr>
              <a:t>group by</a:t>
            </a:r>
            <a:endParaRPr lang="en-US" sz="4000" spc="-195">
              <a:solidFill>
                <a:schemeClr val="bg1"/>
              </a:solidFill>
              <a:latin typeface="TT Interphases"/>
              <a:ea typeface="TT Interphases"/>
              <a:cs typeface="TT Interphases"/>
            </a:endParaRPr>
          </a:p>
        </p:txBody>
      </p:sp>
      <p:grpSp>
        <p:nvGrpSpPr>
          <p:cNvPr id="24" name="Group 23">
            <a:extLst>
              <a:ext uri="{FF2B5EF4-FFF2-40B4-BE49-F238E27FC236}">
                <a16:creationId xmlns:a16="http://schemas.microsoft.com/office/drawing/2014/main" id="{6EAC3356-188A-D7CD-DF32-EF9F7D490338}"/>
              </a:ext>
            </a:extLst>
          </p:cNvPr>
          <p:cNvGrpSpPr/>
          <p:nvPr/>
        </p:nvGrpSpPr>
        <p:grpSpPr>
          <a:xfrm>
            <a:off x="5877098" y="5759158"/>
            <a:ext cx="2016709" cy="708379"/>
            <a:chOff x="6827385" y="5630966"/>
            <a:chExt cx="2016709" cy="708379"/>
          </a:xfrm>
        </p:grpSpPr>
        <p:sp>
          <p:nvSpPr>
            <p:cNvPr id="2054" name="Rectangle: Rounded Corners 2">
              <a:extLst>
                <a:ext uri="{FF2B5EF4-FFF2-40B4-BE49-F238E27FC236}">
                  <a16:creationId xmlns:a16="http://schemas.microsoft.com/office/drawing/2014/main" id="{857430AE-B9CD-69EE-1B1D-11BCDCF76DBA}"/>
                </a:ext>
              </a:extLst>
            </p:cNvPr>
            <p:cNvSpPr/>
            <p:nvPr/>
          </p:nvSpPr>
          <p:spPr>
            <a:xfrm>
              <a:off x="7015414" y="5630966"/>
              <a:ext cx="1635947" cy="708379"/>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 name="TextBox 22">
              <a:extLst>
                <a:ext uri="{FF2B5EF4-FFF2-40B4-BE49-F238E27FC236}">
                  <a16:creationId xmlns:a16="http://schemas.microsoft.com/office/drawing/2014/main" id="{AE23760A-830A-EF13-BE9B-05FB3D8FBF7D}"/>
                </a:ext>
              </a:extLst>
            </p:cNvPr>
            <p:cNvSpPr txBox="1"/>
            <p:nvPr/>
          </p:nvSpPr>
          <p:spPr>
            <a:xfrm>
              <a:off x="6827385" y="5638525"/>
              <a:ext cx="2016709" cy="661720"/>
            </a:xfrm>
            <a:prstGeom prst="rect">
              <a:avLst/>
            </a:prstGeom>
          </p:spPr>
          <p:txBody>
            <a:bodyPr wrap="square" lIns="0" tIns="0" rIns="0" bIns="0" rtlCol="0" anchor="t">
              <a:spAutoFit/>
            </a:bodyPr>
            <a:lstStyle/>
            <a:p>
              <a:pPr algn="ctr">
                <a:lnSpc>
                  <a:spcPts val="5599"/>
                </a:lnSpc>
              </a:pPr>
              <a:r>
                <a:rPr lang="en-US" sz="4000" spc="-195">
                  <a:solidFill>
                    <a:schemeClr val="bg1"/>
                  </a:solidFill>
                  <a:latin typeface="TT Interphases"/>
                  <a:ea typeface="TT Interphases"/>
                  <a:cs typeface="TT Interphases"/>
                  <a:sym typeface="TT Interphases"/>
                </a:rPr>
                <a:t>Cuisine</a:t>
              </a:r>
              <a:endParaRPr lang="en-US" sz="4000" spc="-195">
                <a:solidFill>
                  <a:schemeClr val="bg1"/>
                </a:solidFill>
                <a:latin typeface="TT Interphases"/>
                <a:ea typeface="TT Interphases"/>
                <a:cs typeface="TT Interphases"/>
              </a:endParaRPr>
            </a:p>
          </p:txBody>
        </p:sp>
      </p:grpSp>
      <p:grpSp>
        <p:nvGrpSpPr>
          <p:cNvPr id="25" name="Group 24">
            <a:extLst>
              <a:ext uri="{FF2B5EF4-FFF2-40B4-BE49-F238E27FC236}">
                <a16:creationId xmlns:a16="http://schemas.microsoft.com/office/drawing/2014/main" id="{BB2B0ED6-38AA-8DA4-0787-81A00456EE41}"/>
              </a:ext>
            </a:extLst>
          </p:cNvPr>
          <p:cNvGrpSpPr/>
          <p:nvPr/>
        </p:nvGrpSpPr>
        <p:grpSpPr>
          <a:xfrm>
            <a:off x="5877098" y="4713026"/>
            <a:ext cx="2016709" cy="708379"/>
            <a:chOff x="6827385" y="5630966"/>
            <a:chExt cx="2016709" cy="708379"/>
          </a:xfrm>
        </p:grpSpPr>
        <p:sp>
          <p:nvSpPr>
            <p:cNvPr id="26" name="Rectangle: Rounded Corners 2">
              <a:extLst>
                <a:ext uri="{FF2B5EF4-FFF2-40B4-BE49-F238E27FC236}">
                  <a16:creationId xmlns:a16="http://schemas.microsoft.com/office/drawing/2014/main" id="{49DA8142-9779-9A59-6446-4D191EB90BDD}"/>
                </a:ext>
              </a:extLst>
            </p:cNvPr>
            <p:cNvSpPr/>
            <p:nvPr/>
          </p:nvSpPr>
          <p:spPr>
            <a:xfrm>
              <a:off x="7015414" y="5630966"/>
              <a:ext cx="1635947" cy="708379"/>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 name="TextBox 26">
              <a:extLst>
                <a:ext uri="{FF2B5EF4-FFF2-40B4-BE49-F238E27FC236}">
                  <a16:creationId xmlns:a16="http://schemas.microsoft.com/office/drawing/2014/main" id="{21667A9E-4BAF-39E5-F27F-B846C87C2924}"/>
                </a:ext>
              </a:extLst>
            </p:cNvPr>
            <p:cNvSpPr txBox="1"/>
            <p:nvPr/>
          </p:nvSpPr>
          <p:spPr>
            <a:xfrm>
              <a:off x="6827385" y="5638525"/>
              <a:ext cx="2016709" cy="661720"/>
            </a:xfrm>
            <a:prstGeom prst="rect">
              <a:avLst/>
            </a:prstGeom>
          </p:spPr>
          <p:txBody>
            <a:bodyPr wrap="square" lIns="0" tIns="0" rIns="0" bIns="0" rtlCol="0" anchor="t">
              <a:spAutoFit/>
            </a:bodyPr>
            <a:lstStyle/>
            <a:p>
              <a:pPr algn="ctr">
                <a:lnSpc>
                  <a:spcPts val="5599"/>
                </a:lnSpc>
              </a:pPr>
              <a:r>
                <a:rPr lang="en-US" sz="4000" spc="-195">
                  <a:solidFill>
                    <a:schemeClr val="bg1"/>
                  </a:solidFill>
                  <a:latin typeface="TT Interphases"/>
                  <a:ea typeface="TT Interphases"/>
                  <a:cs typeface="TT Interphases"/>
                  <a:sym typeface="TT Interphases"/>
                </a:rPr>
                <a:t>Cuisine</a:t>
              </a:r>
              <a:endParaRPr lang="en-US" sz="4000" spc="-195">
                <a:solidFill>
                  <a:schemeClr val="bg1"/>
                </a:solidFill>
                <a:latin typeface="TT Interphases"/>
                <a:ea typeface="TT Interphases"/>
                <a:cs typeface="TT Interphases"/>
              </a:endParaRPr>
            </a:p>
          </p:txBody>
        </p:sp>
      </p:grpSp>
      <p:grpSp>
        <p:nvGrpSpPr>
          <p:cNvPr id="28" name="Group 27">
            <a:extLst>
              <a:ext uri="{FF2B5EF4-FFF2-40B4-BE49-F238E27FC236}">
                <a16:creationId xmlns:a16="http://schemas.microsoft.com/office/drawing/2014/main" id="{A60F095E-924D-B68E-E6D6-EDD4191E0541}"/>
              </a:ext>
            </a:extLst>
          </p:cNvPr>
          <p:cNvGrpSpPr/>
          <p:nvPr/>
        </p:nvGrpSpPr>
        <p:grpSpPr>
          <a:xfrm>
            <a:off x="5877098" y="3690810"/>
            <a:ext cx="2016709" cy="708379"/>
            <a:chOff x="6827385" y="5630966"/>
            <a:chExt cx="2016709" cy="708379"/>
          </a:xfrm>
        </p:grpSpPr>
        <p:sp>
          <p:nvSpPr>
            <p:cNvPr id="29" name="Rectangle: Rounded Corners 2">
              <a:extLst>
                <a:ext uri="{FF2B5EF4-FFF2-40B4-BE49-F238E27FC236}">
                  <a16:creationId xmlns:a16="http://schemas.microsoft.com/office/drawing/2014/main" id="{54C11D73-2E1C-CE79-6A39-2445BBD1453E}"/>
                </a:ext>
              </a:extLst>
            </p:cNvPr>
            <p:cNvSpPr/>
            <p:nvPr/>
          </p:nvSpPr>
          <p:spPr>
            <a:xfrm>
              <a:off x="7015414" y="5630966"/>
              <a:ext cx="1635947" cy="708379"/>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 name="TextBox 31">
              <a:extLst>
                <a:ext uri="{FF2B5EF4-FFF2-40B4-BE49-F238E27FC236}">
                  <a16:creationId xmlns:a16="http://schemas.microsoft.com/office/drawing/2014/main" id="{C6229365-470D-58B7-05A7-3F0BE03E4F86}"/>
                </a:ext>
              </a:extLst>
            </p:cNvPr>
            <p:cNvSpPr txBox="1"/>
            <p:nvPr/>
          </p:nvSpPr>
          <p:spPr>
            <a:xfrm>
              <a:off x="6827385" y="5638525"/>
              <a:ext cx="2016709" cy="661720"/>
            </a:xfrm>
            <a:prstGeom prst="rect">
              <a:avLst/>
            </a:prstGeom>
          </p:spPr>
          <p:txBody>
            <a:bodyPr wrap="square" lIns="0" tIns="0" rIns="0" bIns="0" rtlCol="0" anchor="t">
              <a:spAutoFit/>
            </a:bodyPr>
            <a:lstStyle/>
            <a:p>
              <a:pPr algn="ctr">
                <a:lnSpc>
                  <a:spcPts val="5599"/>
                </a:lnSpc>
              </a:pPr>
              <a:r>
                <a:rPr lang="en-US" sz="4000" spc="-195">
                  <a:solidFill>
                    <a:schemeClr val="bg1"/>
                  </a:solidFill>
                  <a:latin typeface="TT Interphases"/>
                  <a:ea typeface="TT Interphases"/>
                  <a:cs typeface="TT Interphases"/>
                  <a:sym typeface="TT Interphases"/>
                </a:rPr>
                <a:t>Cuisine</a:t>
              </a:r>
              <a:endParaRPr lang="en-US" sz="4000" spc="-195">
                <a:solidFill>
                  <a:schemeClr val="bg1"/>
                </a:solidFill>
                <a:latin typeface="TT Interphases"/>
                <a:ea typeface="TT Interphases"/>
                <a:cs typeface="TT Interphases"/>
              </a:endParaRPr>
            </a:p>
          </p:txBody>
        </p:sp>
      </p:grpSp>
      <p:sp>
        <p:nvSpPr>
          <p:cNvPr id="36" name="TextBox 35">
            <a:extLst>
              <a:ext uri="{FF2B5EF4-FFF2-40B4-BE49-F238E27FC236}">
                <a16:creationId xmlns:a16="http://schemas.microsoft.com/office/drawing/2014/main" id="{7EF6C0F3-4957-1776-FC31-8E6678F677A7}"/>
              </a:ext>
            </a:extLst>
          </p:cNvPr>
          <p:cNvSpPr txBox="1"/>
          <p:nvPr/>
        </p:nvSpPr>
        <p:spPr>
          <a:xfrm>
            <a:off x="7847550" y="4721421"/>
            <a:ext cx="1021357" cy="661720"/>
          </a:xfrm>
          <a:prstGeom prst="rect">
            <a:avLst/>
          </a:prstGeom>
        </p:spPr>
        <p:txBody>
          <a:bodyPr wrap="square" lIns="0" tIns="0" rIns="0" bIns="0" rtlCol="0" anchor="t">
            <a:spAutoFit/>
          </a:bodyPr>
          <a:lstStyle/>
          <a:p>
            <a:pPr algn="ctr">
              <a:lnSpc>
                <a:spcPts val="5599"/>
              </a:lnSpc>
            </a:pPr>
            <a:r>
              <a:rPr lang="en-US" sz="4000" spc="-195">
                <a:latin typeface="TT Interphases"/>
                <a:ea typeface="TT Interphases"/>
                <a:cs typeface="TT Interphases"/>
                <a:sym typeface="TT Interphases"/>
              </a:rPr>
              <a:t>and</a:t>
            </a:r>
            <a:endParaRPr lang="en-US" sz="4000" spc="-195">
              <a:latin typeface="TT Interphases"/>
              <a:ea typeface="TT Interphases"/>
              <a:cs typeface="TT Interphases"/>
            </a:endParaRPr>
          </a:p>
        </p:txBody>
      </p:sp>
      <p:sp>
        <p:nvSpPr>
          <p:cNvPr id="37" name="TextBox 36">
            <a:extLst>
              <a:ext uri="{FF2B5EF4-FFF2-40B4-BE49-F238E27FC236}">
                <a16:creationId xmlns:a16="http://schemas.microsoft.com/office/drawing/2014/main" id="{5CFC0BB0-FD08-BC37-B49E-1D9F4F1E5DED}"/>
              </a:ext>
            </a:extLst>
          </p:cNvPr>
          <p:cNvSpPr txBox="1"/>
          <p:nvPr/>
        </p:nvSpPr>
        <p:spPr>
          <a:xfrm>
            <a:off x="7838661" y="5739815"/>
            <a:ext cx="1021357" cy="661720"/>
          </a:xfrm>
          <a:prstGeom prst="rect">
            <a:avLst/>
          </a:prstGeom>
        </p:spPr>
        <p:txBody>
          <a:bodyPr wrap="square" lIns="0" tIns="0" rIns="0" bIns="0" rtlCol="0" anchor="t">
            <a:spAutoFit/>
          </a:bodyPr>
          <a:lstStyle/>
          <a:p>
            <a:pPr algn="ctr">
              <a:lnSpc>
                <a:spcPts val="5599"/>
              </a:lnSpc>
            </a:pPr>
            <a:r>
              <a:rPr lang="en-US" sz="4000" spc="-195">
                <a:latin typeface="TT Interphases"/>
                <a:ea typeface="TT Interphases"/>
                <a:cs typeface="TT Interphases"/>
                <a:sym typeface="TT Interphases"/>
              </a:rPr>
              <a:t>and</a:t>
            </a:r>
            <a:endParaRPr lang="en-US" sz="4000" spc="-195">
              <a:latin typeface="TT Interphases"/>
              <a:ea typeface="TT Interphases"/>
              <a:cs typeface="TT Interphases"/>
            </a:endParaRPr>
          </a:p>
        </p:txBody>
      </p:sp>
    </p:spTree>
    <p:extLst>
      <p:ext uri="{BB962C8B-B14F-4D97-AF65-F5344CB8AC3E}">
        <p14:creationId xmlns:p14="http://schemas.microsoft.com/office/powerpoint/2010/main" val="80588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P spid="20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16FE6-2807-7F8D-4004-8DCB595F14D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D9C4198-DDE0-FF79-0CA8-C5A6CE0A5BCF}"/>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747C3555-6B67-7687-8185-43D5B22B2907}"/>
              </a:ext>
            </a:extLst>
          </p:cNvPr>
          <p:cNvSpPr txBox="1"/>
          <p:nvPr/>
        </p:nvSpPr>
        <p:spPr>
          <a:xfrm>
            <a:off x="581289" y="663270"/>
            <a:ext cx="19618638" cy="808298"/>
          </a:xfrm>
          <a:prstGeom prst="rect">
            <a:avLst/>
          </a:prstGeom>
        </p:spPr>
        <p:txBody>
          <a:bodyPr wrap="square" lIns="0" tIns="0" rIns="0" bIns="0" rtlCol="0" anchor="t">
            <a:spAutoFit/>
          </a:bodyPr>
          <a:lstStyle/>
          <a:p>
            <a:pPr>
              <a:lnSpc>
                <a:spcPts val="6089"/>
              </a:lnSpc>
            </a:pPr>
            <a:r>
              <a:rPr lang="en-US" sz="6600" spc="-342">
                <a:solidFill>
                  <a:srgbClr val="000000"/>
                </a:solidFill>
                <a:latin typeface="TT Interphases"/>
                <a:ea typeface="TT Interphases"/>
                <a:cs typeface="TT Interphases"/>
                <a:sym typeface="TT Interphases"/>
              </a:rPr>
              <a:t>And then, what makes a SET of pivot tables good?</a:t>
            </a:r>
            <a:endParaRPr lang="en-US" sz="6600" spc="-342">
              <a:solidFill>
                <a:srgbClr val="000000"/>
              </a:solidFill>
              <a:latin typeface="TT Interphases"/>
              <a:ea typeface="TT Interphases"/>
              <a:cs typeface="TT Interphases"/>
            </a:endParaRPr>
          </a:p>
        </p:txBody>
      </p:sp>
      <p:sp>
        <p:nvSpPr>
          <p:cNvPr id="8" name="Oval 7">
            <a:extLst>
              <a:ext uri="{FF2B5EF4-FFF2-40B4-BE49-F238E27FC236}">
                <a16:creationId xmlns:a16="http://schemas.microsoft.com/office/drawing/2014/main" id="{D5B8C9C3-CEB9-9D26-103C-46E74A9AB05A}"/>
              </a:ext>
            </a:extLst>
          </p:cNvPr>
          <p:cNvSpPr/>
          <p:nvPr/>
        </p:nvSpPr>
        <p:spPr>
          <a:xfrm>
            <a:off x="581289" y="5051730"/>
            <a:ext cx="4572000" cy="4572000"/>
          </a:xfrm>
          <a:prstGeom prst="ellipse">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n>
                <a:solidFill>
                  <a:schemeClr val="accent6">
                    <a:lumMod val="40000"/>
                    <a:lumOff val="60000"/>
                  </a:schemeClr>
                </a:solidFill>
              </a:ln>
            </a:endParaRPr>
          </a:p>
        </p:txBody>
      </p:sp>
      <p:sp>
        <p:nvSpPr>
          <p:cNvPr id="18" name="Oval 17">
            <a:extLst>
              <a:ext uri="{FF2B5EF4-FFF2-40B4-BE49-F238E27FC236}">
                <a16:creationId xmlns:a16="http://schemas.microsoft.com/office/drawing/2014/main" id="{9FF6E892-EC30-94D6-D8DF-E956FE0CF908}"/>
              </a:ext>
            </a:extLst>
          </p:cNvPr>
          <p:cNvSpPr/>
          <p:nvPr/>
        </p:nvSpPr>
        <p:spPr>
          <a:xfrm>
            <a:off x="4495797" y="2010317"/>
            <a:ext cx="4572000" cy="4572000"/>
          </a:xfrm>
          <a:prstGeom prst="ellipse">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n>
                <a:solidFill>
                  <a:schemeClr val="accent6">
                    <a:lumMod val="40000"/>
                    <a:lumOff val="60000"/>
                  </a:schemeClr>
                </a:solidFill>
              </a:ln>
            </a:endParaRPr>
          </a:p>
        </p:txBody>
      </p:sp>
      <p:sp>
        <p:nvSpPr>
          <p:cNvPr id="21" name="Oval 20">
            <a:extLst>
              <a:ext uri="{FF2B5EF4-FFF2-40B4-BE49-F238E27FC236}">
                <a16:creationId xmlns:a16="http://schemas.microsoft.com/office/drawing/2014/main" id="{3859FB0F-E4C3-C3EC-D3FC-55B9B7685C23}"/>
              </a:ext>
            </a:extLst>
          </p:cNvPr>
          <p:cNvSpPr/>
          <p:nvPr/>
        </p:nvSpPr>
        <p:spPr>
          <a:xfrm>
            <a:off x="9433481" y="1392218"/>
            <a:ext cx="4572000" cy="4572000"/>
          </a:xfrm>
          <a:prstGeom prst="ellipse">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n>
                <a:solidFill>
                  <a:schemeClr val="accent6">
                    <a:lumMod val="40000"/>
                    <a:lumOff val="60000"/>
                  </a:schemeClr>
                </a:solidFill>
              </a:ln>
            </a:endParaRPr>
          </a:p>
        </p:txBody>
      </p:sp>
      <p:sp>
        <p:nvSpPr>
          <p:cNvPr id="30" name="Oval 29">
            <a:extLst>
              <a:ext uri="{FF2B5EF4-FFF2-40B4-BE49-F238E27FC236}">
                <a16:creationId xmlns:a16="http://schemas.microsoft.com/office/drawing/2014/main" id="{C57B4A19-8BF2-A8A8-1B61-ED9027340935}"/>
              </a:ext>
            </a:extLst>
          </p:cNvPr>
          <p:cNvSpPr/>
          <p:nvPr/>
        </p:nvSpPr>
        <p:spPr>
          <a:xfrm>
            <a:off x="11868995" y="5425968"/>
            <a:ext cx="4572000" cy="4572000"/>
          </a:xfrm>
          <a:prstGeom prst="ellipse">
            <a:avLst/>
          </a:prstGeom>
          <a:gradFill flip="none" rotWithShape="1">
            <a:gsLst>
              <a:gs pos="52000">
                <a:schemeClr val="accent1">
                  <a:lumMod val="20000"/>
                  <a:lumOff val="80000"/>
                </a:schemeClr>
              </a:gs>
              <a:gs pos="0">
                <a:schemeClr val="accent6">
                  <a:lumMod val="40000"/>
                  <a:lumOff val="60000"/>
                </a:schemeClr>
              </a:gs>
              <a:gs pos="100000">
                <a:schemeClr val="accent3">
                  <a:lumMod val="40000"/>
                  <a:lumOff val="60000"/>
                </a:schemeClr>
              </a:gs>
            </a:gsLst>
            <a:path path="circle">
              <a:fillToRect t="100000" r="100000"/>
            </a:path>
            <a:tileRect l="-100000" b="-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n>
                <a:solidFill>
                  <a:schemeClr val="accent6">
                    <a:lumMod val="40000"/>
                    <a:lumOff val="60000"/>
                  </a:schemeClr>
                </a:solidFill>
              </a:ln>
            </a:endParaRPr>
          </a:p>
        </p:txBody>
      </p:sp>
      <p:sp>
        <p:nvSpPr>
          <p:cNvPr id="35" name="TextBox 34">
            <a:extLst>
              <a:ext uri="{FF2B5EF4-FFF2-40B4-BE49-F238E27FC236}">
                <a16:creationId xmlns:a16="http://schemas.microsoft.com/office/drawing/2014/main" id="{C2D7E393-F112-6B4F-6C03-82FD542B3C78}"/>
              </a:ext>
            </a:extLst>
          </p:cNvPr>
          <p:cNvSpPr txBox="1"/>
          <p:nvPr/>
        </p:nvSpPr>
        <p:spPr>
          <a:xfrm>
            <a:off x="10098157" y="10038522"/>
            <a:ext cx="184731" cy="369332"/>
          </a:xfrm>
          <a:prstGeom prst="rect">
            <a:avLst/>
          </a:prstGeom>
          <a:noFill/>
        </p:spPr>
        <p:txBody>
          <a:bodyPr wrap="none" rtlCol="0">
            <a:spAutoFit/>
          </a:bodyPr>
          <a:lstStyle/>
          <a:p>
            <a:endParaRPr lang="en-US"/>
          </a:p>
        </p:txBody>
      </p:sp>
      <p:pic>
        <p:nvPicPr>
          <p:cNvPr id="11" name="Picture 10">
            <a:extLst>
              <a:ext uri="{FF2B5EF4-FFF2-40B4-BE49-F238E27FC236}">
                <a16:creationId xmlns:a16="http://schemas.microsoft.com/office/drawing/2014/main" id="{87C08F8A-31C6-AA81-F99F-1516E07FD0DE}"/>
              </a:ext>
            </a:extLst>
          </p:cNvPr>
          <p:cNvPicPr>
            <a:picLocks noChangeAspect="1"/>
          </p:cNvPicPr>
          <p:nvPr/>
        </p:nvPicPr>
        <p:blipFill>
          <a:blip r:embed="rId4"/>
          <a:stretch>
            <a:fillRect/>
          </a:stretch>
        </p:blipFill>
        <p:spPr>
          <a:xfrm>
            <a:off x="1923379" y="5441940"/>
            <a:ext cx="2426498" cy="2203638"/>
          </a:xfrm>
          <a:prstGeom prst="rect">
            <a:avLst/>
          </a:prstGeom>
        </p:spPr>
      </p:pic>
      <p:pic>
        <p:nvPicPr>
          <p:cNvPr id="12" name="Picture 11">
            <a:extLst>
              <a:ext uri="{FF2B5EF4-FFF2-40B4-BE49-F238E27FC236}">
                <a16:creationId xmlns:a16="http://schemas.microsoft.com/office/drawing/2014/main" id="{6FCB0600-3148-7939-42B1-644CBF1527DF}"/>
              </a:ext>
            </a:extLst>
          </p:cNvPr>
          <p:cNvPicPr>
            <a:picLocks noChangeAspect="1"/>
          </p:cNvPicPr>
          <p:nvPr/>
        </p:nvPicPr>
        <p:blipFill>
          <a:blip r:embed="rId5"/>
          <a:stretch>
            <a:fillRect/>
          </a:stretch>
        </p:blipFill>
        <p:spPr>
          <a:xfrm>
            <a:off x="747809" y="6530615"/>
            <a:ext cx="2426498" cy="2195384"/>
          </a:xfrm>
          <a:prstGeom prst="rect">
            <a:avLst/>
          </a:prstGeom>
        </p:spPr>
      </p:pic>
      <p:pic>
        <p:nvPicPr>
          <p:cNvPr id="14" name="Picture 13">
            <a:extLst>
              <a:ext uri="{FF2B5EF4-FFF2-40B4-BE49-F238E27FC236}">
                <a16:creationId xmlns:a16="http://schemas.microsoft.com/office/drawing/2014/main" id="{C2B0BB5C-5933-C452-70A7-F29F79207AF7}"/>
              </a:ext>
            </a:extLst>
          </p:cNvPr>
          <p:cNvPicPr>
            <a:picLocks noChangeAspect="1"/>
          </p:cNvPicPr>
          <p:nvPr/>
        </p:nvPicPr>
        <p:blipFill>
          <a:blip r:embed="rId6"/>
          <a:stretch>
            <a:fillRect/>
          </a:stretch>
        </p:blipFill>
        <p:spPr>
          <a:xfrm>
            <a:off x="2307204" y="7069638"/>
            <a:ext cx="2418244" cy="2203638"/>
          </a:xfrm>
          <a:prstGeom prst="rect">
            <a:avLst/>
          </a:prstGeom>
        </p:spPr>
      </p:pic>
      <p:pic>
        <p:nvPicPr>
          <p:cNvPr id="23" name="Picture 22">
            <a:extLst>
              <a:ext uri="{FF2B5EF4-FFF2-40B4-BE49-F238E27FC236}">
                <a16:creationId xmlns:a16="http://schemas.microsoft.com/office/drawing/2014/main" id="{26D09F67-26F5-5124-AFB3-83EA55D37C6D}"/>
              </a:ext>
            </a:extLst>
          </p:cNvPr>
          <p:cNvPicPr>
            <a:picLocks noChangeAspect="1"/>
          </p:cNvPicPr>
          <p:nvPr/>
        </p:nvPicPr>
        <p:blipFill>
          <a:blip r:embed="rId7"/>
          <a:stretch>
            <a:fillRect/>
          </a:stretch>
        </p:blipFill>
        <p:spPr>
          <a:xfrm>
            <a:off x="5869414" y="2419839"/>
            <a:ext cx="2415412" cy="2193280"/>
          </a:xfrm>
          <a:prstGeom prst="rect">
            <a:avLst/>
          </a:prstGeom>
        </p:spPr>
      </p:pic>
      <p:pic>
        <p:nvPicPr>
          <p:cNvPr id="24" name="Picture 23">
            <a:extLst>
              <a:ext uri="{FF2B5EF4-FFF2-40B4-BE49-F238E27FC236}">
                <a16:creationId xmlns:a16="http://schemas.microsoft.com/office/drawing/2014/main" id="{6E0D03CF-0FCD-6613-027F-3794821C40A1}"/>
              </a:ext>
            </a:extLst>
          </p:cNvPr>
          <p:cNvPicPr>
            <a:picLocks noChangeAspect="1"/>
          </p:cNvPicPr>
          <p:nvPr/>
        </p:nvPicPr>
        <p:blipFill>
          <a:blip r:embed="rId8"/>
          <a:stretch>
            <a:fillRect/>
          </a:stretch>
        </p:blipFill>
        <p:spPr>
          <a:xfrm>
            <a:off x="4674611" y="3503524"/>
            <a:ext cx="2415412" cy="2201556"/>
          </a:xfrm>
          <a:prstGeom prst="rect">
            <a:avLst/>
          </a:prstGeom>
        </p:spPr>
      </p:pic>
      <p:pic>
        <p:nvPicPr>
          <p:cNvPr id="25" name="Picture 24">
            <a:extLst>
              <a:ext uri="{FF2B5EF4-FFF2-40B4-BE49-F238E27FC236}">
                <a16:creationId xmlns:a16="http://schemas.microsoft.com/office/drawing/2014/main" id="{9ED35933-40DF-5F86-8946-15BD69E6C803}"/>
              </a:ext>
            </a:extLst>
          </p:cNvPr>
          <p:cNvPicPr>
            <a:picLocks noChangeAspect="1"/>
          </p:cNvPicPr>
          <p:nvPr/>
        </p:nvPicPr>
        <p:blipFill>
          <a:blip r:embed="rId9"/>
          <a:stretch>
            <a:fillRect/>
          </a:stretch>
        </p:blipFill>
        <p:spPr>
          <a:xfrm>
            <a:off x="6245082" y="4049619"/>
            <a:ext cx="2407168" cy="2201556"/>
          </a:xfrm>
          <a:prstGeom prst="rect">
            <a:avLst/>
          </a:prstGeom>
        </p:spPr>
      </p:pic>
      <p:pic>
        <p:nvPicPr>
          <p:cNvPr id="31" name="Picture 30">
            <a:extLst>
              <a:ext uri="{FF2B5EF4-FFF2-40B4-BE49-F238E27FC236}">
                <a16:creationId xmlns:a16="http://schemas.microsoft.com/office/drawing/2014/main" id="{A4F9479C-D58B-404E-4C26-6E6BC5BA897A}"/>
              </a:ext>
            </a:extLst>
          </p:cNvPr>
          <p:cNvPicPr>
            <a:picLocks noChangeAspect="1"/>
          </p:cNvPicPr>
          <p:nvPr/>
        </p:nvPicPr>
        <p:blipFill>
          <a:blip r:embed="rId10"/>
          <a:stretch>
            <a:fillRect/>
          </a:stretch>
        </p:blipFill>
        <p:spPr>
          <a:xfrm>
            <a:off x="10854443" y="1810583"/>
            <a:ext cx="2431557" cy="2193280"/>
          </a:xfrm>
          <a:prstGeom prst="rect">
            <a:avLst/>
          </a:prstGeom>
        </p:spPr>
      </p:pic>
      <p:pic>
        <p:nvPicPr>
          <p:cNvPr id="32" name="Picture 31">
            <a:extLst>
              <a:ext uri="{FF2B5EF4-FFF2-40B4-BE49-F238E27FC236}">
                <a16:creationId xmlns:a16="http://schemas.microsoft.com/office/drawing/2014/main" id="{903AF667-4AE9-4573-36BA-D225E1612CDB}"/>
              </a:ext>
            </a:extLst>
          </p:cNvPr>
          <p:cNvPicPr>
            <a:picLocks noChangeAspect="1"/>
          </p:cNvPicPr>
          <p:nvPr/>
        </p:nvPicPr>
        <p:blipFill>
          <a:blip r:embed="rId11"/>
          <a:stretch>
            <a:fillRect/>
          </a:stretch>
        </p:blipFill>
        <p:spPr>
          <a:xfrm>
            <a:off x="9659412" y="2894268"/>
            <a:ext cx="2431557" cy="2201556"/>
          </a:xfrm>
          <a:prstGeom prst="rect">
            <a:avLst/>
          </a:prstGeom>
        </p:spPr>
      </p:pic>
      <p:pic>
        <p:nvPicPr>
          <p:cNvPr id="33" name="Picture 32">
            <a:extLst>
              <a:ext uri="{FF2B5EF4-FFF2-40B4-BE49-F238E27FC236}">
                <a16:creationId xmlns:a16="http://schemas.microsoft.com/office/drawing/2014/main" id="{6D5A5906-894F-6B52-212A-CF0E8B23AF74}"/>
              </a:ext>
            </a:extLst>
          </p:cNvPr>
          <p:cNvPicPr>
            <a:picLocks noChangeAspect="1"/>
          </p:cNvPicPr>
          <p:nvPr/>
        </p:nvPicPr>
        <p:blipFill>
          <a:blip r:embed="rId12"/>
          <a:stretch>
            <a:fillRect/>
          </a:stretch>
        </p:blipFill>
        <p:spPr>
          <a:xfrm>
            <a:off x="11232082" y="3440363"/>
            <a:ext cx="2423258" cy="2201556"/>
          </a:xfrm>
          <a:prstGeom prst="rect">
            <a:avLst/>
          </a:prstGeom>
        </p:spPr>
      </p:pic>
      <p:sp>
        <p:nvSpPr>
          <p:cNvPr id="34" name="Slide Number Placeholder 33">
            <a:extLst>
              <a:ext uri="{FF2B5EF4-FFF2-40B4-BE49-F238E27FC236}">
                <a16:creationId xmlns:a16="http://schemas.microsoft.com/office/drawing/2014/main" id="{C00ADCB4-7FA7-8C38-F9EC-CB21561EC787}"/>
              </a:ext>
            </a:extLst>
          </p:cNvPr>
          <p:cNvSpPr>
            <a:spLocks noGrp="1"/>
          </p:cNvSpPr>
          <p:nvPr>
            <p:ph type="sldNum" sz="quarter" idx="12"/>
          </p:nvPr>
        </p:nvSpPr>
        <p:spPr/>
        <p:txBody>
          <a:bodyPr/>
          <a:lstStyle/>
          <a:p>
            <a:fld id="{B6F15528-21DE-4FAA-801E-634DDDAF4B2B}" type="slidenum">
              <a:rPr lang="en-US" smtClean="0"/>
              <a:pPr/>
              <a:t>18</a:t>
            </a:fld>
            <a:endParaRPr lang="en-US"/>
          </a:p>
        </p:txBody>
      </p:sp>
      <p:sp>
        <p:nvSpPr>
          <p:cNvPr id="4" name="TextBox 5">
            <a:extLst>
              <a:ext uri="{FF2B5EF4-FFF2-40B4-BE49-F238E27FC236}">
                <a16:creationId xmlns:a16="http://schemas.microsoft.com/office/drawing/2014/main" id="{08C61362-BA90-7089-54D5-AD49D3047DC8}"/>
              </a:ext>
            </a:extLst>
          </p:cNvPr>
          <p:cNvSpPr txBox="1"/>
          <p:nvPr/>
        </p:nvSpPr>
        <p:spPr>
          <a:xfrm>
            <a:off x="581290" y="2476500"/>
            <a:ext cx="2593018" cy="661720"/>
          </a:xfrm>
          <a:prstGeom prst="rect">
            <a:avLst/>
          </a:prstGeom>
        </p:spPr>
        <p:txBody>
          <a:bodyPr wrap="square" lIns="0" tIns="0" rIns="0" bIns="0" rtlCol="0" anchor="t">
            <a:spAutoFit/>
          </a:bodyPr>
          <a:lstStyle/>
          <a:p>
            <a:pPr>
              <a:lnSpc>
                <a:spcPts val="5599"/>
              </a:lnSpc>
            </a:pPr>
            <a:r>
              <a:rPr lang="en-US" sz="4000" b="1" spc="-195">
                <a:solidFill>
                  <a:srgbClr val="439863"/>
                </a:solidFill>
                <a:latin typeface="TT Interphases"/>
                <a:ea typeface="TT Interphases"/>
                <a:cs typeface="TT Interphases"/>
                <a:sym typeface="TT Interphases"/>
              </a:rPr>
              <a:t>Diversity!</a:t>
            </a:r>
            <a:endParaRPr lang="en-US" sz="4000" b="1" spc="-195">
              <a:solidFill>
                <a:srgbClr val="439863"/>
              </a:solidFill>
              <a:latin typeface="TT Interphases"/>
              <a:ea typeface="TT Interphases"/>
              <a:cs typeface="TT Interphases"/>
            </a:endParaRPr>
          </a:p>
        </p:txBody>
      </p:sp>
      <p:sp>
        <p:nvSpPr>
          <p:cNvPr id="5" name="TextBox 5">
            <a:extLst>
              <a:ext uri="{FF2B5EF4-FFF2-40B4-BE49-F238E27FC236}">
                <a16:creationId xmlns:a16="http://schemas.microsoft.com/office/drawing/2014/main" id="{ED347F56-C375-63F5-6E07-92297266086B}"/>
              </a:ext>
            </a:extLst>
          </p:cNvPr>
          <p:cNvSpPr txBox="1"/>
          <p:nvPr/>
        </p:nvSpPr>
        <p:spPr>
          <a:xfrm>
            <a:off x="5193046" y="6341050"/>
            <a:ext cx="4905111" cy="624786"/>
          </a:xfrm>
          <a:prstGeom prst="rect">
            <a:avLst/>
          </a:prstGeom>
        </p:spPr>
        <p:txBody>
          <a:bodyPr wrap="square" lIns="0" tIns="0" rIns="0" bIns="0" rtlCol="0" anchor="t">
            <a:spAutoFit/>
          </a:bodyPr>
          <a:lstStyle/>
          <a:p>
            <a:pPr>
              <a:lnSpc>
                <a:spcPts val="5599"/>
              </a:lnSpc>
            </a:pPr>
            <a:r>
              <a:rPr lang="en-US" sz="2800" spc="-195" dirty="0">
                <a:solidFill>
                  <a:srgbClr val="439863"/>
                </a:solidFill>
                <a:latin typeface="TT Interphases Pro Trl Md" panose="020B0103050000020004" pitchFamily="34" charset="0"/>
                <a:ea typeface="TT Interphases"/>
                <a:cs typeface="TT Interphases"/>
                <a:sym typeface="TT Interphases"/>
              </a:rPr>
              <a:t>Similar</a:t>
            </a:r>
            <a:r>
              <a:rPr lang="en-US" sz="2800" spc="-195" dirty="0">
                <a:latin typeface="TT Interphases Pro Trl Md" panose="020B0103050000020004" pitchFamily="34" charset="0"/>
                <a:ea typeface="TT Interphases"/>
                <a:cs typeface="TT Interphases"/>
                <a:sym typeface="TT Interphases"/>
              </a:rPr>
              <a:t> colors mean </a:t>
            </a:r>
            <a:r>
              <a:rPr lang="en-US" sz="2800" spc="-195" dirty="0">
                <a:solidFill>
                  <a:srgbClr val="439863"/>
                </a:solidFill>
                <a:latin typeface="TT Interphases Pro Trl Md" panose="020B0103050000020004" pitchFamily="34" charset="0"/>
                <a:ea typeface="TT Interphases"/>
                <a:cs typeface="TT Interphases"/>
                <a:sym typeface="TT Interphases"/>
              </a:rPr>
              <a:t>similar</a:t>
            </a:r>
            <a:r>
              <a:rPr lang="en-US" sz="2800" spc="-195" dirty="0">
                <a:latin typeface="TT Interphases Pro Trl Md" panose="020B0103050000020004" pitchFamily="34" charset="0"/>
                <a:ea typeface="TT Interphases"/>
                <a:cs typeface="TT Interphases"/>
                <a:sym typeface="TT Interphases"/>
              </a:rPr>
              <a:t> tables</a:t>
            </a:r>
            <a:endParaRPr lang="en-US" sz="2800" spc="-195" dirty="0">
              <a:latin typeface="TT Interphases Pro Trl Md" panose="020B0103050000020004" pitchFamily="34" charset="0"/>
              <a:ea typeface="TT Interphases"/>
              <a:cs typeface="TT Interphases"/>
            </a:endParaRPr>
          </a:p>
        </p:txBody>
      </p:sp>
    </p:spTree>
    <p:extLst>
      <p:ext uri="{BB962C8B-B14F-4D97-AF65-F5344CB8AC3E}">
        <p14:creationId xmlns:p14="http://schemas.microsoft.com/office/powerpoint/2010/main" val="257452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99 0.0017 L 0.61103 0.06435 " pathEditMode="relative" ptsTypes="AA">
                                      <p:cBhvr>
                                        <p:cTn id="6" dur="10" fill="hold"/>
                                        <p:tgtEl>
                                          <p:spTgt spid="1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096 -0.00077 L 0.37952 0.18457 " pathEditMode="relative" rAng="0" ptsTypes="AA">
                                      <p:cBhvr>
                                        <p:cTn id="10" dur="10" fill="hold"/>
                                        <p:tgtEl>
                                          <p:spTgt spid="25"/>
                                        </p:tgtEl>
                                        <p:attrNameLst>
                                          <p:attrName>ppt_x</p:attrName>
                                          <p:attrName>ppt_y</p:attrName>
                                        </p:attrNameLst>
                                      </p:cBhvr>
                                      <p:rCtr x="18924" y="9259"/>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0113 -0.00123 L 0.16025 0.54136 " pathEditMode="relative" rAng="0" ptsTypes="AA">
                                      <p:cBhvr>
                                        <p:cTn id="14" dur="10" fill="hold"/>
                                        <p:tgtEl>
                                          <p:spTgt spid="31"/>
                                        </p:tgtEl>
                                        <p:attrNameLst>
                                          <p:attrName>ppt_x</p:attrName>
                                          <p:attrName>ppt_y</p:attrName>
                                        </p:attrNameLst>
                                      </p:cBhvr>
                                      <p:rCtr x="7951" y="27130"/>
                                    </p:animMotion>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D4109-C97B-348D-4F95-CC1E00A2F2A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0E39192-2BB5-47B5-B529-E7C2C908774E}"/>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a:extLst>
              <a:ext uri="{FF2B5EF4-FFF2-40B4-BE49-F238E27FC236}">
                <a16:creationId xmlns:a16="http://schemas.microsoft.com/office/drawing/2014/main" id="{EE50AD3E-F5F8-B408-A799-9C47EDD74B3F}"/>
              </a:ext>
            </a:extLst>
          </p:cNvPr>
          <p:cNvSpPr txBox="1"/>
          <p:nvPr/>
        </p:nvSpPr>
        <p:spPr>
          <a:xfrm>
            <a:off x="581289" y="663270"/>
            <a:ext cx="14363535" cy="817403"/>
          </a:xfrm>
          <a:prstGeom prst="rect">
            <a:avLst/>
          </a:prstGeom>
        </p:spPr>
        <p:txBody>
          <a:bodyPr lIns="0" tIns="0" rIns="0" bIns="0" rtlCol="0" anchor="t">
            <a:spAutoFit/>
          </a:bodyPr>
          <a:lstStyle/>
          <a:p>
            <a:pPr>
              <a:lnSpc>
                <a:spcPts val="6089"/>
              </a:lnSpc>
            </a:pPr>
            <a:r>
              <a:rPr lang="en-US" sz="6950" spc="-342">
                <a:solidFill>
                  <a:srgbClr val="000000"/>
                </a:solidFill>
                <a:latin typeface="TT Interphases"/>
                <a:sym typeface="TT Interphases"/>
              </a:rPr>
              <a:t>Problem we address in this work</a:t>
            </a:r>
            <a:endParaRPr lang="en-US" sz="7200"/>
          </a:p>
        </p:txBody>
      </p:sp>
      <p:sp>
        <p:nvSpPr>
          <p:cNvPr id="7" name="TextBox 7">
            <a:extLst>
              <a:ext uri="{FF2B5EF4-FFF2-40B4-BE49-F238E27FC236}">
                <a16:creationId xmlns:a16="http://schemas.microsoft.com/office/drawing/2014/main" id="{3BEA81DD-F571-6C82-3A4C-0C148CB80495}"/>
              </a:ext>
            </a:extLst>
          </p:cNvPr>
          <p:cNvSpPr txBox="1"/>
          <p:nvPr/>
        </p:nvSpPr>
        <p:spPr>
          <a:xfrm>
            <a:off x="1231831" y="3405227"/>
            <a:ext cx="11264969" cy="661720"/>
          </a:xfrm>
          <a:prstGeom prst="rect">
            <a:avLst/>
          </a:prstGeom>
        </p:spPr>
        <p:txBody>
          <a:bodyPr wrap="square" lIns="0" tIns="0" rIns="0" bIns="0" rtlCol="0" anchor="t">
            <a:spAutoFit/>
          </a:bodyPr>
          <a:lstStyle/>
          <a:p>
            <a:pPr algn="l">
              <a:lnSpc>
                <a:spcPts val="5599"/>
              </a:lnSpc>
            </a:pPr>
            <a:r>
              <a:rPr lang="en-US" sz="3999" spc="-195">
                <a:solidFill>
                  <a:srgbClr val="000000"/>
                </a:solidFill>
                <a:latin typeface="TT Interphases"/>
                <a:ea typeface="TT Interphases"/>
                <a:cs typeface="TT Interphases"/>
                <a:sym typeface="TT Interphases"/>
              </a:rPr>
              <a:t>Recommend a </a:t>
            </a:r>
            <a:r>
              <a:rPr lang="en-US" sz="3999" spc="-195">
                <a:latin typeface="TT Interphases"/>
                <a:ea typeface="TT Interphases"/>
                <a:cs typeface="TT Interphases"/>
                <a:sym typeface="TT Interphases"/>
              </a:rPr>
              <a:t>set of diverse and good pivot tables </a:t>
            </a:r>
          </a:p>
        </p:txBody>
      </p:sp>
      <p:sp>
        <p:nvSpPr>
          <p:cNvPr id="12" name="Slide Number Placeholder 11">
            <a:extLst>
              <a:ext uri="{FF2B5EF4-FFF2-40B4-BE49-F238E27FC236}">
                <a16:creationId xmlns:a16="http://schemas.microsoft.com/office/drawing/2014/main" id="{9323860F-F36E-4F9A-1390-B5CA23271589}"/>
              </a:ext>
            </a:extLst>
          </p:cNvPr>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76696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2EC0A-9F27-7B7B-C37E-19A47E86EF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B4CCB3B-613C-2C3F-8133-65820B3DBB74}"/>
              </a:ext>
            </a:extLst>
          </p:cNvPr>
          <p:cNvSpPr txBox="1"/>
          <p:nvPr/>
        </p:nvSpPr>
        <p:spPr>
          <a:xfrm>
            <a:off x="581289" y="663270"/>
            <a:ext cx="12736291" cy="1617345"/>
          </a:xfrm>
          <a:prstGeom prst="rect">
            <a:avLst/>
          </a:prstGeom>
        </p:spPr>
        <p:txBody>
          <a:bodyPr lIns="0" tIns="0" rIns="0" bIns="0" rtlCol="0" anchor="t">
            <a:spAutoFit/>
          </a:bodyPr>
          <a:lstStyle/>
          <a:p>
            <a:pPr>
              <a:lnSpc>
                <a:spcPts val="6089"/>
              </a:lnSpc>
            </a:pPr>
            <a:r>
              <a:rPr lang="en-US" sz="6950" spc="-342">
                <a:solidFill>
                  <a:srgbClr val="000000"/>
                </a:solidFill>
                <a:latin typeface="TT Interphases"/>
                <a:ea typeface="TT Interphases"/>
                <a:cs typeface="TT Interphases"/>
                <a:sym typeface="TT Interphases"/>
              </a:rPr>
              <a:t>Spreadsheets user base is growing...</a:t>
            </a:r>
            <a:endParaRPr lang="en-US" sz="6999" spc="-342">
              <a:solidFill>
                <a:srgbClr val="000000"/>
              </a:solidFill>
              <a:latin typeface="TT Interphases"/>
              <a:ea typeface="TT Interphases"/>
              <a:cs typeface="TT Interphases"/>
              <a:sym typeface="TT Interphases"/>
            </a:endParaRPr>
          </a:p>
          <a:p>
            <a:pPr algn="l">
              <a:lnSpc>
                <a:spcPts val="6089"/>
              </a:lnSpc>
            </a:pPr>
            <a:endParaRPr lang="en-US" sz="6999" spc="-342">
              <a:solidFill>
                <a:srgbClr val="000000"/>
              </a:solidFill>
              <a:latin typeface="TT Interphases"/>
              <a:ea typeface="TT Interphases"/>
              <a:cs typeface="TT Interphases"/>
              <a:sym typeface="TT Interphases"/>
            </a:endParaRPr>
          </a:p>
        </p:txBody>
      </p:sp>
      <p:sp>
        <p:nvSpPr>
          <p:cNvPr id="3" name="TextBox 3">
            <a:extLst>
              <a:ext uri="{FF2B5EF4-FFF2-40B4-BE49-F238E27FC236}">
                <a16:creationId xmlns:a16="http://schemas.microsoft.com/office/drawing/2014/main" id="{CC83D03C-B468-B960-296F-24F94333B337}"/>
              </a:ext>
            </a:extLst>
          </p:cNvPr>
          <p:cNvSpPr txBox="1"/>
          <p:nvPr/>
        </p:nvSpPr>
        <p:spPr>
          <a:xfrm>
            <a:off x="759058" y="4141469"/>
            <a:ext cx="16769883" cy="1256754"/>
          </a:xfrm>
          <a:prstGeom prst="rect">
            <a:avLst/>
          </a:prstGeom>
        </p:spPr>
        <p:txBody>
          <a:bodyPr wrap="square" lIns="0" tIns="0" rIns="0" bIns="0" rtlCol="0" anchor="t">
            <a:spAutoFit/>
          </a:bodyPr>
          <a:lstStyle/>
          <a:p>
            <a:pPr algn="ctr">
              <a:lnSpc>
                <a:spcPts val="5599"/>
              </a:lnSpc>
            </a:pPr>
            <a:r>
              <a:rPr lang="en-US" sz="3950" b="1" spc="-195" dirty="0">
                <a:solidFill>
                  <a:srgbClr val="FF0000"/>
                </a:solidFill>
                <a:latin typeface="TT Interphases Pro Trl Bd" panose="020B0103050000020004" pitchFamily="34" charset="0"/>
                <a:ea typeface="TT Interphases Bold Italics"/>
                <a:cs typeface="TT Interphases Bold Italics"/>
                <a:sym typeface="TT Interphases Bold Italics"/>
              </a:rPr>
              <a:t>700 million to 1 billion</a:t>
            </a:r>
            <a:r>
              <a:rPr lang="en-US" sz="3950" b="1" spc="-195" dirty="0">
                <a:solidFill>
                  <a:srgbClr val="000000"/>
                </a:solidFill>
                <a:latin typeface="TT Interphases Pro Trl Bd" panose="020B0103050000020004" pitchFamily="34" charset="0"/>
                <a:ea typeface="TT Interphases Bold Italics"/>
                <a:cs typeface="TT Interphases Bold Italics"/>
                <a:sym typeface="TT Interphases Bold Italics"/>
              </a:rPr>
              <a:t> </a:t>
            </a:r>
            <a:r>
              <a:rPr lang="en-US" sz="3950" b="1" spc="-195" dirty="0">
                <a:solidFill>
                  <a:srgbClr val="7D7D7D"/>
                </a:solidFill>
                <a:latin typeface="TT Interphases Pro Trl Bd" panose="020B0103050000020004" pitchFamily="34" charset="0"/>
                <a:ea typeface="TT Interphases Bold Italics"/>
                <a:cs typeface="TT Interphases Bold Italics"/>
                <a:sym typeface="TT Interphases Bold Italics"/>
              </a:rPr>
              <a:t>people use spreadsheets daily! </a:t>
            </a:r>
          </a:p>
          <a:p>
            <a:pPr algn="l">
              <a:lnSpc>
                <a:spcPts val="4200"/>
              </a:lnSpc>
            </a:pPr>
            <a:endParaRPr lang="en-US" sz="3999" i="1" spc="-195">
              <a:solidFill>
                <a:srgbClr val="000000"/>
              </a:solidFill>
              <a:latin typeface="TT Interphases Bold Italics"/>
              <a:ea typeface="TT Interphases Bold Italics"/>
              <a:cs typeface="TT Interphases Bold Italics"/>
              <a:sym typeface="TT Interphases Bold Italics"/>
            </a:endParaRPr>
          </a:p>
        </p:txBody>
      </p:sp>
      <p:sp>
        <p:nvSpPr>
          <p:cNvPr id="5" name="Freeform 5">
            <a:extLst>
              <a:ext uri="{FF2B5EF4-FFF2-40B4-BE49-F238E27FC236}">
                <a16:creationId xmlns:a16="http://schemas.microsoft.com/office/drawing/2014/main" id="{048ABBA8-C5E4-9243-0301-FCC6C13C52AC}"/>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ln>
                <a:solidFill>
                  <a:srgbClr val="439863"/>
                </a:solidFill>
              </a:ln>
            </a:endParaRPr>
          </a:p>
        </p:txBody>
      </p:sp>
      <p:sp>
        <p:nvSpPr>
          <p:cNvPr id="9" name="Slide Number Placeholder 8">
            <a:extLst>
              <a:ext uri="{FF2B5EF4-FFF2-40B4-BE49-F238E27FC236}">
                <a16:creationId xmlns:a16="http://schemas.microsoft.com/office/drawing/2014/main" id="{8F5CFB19-482F-3165-8F5A-4715E561590F}"/>
              </a:ext>
            </a:extLst>
          </p:cNvPr>
          <p:cNvSpPr>
            <a:spLocks noGrp="1"/>
          </p:cNvSpPr>
          <p:nvPr>
            <p:ph type="sldNum" sz="quarter" idx="12"/>
          </p:nvPr>
        </p:nvSpPr>
        <p:spPr/>
        <p:txBody>
          <a:bodyPr/>
          <a:lstStyle/>
          <a:p>
            <a:fld id="{B6F15528-21DE-4FAA-801E-634DDDAF4B2B}" type="slidenum">
              <a:rPr lang="en-US" smtClean="0"/>
              <a:pPr/>
              <a:t>2</a:t>
            </a:fld>
            <a:endParaRPr lang="en-US"/>
          </a:p>
        </p:txBody>
      </p:sp>
      <p:pic>
        <p:nvPicPr>
          <p:cNvPr id="6" name="Picture 5" descr="A green box with a white x on it&#10;&#10;Description automatically generated">
            <a:extLst>
              <a:ext uri="{FF2B5EF4-FFF2-40B4-BE49-F238E27FC236}">
                <a16:creationId xmlns:a16="http://schemas.microsoft.com/office/drawing/2014/main" id="{DF353C9E-C606-497C-931B-8D9D219E1D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2252" y="5537812"/>
            <a:ext cx="2314070" cy="2314070"/>
          </a:xfrm>
          <a:prstGeom prst="rect">
            <a:avLst/>
          </a:prstGeom>
        </p:spPr>
      </p:pic>
      <p:pic>
        <p:nvPicPr>
          <p:cNvPr id="10" name="Picture 9" descr="A green and white logo&#10;&#10;Description automatically generated">
            <a:extLst>
              <a:ext uri="{FF2B5EF4-FFF2-40B4-BE49-F238E27FC236}">
                <a16:creationId xmlns:a16="http://schemas.microsoft.com/office/drawing/2014/main" id="{BA282200-292C-56CE-81FB-441EA8ECB2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7273" y="5825523"/>
            <a:ext cx="3660312" cy="1738648"/>
          </a:xfrm>
          <a:prstGeom prst="rect">
            <a:avLst/>
          </a:prstGeom>
        </p:spPr>
      </p:pic>
      <p:sp>
        <p:nvSpPr>
          <p:cNvPr id="7" name="TextBox 8">
            <a:extLst>
              <a:ext uri="{FF2B5EF4-FFF2-40B4-BE49-F238E27FC236}">
                <a16:creationId xmlns:a16="http://schemas.microsoft.com/office/drawing/2014/main" id="{766B1040-8EA2-B5A0-B569-955AD3584E95}"/>
              </a:ext>
            </a:extLst>
          </p:cNvPr>
          <p:cNvSpPr txBox="1"/>
          <p:nvPr/>
        </p:nvSpPr>
        <p:spPr>
          <a:xfrm>
            <a:off x="581289" y="2280615"/>
            <a:ext cx="17491633" cy="538609"/>
          </a:xfrm>
          <a:prstGeom prst="rect">
            <a:avLst/>
          </a:prstGeom>
        </p:spPr>
        <p:txBody>
          <a:bodyPr lIns="0" tIns="0" rIns="0" bIns="0" rtlCol="0" anchor="t">
            <a:spAutoFit/>
          </a:bodyPr>
          <a:lstStyle/>
          <a:p>
            <a:pPr>
              <a:lnSpc>
                <a:spcPts val="4200"/>
              </a:lnSpc>
            </a:pPr>
            <a:r>
              <a:rPr lang="en-US" sz="3950" spc="-195">
                <a:solidFill>
                  <a:srgbClr val="000000"/>
                </a:solidFill>
                <a:latin typeface="TT Interphases Pro Trl Md"/>
                <a:ea typeface="TT Interphases Bold"/>
                <a:cs typeface="TT Interphases Bold"/>
                <a:sym typeface="TT Interphases Bold"/>
              </a:rPr>
              <a:t>Spreadsheets were initially meant for small, simple tables</a:t>
            </a:r>
          </a:p>
        </p:txBody>
      </p:sp>
    </p:spTree>
    <p:extLst>
      <p:ext uri="{BB962C8B-B14F-4D97-AF65-F5344CB8AC3E}">
        <p14:creationId xmlns:p14="http://schemas.microsoft.com/office/powerpoint/2010/main" val="1919751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CE1C0-3EFA-561E-E20D-F2E861C7ADE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2B7E01E-57F2-D671-EDBC-AB9EED1AA42B}"/>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a:extLst>
              <a:ext uri="{FF2B5EF4-FFF2-40B4-BE49-F238E27FC236}">
                <a16:creationId xmlns:a16="http://schemas.microsoft.com/office/drawing/2014/main" id="{18272341-9C11-A028-A98F-88E8A451285E}"/>
              </a:ext>
            </a:extLst>
          </p:cNvPr>
          <p:cNvSpPr txBox="1"/>
          <p:nvPr/>
        </p:nvSpPr>
        <p:spPr>
          <a:xfrm>
            <a:off x="581289" y="663270"/>
            <a:ext cx="14363535" cy="817403"/>
          </a:xfrm>
          <a:prstGeom prst="rect">
            <a:avLst/>
          </a:prstGeom>
        </p:spPr>
        <p:txBody>
          <a:bodyPr lIns="0" tIns="0" rIns="0" bIns="0" rtlCol="0" anchor="t">
            <a:spAutoFit/>
          </a:bodyPr>
          <a:lstStyle/>
          <a:p>
            <a:pPr>
              <a:lnSpc>
                <a:spcPts val="6089"/>
              </a:lnSpc>
            </a:pPr>
            <a:r>
              <a:rPr lang="en-US" sz="6950" spc="-342">
                <a:solidFill>
                  <a:srgbClr val="000000"/>
                </a:solidFill>
                <a:latin typeface="TT Interphases"/>
                <a:sym typeface="TT Interphases"/>
              </a:rPr>
              <a:t>Problem we address in this work</a:t>
            </a:r>
            <a:endParaRPr lang="en-US" sz="7200"/>
          </a:p>
        </p:txBody>
      </p:sp>
      <p:sp>
        <p:nvSpPr>
          <p:cNvPr id="7" name="TextBox 7">
            <a:extLst>
              <a:ext uri="{FF2B5EF4-FFF2-40B4-BE49-F238E27FC236}">
                <a16:creationId xmlns:a16="http://schemas.microsoft.com/office/drawing/2014/main" id="{CD03DE8B-5F0C-688F-59C6-F85DEC62716B}"/>
              </a:ext>
            </a:extLst>
          </p:cNvPr>
          <p:cNvSpPr txBox="1"/>
          <p:nvPr/>
        </p:nvSpPr>
        <p:spPr>
          <a:xfrm>
            <a:off x="1231831" y="3405227"/>
            <a:ext cx="11264969" cy="661720"/>
          </a:xfrm>
          <a:prstGeom prst="rect">
            <a:avLst/>
          </a:prstGeom>
        </p:spPr>
        <p:txBody>
          <a:bodyPr wrap="square" lIns="0" tIns="0" rIns="0" bIns="0" rtlCol="0" anchor="t">
            <a:spAutoFit/>
          </a:bodyPr>
          <a:lstStyle/>
          <a:p>
            <a:pPr algn="l">
              <a:lnSpc>
                <a:spcPts val="5599"/>
              </a:lnSpc>
            </a:pPr>
            <a:r>
              <a:rPr lang="en-US" sz="3999" b="1" u="sng" spc="-195">
                <a:solidFill>
                  <a:srgbClr val="000000"/>
                </a:solidFill>
                <a:latin typeface="TT Interphases"/>
                <a:ea typeface="TT Interphases"/>
                <a:cs typeface="TT Interphases"/>
                <a:sym typeface="TT Interphases"/>
              </a:rPr>
              <a:t>Recommend</a:t>
            </a:r>
            <a:r>
              <a:rPr lang="en-US" sz="3999" spc="-195">
                <a:solidFill>
                  <a:srgbClr val="000000"/>
                </a:solidFill>
                <a:latin typeface="TT Interphases"/>
                <a:ea typeface="TT Interphases"/>
                <a:cs typeface="TT Interphases"/>
                <a:sym typeface="TT Interphases"/>
              </a:rPr>
              <a:t> a </a:t>
            </a:r>
            <a:r>
              <a:rPr lang="en-US" sz="3999" spc="-195">
                <a:latin typeface="TT Interphases"/>
                <a:ea typeface="TT Interphases"/>
                <a:cs typeface="TT Interphases"/>
                <a:sym typeface="TT Interphases"/>
              </a:rPr>
              <a:t>set of diverse and good pivot tables </a:t>
            </a:r>
          </a:p>
        </p:txBody>
      </p:sp>
      <p:sp>
        <p:nvSpPr>
          <p:cNvPr id="12" name="Slide Number Placeholder 11">
            <a:extLst>
              <a:ext uri="{FF2B5EF4-FFF2-40B4-BE49-F238E27FC236}">
                <a16:creationId xmlns:a16="http://schemas.microsoft.com/office/drawing/2014/main" id="{80AEDFDB-9FF9-DBA2-2D36-EA3EB6A3117F}"/>
              </a:ext>
            </a:extLst>
          </p:cNvPr>
          <p:cNvSpPr>
            <a:spLocks noGrp="1"/>
          </p:cNvSpPr>
          <p:nvPr>
            <p:ph type="sldNum" sz="quarter" idx="12"/>
          </p:nvPr>
        </p:nvSpPr>
        <p:spPr/>
        <p:txBody>
          <a:bodyPr/>
          <a:lstStyle/>
          <a:p>
            <a:fld id="{B6F15528-21DE-4FAA-801E-634DDDAF4B2B}" type="slidenum">
              <a:rPr lang="en-US" smtClean="0"/>
              <a:pPr/>
              <a:t>20</a:t>
            </a:fld>
            <a:endParaRPr lang="en-US"/>
          </a:p>
        </p:txBody>
      </p:sp>
      <p:sp>
        <p:nvSpPr>
          <p:cNvPr id="20" name="Rounded Rectangular Callout 19">
            <a:extLst>
              <a:ext uri="{FF2B5EF4-FFF2-40B4-BE49-F238E27FC236}">
                <a16:creationId xmlns:a16="http://schemas.microsoft.com/office/drawing/2014/main" id="{D7D96527-B3AA-2578-DFD4-76BA3DA65A9B}"/>
              </a:ext>
            </a:extLst>
          </p:cNvPr>
          <p:cNvSpPr/>
          <p:nvPr/>
        </p:nvSpPr>
        <p:spPr>
          <a:xfrm>
            <a:off x="1051496" y="5031908"/>
            <a:ext cx="3093155" cy="1280842"/>
          </a:xfrm>
          <a:prstGeom prst="wedgeRoundRectCallout">
            <a:avLst>
              <a:gd name="adj1" fmla="val -24142"/>
              <a:gd name="adj2" fmla="val -116864"/>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User-Aware</a:t>
            </a:r>
            <a:endParaRPr lang="en-US" sz="2400"/>
          </a:p>
        </p:txBody>
      </p:sp>
      <p:pic>
        <p:nvPicPr>
          <p:cNvPr id="3" name="Picture 2" descr="Illustration of human icon vector. User symbol icon modern ...">
            <a:extLst>
              <a:ext uri="{FF2B5EF4-FFF2-40B4-BE49-F238E27FC236}">
                <a16:creationId xmlns:a16="http://schemas.microsoft.com/office/drawing/2014/main" id="{4A03A3EE-30D3-83EB-E6D6-AD06C11065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8708" y="5963547"/>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658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72CD6-BBDF-9855-1697-55374ED3126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BDF3267-511A-2ECF-63A0-8D8E2A066C21}"/>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a:extLst>
              <a:ext uri="{FF2B5EF4-FFF2-40B4-BE49-F238E27FC236}">
                <a16:creationId xmlns:a16="http://schemas.microsoft.com/office/drawing/2014/main" id="{BCEF5491-AEC6-713B-AAB0-8F125B2B84AA}"/>
              </a:ext>
            </a:extLst>
          </p:cNvPr>
          <p:cNvSpPr txBox="1"/>
          <p:nvPr/>
        </p:nvSpPr>
        <p:spPr>
          <a:xfrm>
            <a:off x="581289" y="663270"/>
            <a:ext cx="14363535" cy="817403"/>
          </a:xfrm>
          <a:prstGeom prst="rect">
            <a:avLst/>
          </a:prstGeom>
        </p:spPr>
        <p:txBody>
          <a:bodyPr lIns="0" tIns="0" rIns="0" bIns="0" rtlCol="0" anchor="t">
            <a:spAutoFit/>
          </a:bodyPr>
          <a:lstStyle/>
          <a:p>
            <a:pPr>
              <a:lnSpc>
                <a:spcPts val="6089"/>
              </a:lnSpc>
            </a:pPr>
            <a:r>
              <a:rPr lang="en-US" sz="6950" spc="-342">
                <a:solidFill>
                  <a:srgbClr val="000000"/>
                </a:solidFill>
                <a:latin typeface="TT Interphases"/>
                <a:sym typeface="TT Interphases"/>
              </a:rPr>
              <a:t>Problem we address in this work</a:t>
            </a:r>
            <a:endParaRPr lang="en-US"/>
          </a:p>
        </p:txBody>
      </p:sp>
      <p:sp>
        <p:nvSpPr>
          <p:cNvPr id="7" name="TextBox 7">
            <a:extLst>
              <a:ext uri="{FF2B5EF4-FFF2-40B4-BE49-F238E27FC236}">
                <a16:creationId xmlns:a16="http://schemas.microsoft.com/office/drawing/2014/main" id="{B471887B-B290-8999-F58F-0A8BD476F231}"/>
              </a:ext>
            </a:extLst>
          </p:cNvPr>
          <p:cNvSpPr txBox="1"/>
          <p:nvPr/>
        </p:nvSpPr>
        <p:spPr>
          <a:xfrm>
            <a:off x="1231831" y="3405227"/>
            <a:ext cx="11531669" cy="661720"/>
          </a:xfrm>
          <a:prstGeom prst="rect">
            <a:avLst/>
          </a:prstGeom>
        </p:spPr>
        <p:txBody>
          <a:bodyPr wrap="square" lIns="0" tIns="0" rIns="0" bIns="0" rtlCol="0" anchor="t">
            <a:spAutoFit/>
          </a:bodyPr>
          <a:lstStyle/>
          <a:p>
            <a:pPr>
              <a:lnSpc>
                <a:spcPts val="5599"/>
              </a:lnSpc>
            </a:pPr>
            <a:r>
              <a:rPr lang="en-US" sz="3999" spc="-195">
                <a:solidFill>
                  <a:srgbClr val="000000"/>
                </a:solidFill>
                <a:latin typeface="TT Interphases"/>
                <a:ea typeface="TT Interphases"/>
                <a:cs typeface="TT Interphases"/>
                <a:sym typeface="TT Interphases"/>
              </a:rPr>
              <a:t>Recommend a </a:t>
            </a:r>
            <a:r>
              <a:rPr lang="en-US" sz="3999" b="1" u="sng" spc="-195">
                <a:solidFill>
                  <a:srgbClr val="000000"/>
                </a:solidFill>
                <a:latin typeface="TT Interphases"/>
                <a:ea typeface="TT Interphases"/>
                <a:cs typeface="TT Interphases"/>
                <a:sym typeface="TT Interphases"/>
              </a:rPr>
              <a:t>set</a:t>
            </a:r>
            <a:r>
              <a:rPr lang="en-US" sz="3999" spc="-195">
                <a:solidFill>
                  <a:srgbClr val="000000"/>
                </a:solidFill>
                <a:latin typeface="TT Interphases"/>
                <a:ea typeface="TT Interphases"/>
                <a:cs typeface="TT Interphases"/>
                <a:sym typeface="TT Interphases"/>
              </a:rPr>
              <a:t> </a:t>
            </a:r>
            <a:r>
              <a:rPr lang="en-US" sz="3999" spc="-195">
                <a:latin typeface="TT Interphases"/>
                <a:ea typeface="TT Interphases"/>
                <a:cs typeface="TT Interphases"/>
                <a:sym typeface="TT Interphases"/>
              </a:rPr>
              <a:t>of diverse and good pivot tables </a:t>
            </a:r>
          </a:p>
        </p:txBody>
      </p:sp>
      <p:sp>
        <p:nvSpPr>
          <p:cNvPr id="12" name="Slide Number Placeholder 11">
            <a:extLst>
              <a:ext uri="{FF2B5EF4-FFF2-40B4-BE49-F238E27FC236}">
                <a16:creationId xmlns:a16="http://schemas.microsoft.com/office/drawing/2014/main" id="{9067693F-5217-E0B0-090F-FE188F1AC19D}"/>
              </a:ext>
            </a:extLst>
          </p:cNvPr>
          <p:cNvSpPr>
            <a:spLocks noGrp="1"/>
          </p:cNvSpPr>
          <p:nvPr>
            <p:ph type="sldNum" sz="quarter" idx="12"/>
          </p:nvPr>
        </p:nvSpPr>
        <p:spPr/>
        <p:txBody>
          <a:bodyPr/>
          <a:lstStyle/>
          <a:p>
            <a:fld id="{B6F15528-21DE-4FAA-801E-634DDDAF4B2B}" type="slidenum">
              <a:rPr lang="en-US" smtClean="0"/>
              <a:pPr/>
              <a:t>21</a:t>
            </a:fld>
            <a:endParaRPr lang="en-US"/>
          </a:p>
        </p:txBody>
      </p:sp>
      <p:sp>
        <p:nvSpPr>
          <p:cNvPr id="20" name="Rounded Rectangular Callout 19">
            <a:extLst>
              <a:ext uri="{FF2B5EF4-FFF2-40B4-BE49-F238E27FC236}">
                <a16:creationId xmlns:a16="http://schemas.microsoft.com/office/drawing/2014/main" id="{22131F5C-CCB1-4FB8-C6D3-0C0DC1861286}"/>
              </a:ext>
            </a:extLst>
          </p:cNvPr>
          <p:cNvSpPr/>
          <p:nvPr/>
        </p:nvSpPr>
        <p:spPr>
          <a:xfrm>
            <a:off x="1051496" y="5031908"/>
            <a:ext cx="3093155" cy="1280842"/>
          </a:xfrm>
          <a:prstGeom prst="wedgeRoundRectCallout">
            <a:avLst>
              <a:gd name="adj1" fmla="val -24142"/>
              <a:gd name="adj2" fmla="val -116864"/>
              <a:gd name="adj3" fmla="val 16667"/>
            </a:avLst>
          </a:prstGeom>
          <a:solidFill>
            <a:srgbClr val="439863">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User-Aware</a:t>
            </a:r>
            <a:endParaRPr lang="en-US" sz="2400"/>
          </a:p>
        </p:txBody>
      </p:sp>
      <p:sp>
        <p:nvSpPr>
          <p:cNvPr id="9" name="Rounded Rectangular Callout 8">
            <a:extLst>
              <a:ext uri="{FF2B5EF4-FFF2-40B4-BE49-F238E27FC236}">
                <a16:creationId xmlns:a16="http://schemas.microsoft.com/office/drawing/2014/main" id="{CB10508B-2F30-3BDF-9D38-A588D44F8ADF}"/>
              </a:ext>
            </a:extLst>
          </p:cNvPr>
          <p:cNvSpPr/>
          <p:nvPr/>
        </p:nvSpPr>
        <p:spPr>
          <a:xfrm>
            <a:off x="2275367" y="2010317"/>
            <a:ext cx="3907003" cy="1054944"/>
          </a:xfrm>
          <a:prstGeom prst="wedgeRoundRectCallout">
            <a:avLst>
              <a:gd name="adj1" fmla="val 6881"/>
              <a:gd name="adj2" fmla="val 82204"/>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Not just a top-k</a:t>
            </a:r>
          </a:p>
        </p:txBody>
      </p:sp>
      <p:sp>
        <p:nvSpPr>
          <p:cNvPr id="24" name="Oval 23">
            <a:extLst>
              <a:ext uri="{FF2B5EF4-FFF2-40B4-BE49-F238E27FC236}">
                <a16:creationId xmlns:a16="http://schemas.microsoft.com/office/drawing/2014/main" id="{8D06B29B-3E4A-B3DC-86CA-708297075866}"/>
              </a:ext>
            </a:extLst>
          </p:cNvPr>
          <p:cNvSpPr/>
          <p:nvPr/>
        </p:nvSpPr>
        <p:spPr>
          <a:xfrm>
            <a:off x="12982952" y="4718654"/>
            <a:ext cx="4572000" cy="4572000"/>
          </a:xfrm>
          <a:prstGeom prst="ellipse">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n>
                <a:solidFill>
                  <a:schemeClr val="accent6">
                    <a:lumMod val="40000"/>
                    <a:lumOff val="60000"/>
                  </a:schemeClr>
                </a:solidFill>
              </a:ln>
            </a:endParaRPr>
          </a:p>
        </p:txBody>
      </p:sp>
      <p:pic>
        <p:nvPicPr>
          <p:cNvPr id="25" name="Picture 24">
            <a:extLst>
              <a:ext uri="{FF2B5EF4-FFF2-40B4-BE49-F238E27FC236}">
                <a16:creationId xmlns:a16="http://schemas.microsoft.com/office/drawing/2014/main" id="{AC01A514-DD5F-86B6-40A3-C8F078638481}"/>
              </a:ext>
            </a:extLst>
          </p:cNvPr>
          <p:cNvPicPr>
            <a:picLocks noChangeAspect="1"/>
          </p:cNvPicPr>
          <p:nvPr/>
        </p:nvPicPr>
        <p:blipFill>
          <a:blip r:embed="rId4"/>
          <a:stretch>
            <a:fillRect/>
          </a:stretch>
        </p:blipFill>
        <p:spPr>
          <a:xfrm>
            <a:off x="14004242" y="5143500"/>
            <a:ext cx="2418376" cy="2201556"/>
          </a:xfrm>
          <a:prstGeom prst="rect">
            <a:avLst/>
          </a:prstGeom>
        </p:spPr>
      </p:pic>
      <p:pic>
        <p:nvPicPr>
          <p:cNvPr id="26" name="Picture 25">
            <a:extLst>
              <a:ext uri="{FF2B5EF4-FFF2-40B4-BE49-F238E27FC236}">
                <a16:creationId xmlns:a16="http://schemas.microsoft.com/office/drawing/2014/main" id="{B4856219-3054-6D3C-A4EE-7792E8E71DD5}"/>
              </a:ext>
            </a:extLst>
          </p:cNvPr>
          <p:cNvPicPr>
            <a:picLocks noChangeAspect="1"/>
          </p:cNvPicPr>
          <p:nvPr/>
        </p:nvPicPr>
        <p:blipFill>
          <a:blip r:embed="rId4"/>
          <a:stretch>
            <a:fillRect/>
          </a:stretch>
        </p:blipFill>
        <p:spPr>
          <a:xfrm>
            <a:off x="15025532" y="6488004"/>
            <a:ext cx="2418376" cy="2201556"/>
          </a:xfrm>
          <a:prstGeom prst="rect">
            <a:avLst/>
          </a:prstGeom>
        </p:spPr>
      </p:pic>
      <p:pic>
        <p:nvPicPr>
          <p:cNvPr id="27" name="Picture 26">
            <a:extLst>
              <a:ext uri="{FF2B5EF4-FFF2-40B4-BE49-F238E27FC236}">
                <a16:creationId xmlns:a16="http://schemas.microsoft.com/office/drawing/2014/main" id="{7D6471D3-1C9A-DD90-B04D-64AE6FDA29B5}"/>
              </a:ext>
            </a:extLst>
          </p:cNvPr>
          <p:cNvPicPr>
            <a:picLocks noChangeAspect="1"/>
          </p:cNvPicPr>
          <p:nvPr/>
        </p:nvPicPr>
        <p:blipFill>
          <a:blip r:embed="rId4"/>
          <a:stretch>
            <a:fillRect/>
          </a:stretch>
        </p:blipFill>
        <p:spPr>
          <a:xfrm>
            <a:off x="12982952" y="5963547"/>
            <a:ext cx="2418376" cy="2201556"/>
          </a:xfrm>
          <a:prstGeom prst="rect">
            <a:avLst/>
          </a:prstGeom>
        </p:spPr>
      </p:pic>
      <p:pic>
        <p:nvPicPr>
          <p:cNvPr id="3074" name="Picture 2" descr="Illustration of human icon vector. User symbol icon modern ...">
            <a:extLst>
              <a:ext uri="{FF2B5EF4-FFF2-40B4-BE49-F238E27FC236}">
                <a16:creationId xmlns:a16="http://schemas.microsoft.com/office/drawing/2014/main" id="{6FD9C162-292B-D78C-9864-F0431A3634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28708" y="5963547"/>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78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D9386-09C3-085A-4064-CC6EF64D24F3}"/>
            </a:ext>
          </a:extLst>
        </p:cNvPr>
        <p:cNvGrpSpPr/>
        <p:nvPr/>
      </p:nvGrpSpPr>
      <p:grpSpPr>
        <a:xfrm>
          <a:off x="0" y="0"/>
          <a:ext cx="0" cy="0"/>
          <a:chOff x="0" y="0"/>
          <a:chExt cx="0" cy="0"/>
        </a:xfrm>
      </p:grpSpPr>
      <p:grpSp>
        <p:nvGrpSpPr>
          <p:cNvPr id="34" name="Group 33">
            <a:extLst>
              <a:ext uri="{FF2B5EF4-FFF2-40B4-BE49-F238E27FC236}">
                <a16:creationId xmlns:a16="http://schemas.microsoft.com/office/drawing/2014/main" id="{57963DA2-50A7-6926-FE63-96E78D973622}"/>
              </a:ext>
            </a:extLst>
          </p:cNvPr>
          <p:cNvGrpSpPr/>
          <p:nvPr/>
        </p:nvGrpSpPr>
        <p:grpSpPr>
          <a:xfrm>
            <a:off x="12982952" y="4718654"/>
            <a:ext cx="4572000" cy="4572000"/>
            <a:chOff x="12982952" y="4718654"/>
            <a:chExt cx="4572000" cy="4572000"/>
          </a:xfrm>
        </p:grpSpPr>
        <p:sp>
          <p:nvSpPr>
            <p:cNvPr id="35" name="Oval 34">
              <a:extLst>
                <a:ext uri="{FF2B5EF4-FFF2-40B4-BE49-F238E27FC236}">
                  <a16:creationId xmlns:a16="http://schemas.microsoft.com/office/drawing/2014/main" id="{929637D5-E014-847D-3066-AE3943FC8BB2}"/>
                </a:ext>
              </a:extLst>
            </p:cNvPr>
            <p:cNvSpPr/>
            <p:nvPr/>
          </p:nvSpPr>
          <p:spPr>
            <a:xfrm>
              <a:off x="12982952" y="4718654"/>
              <a:ext cx="4572000" cy="4572000"/>
            </a:xfrm>
            <a:prstGeom prst="ellipse">
              <a:avLst/>
            </a:prstGeom>
            <a:gradFill flip="none" rotWithShape="1">
              <a:gsLst>
                <a:gs pos="52000">
                  <a:schemeClr val="accent1">
                    <a:lumMod val="20000"/>
                    <a:lumOff val="80000"/>
                  </a:schemeClr>
                </a:gs>
                <a:gs pos="0">
                  <a:schemeClr val="accent6">
                    <a:lumMod val="40000"/>
                    <a:lumOff val="60000"/>
                  </a:schemeClr>
                </a:gs>
                <a:gs pos="100000">
                  <a:schemeClr val="accent3">
                    <a:lumMod val="40000"/>
                    <a:lumOff val="60000"/>
                  </a:schemeClr>
                </a:gs>
              </a:gsLst>
              <a:path path="circle">
                <a:fillToRect t="100000" r="100000"/>
              </a:path>
              <a:tileRect l="-100000" b="-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n>
                  <a:solidFill>
                    <a:schemeClr val="accent6">
                      <a:lumMod val="40000"/>
                      <a:lumOff val="60000"/>
                    </a:schemeClr>
                  </a:solidFill>
                </a:ln>
              </a:endParaRPr>
            </a:p>
          </p:txBody>
        </p:sp>
        <p:pic>
          <p:nvPicPr>
            <p:cNvPr id="36" name="Picture 35">
              <a:extLst>
                <a:ext uri="{FF2B5EF4-FFF2-40B4-BE49-F238E27FC236}">
                  <a16:creationId xmlns:a16="http://schemas.microsoft.com/office/drawing/2014/main" id="{CA182ED8-2E91-8FE0-569F-E2543015773B}"/>
                </a:ext>
              </a:extLst>
            </p:cNvPr>
            <p:cNvPicPr>
              <a:picLocks noChangeAspect="1"/>
            </p:cNvPicPr>
            <p:nvPr/>
          </p:nvPicPr>
          <p:blipFill>
            <a:blip r:embed="rId3"/>
            <a:stretch>
              <a:fillRect/>
            </a:stretch>
          </p:blipFill>
          <p:spPr>
            <a:xfrm>
              <a:off x="14009846" y="5121453"/>
              <a:ext cx="2407168" cy="2201556"/>
            </a:xfrm>
            <a:prstGeom prst="rect">
              <a:avLst/>
            </a:prstGeom>
          </p:spPr>
        </p:pic>
        <p:pic>
          <p:nvPicPr>
            <p:cNvPr id="37" name="Picture 36">
              <a:extLst>
                <a:ext uri="{FF2B5EF4-FFF2-40B4-BE49-F238E27FC236}">
                  <a16:creationId xmlns:a16="http://schemas.microsoft.com/office/drawing/2014/main" id="{63D77BE2-DE60-3AC3-F311-90B4875B559C}"/>
                </a:ext>
              </a:extLst>
            </p:cNvPr>
            <p:cNvPicPr>
              <a:picLocks noChangeAspect="1"/>
            </p:cNvPicPr>
            <p:nvPr/>
          </p:nvPicPr>
          <p:blipFill>
            <a:blip r:embed="rId4"/>
            <a:stretch>
              <a:fillRect/>
            </a:stretch>
          </p:blipFill>
          <p:spPr>
            <a:xfrm>
              <a:off x="15042455" y="6488004"/>
              <a:ext cx="2431557" cy="2201556"/>
            </a:xfrm>
            <a:prstGeom prst="rect">
              <a:avLst/>
            </a:prstGeom>
          </p:spPr>
        </p:pic>
        <p:pic>
          <p:nvPicPr>
            <p:cNvPr id="38" name="Picture 37">
              <a:extLst>
                <a:ext uri="{FF2B5EF4-FFF2-40B4-BE49-F238E27FC236}">
                  <a16:creationId xmlns:a16="http://schemas.microsoft.com/office/drawing/2014/main" id="{BEB8BAB6-324F-583B-BA8F-C0D1460B0F9F}"/>
                </a:ext>
              </a:extLst>
            </p:cNvPr>
            <p:cNvPicPr>
              <a:picLocks noChangeAspect="1"/>
            </p:cNvPicPr>
            <p:nvPr/>
          </p:nvPicPr>
          <p:blipFill>
            <a:blip r:embed="rId5"/>
            <a:stretch>
              <a:fillRect/>
            </a:stretch>
          </p:blipFill>
          <p:spPr>
            <a:xfrm>
              <a:off x="12982952" y="5963547"/>
              <a:ext cx="2426498" cy="2201556"/>
            </a:xfrm>
            <a:prstGeom prst="rect">
              <a:avLst/>
            </a:prstGeom>
          </p:spPr>
        </p:pic>
      </p:grpSp>
      <p:sp>
        <p:nvSpPr>
          <p:cNvPr id="2" name="Freeform 2">
            <a:extLst>
              <a:ext uri="{FF2B5EF4-FFF2-40B4-BE49-F238E27FC236}">
                <a16:creationId xmlns:a16="http://schemas.microsoft.com/office/drawing/2014/main" id="{B3C908D3-8DC6-2D45-515E-5D78C552129C}"/>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a:extLst>
              <a:ext uri="{FF2B5EF4-FFF2-40B4-BE49-F238E27FC236}">
                <a16:creationId xmlns:a16="http://schemas.microsoft.com/office/drawing/2014/main" id="{4AD12AD0-3170-1261-C6BA-CF9B2266F310}"/>
              </a:ext>
            </a:extLst>
          </p:cNvPr>
          <p:cNvSpPr txBox="1"/>
          <p:nvPr/>
        </p:nvSpPr>
        <p:spPr>
          <a:xfrm>
            <a:off x="581289" y="663270"/>
            <a:ext cx="14363535" cy="817403"/>
          </a:xfrm>
          <a:prstGeom prst="rect">
            <a:avLst/>
          </a:prstGeom>
        </p:spPr>
        <p:txBody>
          <a:bodyPr lIns="0" tIns="0" rIns="0" bIns="0" rtlCol="0" anchor="t">
            <a:spAutoFit/>
          </a:bodyPr>
          <a:lstStyle/>
          <a:p>
            <a:pPr>
              <a:lnSpc>
                <a:spcPts val="6089"/>
              </a:lnSpc>
            </a:pPr>
            <a:r>
              <a:rPr lang="en-US" sz="6950" spc="-342">
                <a:solidFill>
                  <a:srgbClr val="000000"/>
                </a:solidFill>
                <a:latin typeface="TT Interphases"/>
                <a:sym typeface="TT Interphases"/>
              </a:rPr>
              <a:t>Problem we address in this work</a:t>
            </a:r>
            <a:endParaRPr lang="en-US" sz="7200"/>
          </a:p>
        </p:txBody>
      </p:sp>
      <p:sp>
        <p:nvSpPr>
          <p:cNvPr id="7" name="TextBox 7">
            <a:extLst>
              <a:ext uri="{FF2B5EF4-FFF2-40B4-BE49-F238E27FC236}">
                <a16:creationId xmlns:a16="http://schemas.microsoft.com/office/drawing/2014/main" id="{44177FF2-79B6-9B01-9A4E-89F71FA4768D}"/>
              </a:ext>
            </a:extLst>
          </p:cNvPr>
          <p:cNvSpPr txBox="1"/>
          <p:nvPr/>
        </p:nvSpPr>
        <p:spPr>
          <a:xfrm>
            <a:off x="1231831" y="3405227"/>
            <a:ext cx="11207819" cy="661720"/>
          </a:xfrm>
          <a:prstGeom prst="rect">
            <a:avLst/>
          </a:prstGeom>
        </p:spPr>
        <p:txBody>
          <a:bodyPr wrap="square" lIns="0" tIns="0" rIns="0" bIns="0" rtlCol="0" anchor="t">
            <a:spAutoFit/>
          </a:bodyPr>
          <a:lstStyle/>
          <a:p>
            <a:pPr>
              <a:lnSpc>
                <a:spcPts val="5599"/>
              </a:lnSpc>
            </a:pPr>
            <a:r>
              <a:rPr lang="en-US" sz="3999" spc="-195">
                <a:solidFill>
                  <a:srgbClr val="000000"/>
                </a:solidFill>
                <a:latin typeface="TT Interphases"/>
                <a:ea typeface="TT Interphases"/>
                <a:cs typeface="TT Interphases"/>
                <a:sym typeface="TT Interphases"/>
              </a:rPr>
              <a:t>Recommend a set of </a:t>
            </a:r>
            <a:r>
              <a:rPr lang="en-US" sz="3999" b="1" u="sng" spc="-195">
                <a:solidFill>
                  <a:srgbClr val="FF0000"/>
                </a:solidFill>
                <a:latin typeface="TT Interphases"/>
                <a:ea typeface="TT Interphases"/>
                <a:cs typeface="TT Interphases"/>
                <a:sym typeface="TT Interphases"/>
              </a:rPr>
              <a:t>d</a:t>
            </a:r>
            <a:r>
              <a:rPr lang="en-US" sz="3999" b="1" u="sng" spc="-195">
                <a:solidFill>
                  <a:srgbClr val="7030A0"/>
                </a:solidFill>
                <a:latin typeface="TT Interphases"/>
                <a:ea typeface="TT Interphases"/>
                <a:cs typeface="TT Interphases"/>
                <a:sym typeface="TT Interphases"/>
              </a:rPr>
              <a:t>i</a:t>
            </a:r>
            <a:r>
              <a:rPr lang="en-US" sz="3999" b="1" u="sng" spc="-195">
                <a:solidFill>
                  <a:srgbClr val="00B0F0"/>
                </a:solidFill>
                <a:latin typeface="TT Interphases"/>
                <a:ea typeface="TT Interphases"/>
                <a:cs typeface="TT Interphases"/>
                <a:sym typeface="TT Interphases"/>
              </a:rPr>
              <a:t>v</a:t>
            </a:r>
            <a:r>
              <a:rPr lang="en-US" sz="3999" b="1" u="sng" spc="-195">
                <a:solidFill>
                  <a:srgbClr val="439863"/>
                </a:solidFill>
                <a:latin typeface="TT Interphases"/>
                <a:ea typeface="TT Interphases"/>
                <a:cs typeface="TT Interphases"/>
                <a:sym typeface="TT Interphases"/>
              </a:rPr>
              <a:t>e</a:t>
            </a:r>
            <a:r>
              <a:rPr lang="en-US" sz="3999" b="1" u="sng" spc="-195">
                <a:solidFill>
                  <a:schemeClr val="accent5"/>
                </a:solidFill>
                <a:latin typeface="TT Interphases"/>
                <a:ea typeface="TT Interphases"/>
                <a:cs typeface="TT Interphases"/>
                <a:sym typeface="TT Interphases"/>
              </a:rPr>
              <a:t>r</a:t>
            </a:r>
            <a:r>
              <a:rPr lang="en-US" sz="3999" b="1" u="sng" spc="-195">
                <a:solidFill>
                  <a:schemeClr val="accent2"/>
                </a:solidFill>
                <a:latin typeface="TT Interphases"/>
                <a:ea typeface="TT Interphases"/>
                <a:cs typeface="TT Interphases"/>
                <a:sym typeface="TT Interphases"/>
              </a:rPr>
              <a:t>s</a:t>
            </a:r>
            <a:r>
              <a:rPr lang="en-US" sz="3999" b="1" u="sng" spc="-195">
                <a:solidFill>
                  <a:schemeClr val="accent6"/>
                </a:solidFill>
                <a:latin typeface="TT Interphases"/>
                <a:ea typeface="TT Interphases"/>
                <a:cs typeface="TT Interphases"/>
                <a:sym typeface="TT Interphases"/>
              </a:rPr>
              <a:t>e</a:t>
            </a:r>
            <a:r>
              <a:rPr lang="en-US" sz="3999" spc="-195">
                <a:solidFill>
                  <a:srgbClr val="000000"/>
                </a:solidFill>
                <a:latin typeface="TT Interphases"/>
                <a:ea typeface="TT Interphases"/>
                <a:cs typeface="TT Interphases"/>
                <a:sym typeface="TT Interphases"/>
              </a:rPr>
              <a:t> and </a:t>
            </a:r>
            <a:r>
              <a:rPr lang="en-US" sz="3999" spc="-195">
                <a:latin typeface="TT Interphases"/>
                <a:ea typeface="TT Interphases"/>
                <a:cs typeface="TT Interphases"/>
                <a:sym typeface="TT Interphases"/>
              </a:rPr>
              <a:t>good</a:t>
            </a:r>
            <a:r>
              <a:rPr lang="en-US" sz="3999" spc="-195">
                <a:solidFill>
                  <a:srgbClr val="000000"/>
                </a:solidFill>
                <a:latin typeface="TT Interphases"/>
                <a:ea typeface="TT Interphases"/>
                <a:cs typeface="TT Interphases"/>
                <a:sym typeface="TT Interphases"/>
              </a:rPr>
              <a:t> </a:t>
            </a:r>
            <a:r>
              <a:rPr lang="en-US" sz="3999" spc="-195">
                <a:latin typeface="TT Interphases"/>
                <a:ea typeface="TT Interphases"/>
                <a:cs typeface="TT Interphases"/>
                <a:sym typeface="TT Interphases"/>
              </a:rPr>
              <a:t>pivot tables</a:t>
            </a:r>
            <a:r>
              <a:rPr lang="en-US" sz="3999" spc="-195">
                <a:solidFill>
                  <a:srgbClr val="000000"/>
                </a:solidFill>
                <a:latin typeface="TT Interphases"/>
                <a:ea typeface="TT Interphases"/>
                <a:cs typeface="TT Interphases"/>
                <a:sym typeface="TT Interphases"/>
              </a:rPr>
              <a:t> </a:t>
            </a:r>
          </a:p>
        </p:txBody>
      </p:sp>
      <p:sp>
        <p:nvSpPr>
          <p:cNvPr id="12" name="Slide Number Placeholder 11">
            <a:extLst>
              <a:ext uri="{FF2B5EF4-FFF2-40B4-BE49-F238E27FC236}">
                <a16:creationId xmlns:a16="http://schemas.microsoft.com/office/drawing/2014/main" id="{7DA09687-7120-920D-7BF1-7A049D35F90A}"/>
              </a:ext>
            </a:extLst>
          </p:cNvPr>
          <p:cNvSpPr>
            <a:spLocks noGrp="1"/>
          </p:cNvSpPr>
          <p:nvPr>
            <p:ph type="sldNum" sz="quarter" idx="12"/>
          </p:nvPr>
        </p:nvSpPr>
        <p:spPr/>
        <p:txBody>
          <a:bodyPr/>
          <a:lstStyle/>
          <a:p>
            <a:fld id="{B6F15528-21DE-4FAA-801E-634DDDAF4B2B}" type="slidenum">
              <a:rPr lang="en-US" smtClean="0"/>
              <a:pPr/>
              <a:t>22</a:t>
            </a:fld>
            <a:endParaRPr lang="en-US"/>
          </a:p>
        </p:txBody>
      </p:sp>
      <p:sp>
        <p:nvSpPr>
          <p:cNvPr id="4" name="Rounded Rectangular Callout 3">
            <a:extLst>
              <a:ext uri="{FF2B5EF4-FFF2-40B4-BE49-F238E27FC236}">
                <a16:creationId xmlns:a16="http://schemas.microsoft.com/office/drawing/2014/main" id="{417A8245-FE2B-52E3-63FB-8CE93468A586}"/>
              </a:ext>
            </a:extLst>
          </p:cNvPr>
          <p:cNvSpPr/>
          <p:nvPr/>
        </p:nvSpPr>
        <p:spPr>
          <a:xfrm>
            <a:off x="4856022" y="5026983"/>
            <a:ext cx="3238228" cy="1280842"/>
          </a:xfrm>
          <a:prstGeom prst="wedgeRoundRectCallout">
            <a:avLst>
              <a:gd name="adj1" fmla="val -14749"/>
              <a:gd name="adj2" fmla="val -114761"/>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Reduce redundancy</a:t>
            </a:r>
            <a:endParaRPr lang="en-US" sz="2400" b="1">
              <a:latin typeface="TT Interphases Pro Trl Rg" panose="020B0103050000020004" pitchFamily="34" charset="0"/>
            </a:endParaRPr>
          </a:p>
        </p:txBody>
      </p:sp>
      <p:sp>
        <p:nvSpPr>
          <p:cNvPr id="20" name="Rounded Rectangular Callout 19">
            <a:extLst>
              <a:ext uri="{FF2B5EF4-FFF2-40B4-BE49-F238E27FC236}">
                <a16:creationId xmlns:a16="http://schemas.microsoft.com/office/drawing/2014/main" id="{43DF981D-71D1-0C76-7741-6ED23E5320E7}"/>
              </a:ext>
            </a:extLst>
          </p:cNvPr>
          <p:cNvSpPr/>
          <p:nvPr/>
        </p:nvSpPr>
        <p:spPr>
          <a:xfrm>
            <a:off x="1051496" y="5031908"/>
            <a:ext cx="3093155" cy="1280842"/>
          </a:xfrm>
          <a:prstGeom prst="wedgeRoundRectCallout">
            <a:avLst>
              <a:gd name="adj1" fmla="val -24142"/>
              <a:gd name="adj2" fmla="val -116864"/>
              <a:gd name="adj3" fmla="val 16667"/>
            </a:avLst>
          </a:prstGeom>
          <a:solidFill>
            <a:srgbClr val="439863">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User-Aware</a:t>
            </a:r>
            <a:endParaRPr lang="en-US" sz="2400"/>
          </a:p>
        </p:txBody>
      </p:sp>
      <p:grpSp>
        <p:nvGrpSpPr>
          <p:cNvPr id="11" name="Group 10">
            <a:extLst>
              <a:ext uri="{FF2B5EF4-FFF2-40B4-BE49-F238E27FC236}">
                <a16:creationId xmlns:a16="http://schemas.microsoft.com/office/drawing/2014/main" id="{5BE37199-396B-C009-40DA-075E8C4D8C26}"/>
              </a:ext>
            </a:extLst>
          </p:cNvPr>
          <p:cNvGrpSpPr/>
          <p:nvPr/>
        </p:nvGrpSpPr>
        <p:grpSpPr>
          <a:xfrm>
            <a:off x="12982952" y="4718654"/>
            <a:ext cx="4572000" cy="4572000"/>
            <a:chOff x="12982952" y="4718654"/>
            <a:chExt cx="4572000" cy="4572000"/>
          </a:xfrm>
        </p:grpSpPr>
        <p:sp>
          <p:nvSpPr>
            <p:cNvPr id="17" name="Oval 16">
              <a:extLst>
                <a:ext uri="{FF2B5EF4-FFF2-40B4-BE49-F238E27FC236}">
                  <a16:creationId xmlns:a16="http://schemas.microsoft.com/office/drawing/2014/main" id="{B3E3D0D7-B552-AC99-FD89-D26C3CD22DBA}"/>
                </a:ext>
              </a:extLst>
            </p:cNvPr>
            <p:cNvSpPr/>
            <p:nvPr/>
          </p:nvSpPr>
          <p:spPr>
            <a:xfrm>
              <a:off x="12982952" y="4718654"/>
              <a:ext cx="4572000" cy="4572000"/>
            </a:xfrm>
            <a:prstGeom prst="ellipse">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n>
                  <a:solidFill>
                    <a:schemeClr val="accent6">
                      <a:lumMod val="40000"/>
                      <a:lumOff val="60000"/>
                    </a:schemeClr>
                  </a:solidFill>
                </a:ln>
              </a:endParaRPr>
            </a:p>
          </p:txBody>
        </p:sp>
        <p:pic>
          <p:nvPicPr>
            <p:cNvPr id="19" name="Picture 18">
              <a:extLst>
                <a:ext uri="{FF2B5EF4-FFF2-40B4-BE49-F238E27FC236}">
                  <a16:creationId xmlns:a16="http://schemas.microsoft.com/office/drawing/2014/main" id="{1F12E24D-6041-D2D0-BD63-DD312D448AF0}"/>
                </a:ext>
              </a:extLst>
            </p:cNvPr>
            <p:cNvPicPr>
              <a:picLocks noChangeAspect="1"/>
            </p:cNvPicPr>
            <p:nvPr/>
          </p:nvPicPr>
          <p:blipFill>
            <a:blip r:embed="rId7"/>
            <a:stretch>
              <a:fillRect/>
            </a:stretch>
          </p:blipFill>
          <p:spPr>
            <a:xfrm>
              <a:off x="14004242" y="5143500"/>
              <a:ext cx="2418376" cy="2201556"/>
            </a:xfrm>
            <a:prstGeom prst="rect">
              <a:avLst/>
            </a:prstGeom>
          </p:spPr>
        </p:pic>
        <p:pic>
          <p:nvPicPr>
            <p:cNvPr id="21" name="Picture 20">
              <a:extLst>
                <a:ext uri="{FF2B5EF4-FFF2-40B4-BE49-F238E27FC236}">
                  <a16:creationId xmlns:a16="http://schemas.microsoft.com/office/drawing/2014/main" id="{757E38D0-DFA2-FF35-6E3C-139811C55C45}"/>
                </a:ext>
              </a:extLst>
            </p:cNvPr>
            <p:cNvPicPr>
              <a:picLocks noChangeAspect="1"/>
            </p:cNvPicPr>
            <p:nvPr/>
          </p:nvPicPr>
          <p:blipFill>
            <a:blip r:embed="rId7"/>
            <a:stretch>
              <a:fillRect/>
            </a:stretch>
          </p:blipFill>
          <p:spPr>
            <a:xfrm>
              <a:off x="15025532" y="6488004"/>
              <a:ext cx="2418376" cy="2201556"/>
            </a:xfrm>
            <a:prstGeom prst="rect">
              <a:avLst/>
            </a:prstGeom>
          </p:spPr>
        </p:pic>
        <p:pic>
          <p:nvPicPr>
            <p:cNvPr id="22" name="Picture 21">
              <a:extLst>
                <a:ext uri="{FF2B5EF4-FFF2-40B4-BE49-F238E27FC236}">
                  <a16:creationId xmlns:a16="http://schemas.microsoft.com/office/drawing/2014/main" id="{C73385E8-1A1D-E866-E15D-176131C8BAAD}"/>
                </a:ext>
              </a:extLst>
            </p:cNvPr>
            <p:cNvPicPr>
              <a:picLocks noChangeAspect="1"/>
            </p:cNvPicPr>
            <p:nvPr/>
          </p:nvPicPr>
          <p:blipFill>
            <a:blip r:embed="rId7"/>
            <a:stretch>
              <a:fillRect/>
            </a:stretch>
          </p:blipFill>
          <p:spPr>
            <a:xfrm>
              <a:off x="12982952" y="5963547"/>
              <a:ext cx="2418376" cy="2201556"/>
            </a:xfrm>
            <a:prstGeom prst="rect">
              <a:avLst/>
            </a:prstGeom>
          </p:spPr>
        </p:pic>
      </p:grpSp>
      <p:pic>
        <p:nvPicPr>
          <p:cNvPr id="3" name="Picture 2" descr="Illustration of human icon vector. User symbol icon modern ...">
            <a:extLst>
              <a:ext uri="{FF2B5EF4-FFF2-40B4-BE49-F238E27FC236}">
                <a16:creationId xmlns:a16="http://schemas.microsoft.com/office/drawing/2014/main" id="{FF969AC7-CA86-6E3E-3F39-AEBB7CF842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28708" y="5963547"/>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a:extLst>
              <a:ext uri="{FF2B5EF4-FFF2-40B4-BE49-F238E27FC236}">
                <a16:creationId xmlns:a16="http://schemas.microsoft.com/office/drawing/2014/main" id="{795A2682-B220-9039-BED5-4D4AAA11F4E8}"/>
              </a:ext>
            </a:extLst>
          </p:cNvPr>
          <p:cNvSpPr/>
          <p:nvPr/>
        </p:nvSpPr>
        <p:spPr>
          <a:xfrm>
            <a:off x="2275367" y="2010317"/>
            <a:ext cx="3907003" cy="1054944"/>
          </a:xfrm>
          <a:prstGeom prst="wedgeRoundRectCallout">
            <a:avLst>
              <a:gd name="adj1" fmla="val 6881"/>
              <a:gd name="adj2" fmla="val 82204"/>
              <a:gd name="adj3" fmla="val 16667"/>
            </a:avLst>
          </a:prstGeom>
          <a:solidFill>
            <a:srgbClr val="AECC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Not just a top-k</a:t>
            </a:r>
          </a:p>
        </p:txBody>
      </p:sp>
    </p:spTree>
    <p:extLst>
      <p:ext uri="{BB962C8B-B14F-4D97-AF65-F5344CB8AC3E}">
        <p14:creationId xmlns:p14="http://schemas.microsoft.com/office/powerpoint/2010/main" val="306822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withEffect">
                                  <p:stCondLst>
                                    <p:cond delay="0"/>
                                  </p:stCondLst>
                                  <p:childTnLst>
                                    <p:animEffect transition="out" filter="dissolv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8DAE6-AEC1-F9C8-D6BD-EA472649725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ACB69AA-799B-CA6D-34F8-17E6FE9EA0A0}"/>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a:extLst>
              <a:ext uri="{FF2B5EF4-FFF2-40B4-BE49-F238E27FC236}">
                <a16:creationId xmlns:a16="http://schemas.microsoft.com/office/drawing/2014/main" id="{A4901557-AF2D-688C-B036-42FBFC22312C}"/>
              </a:ext>
            </a:extLst>
          </p:cNvPr>
          <p:cNvSpPr txBox="1"/>
          <p:nvPr/>
        </p:nvSpPr>
        <p:spPr>
          <a:xfrm>
            <a:off x="581289" y="663270"/>
            <a:ext cx="14363535" cy="817403"/>
          </a:xfrm>
          <a:prstGeom prst="rect">
            <a:avLst/>
          </a:prstGeom>
        </p:spPr>
        <p:txBody>
          <a:bodyPr lIns="0" tIns="0" rIns="0" bIns="0" rtlCol="0" anchor="t">
            <a:spAutoFit/>
          </a:bodyPr>
          <a:lstStyle/>
          <a:p>
            <a:pPr>
              <a:lnSpc>
                <a:spcPts val="6089"/>
              </a:lnSpc>
            </a:pPr>
            <a:r>
              <a:rPr lang="en-US" sz="6950" spc="-342">
                <a:solidFill>
                  <a:srgbClr val="000000"/>
                </a:solidFill>
                <a:latin typeface="TT Interphases"/>
                <a:sym typeface="TT Interphases"/>
              </a:rPr>
              <a:t>Problem we address in this work</a:t>
            </a:r>
            <a:endParaRPr lang="en-US"/>
          </a:p>
        </p:txBody>
      </p:sp>
      <p:sp>
        <p:nvSpPr>
          <p:cNvPr id="7" name="TextBox 7">
            <a:extLst>
              <a:ext uri="{FF2B5EF4-FFF2-40B4-BE49-F238E27FC236}">
                <a16:creationId xmlns:a16="http://schemas.microsoft.com/office/drawing/2014/main" id="{19BD8733-B12B-68FE-A002-D340468C2D5F}"/>
              </a:ext>
            </a:extLst>
          </p:cNvPr>
          <p:cNvSpPr txBox="1"/>
          <p:nvPr/>
        </p:nvSpPr>
        <p:spPr>
          <a:xfrm>
            <a:off x="1231831" y="3405227"/>
            <a:ext cx="10678384" cy="661720"/>
          </a:xfrm>
          <a:prstGeom prst="rect">
            <a:avLst/>
          </a:prstGeom>
        </p:spPr>
        <p:txBody>
          <a:bodyPr wrap="square" lIns="0" tIns="0" rIns="0" bIns="0" rtlCol="0" anchor="t">
            <a:spAutoFit/>
          </a:bodyPr>
          <a:lstStyle/>
          <a:p>
            <a:pPr>
              <a:lnSpc>
                <a:spcPts val="5599"/>
              </a:lnSpc>
            </a:pPr>
            <a:r>
              <a:rPr lang="en-US" sz="3999" spc="-195">
                <a:latin typeface="TT Interphases"/>
                <a:ea typeface="TT Interphases"/>
                <a:cs typeface="TT Interphases"/>
                <a:sym typeface="TT Interphases"/>
              </a:rPr>
              <a:t>Recommend a set of diverse and </a:t>
            </a:r>
            <a:r>
              <a:rPr lang="en-US" sz="3999" b="1" u="sng" spc="-195">
                <a:latin typeface="TT Interphases"/>
                <a:ea typeface="TT Interphases"/>
                <a:cs typeface="TT Interphases"/>
                <a:sym typeface="TT Interphases"/>
              </a:rPr>
              <a:t>good</a:t>
            </a:r>
            <a:r>
              <a:rPr lang="en-US" sz="3999" spc="-195">
                <a:latin typeface="TT Interphases"/>
                <a:ea typeface="TT Interphases"/>
                <a:cs typeface="TT Interphases"/>
                <a:sym typeface="TT Interphases"/>
              </a:rPr>
              <a:t> pivot tables </a:t>
            </a:r>
          </a:p>
        </p:txBody>
      </p:sp>
      <p:sp>
        <p:nvSpPr>
          <p:cNvPr id="12" name="Slide Number Placeholder 11">
            <a:extLst>
              <a:ext uri="{FF2B5EF4-FFF2-40B4-BE49-F238E27FC236}">
                <a16:creationId xmlns:a16="http://schemas.microsoft.com/office/drawing/2014/main" id="{8CEF577E-C8B3-2F21-105E-693545D4A4A3}"/>
              </a:ext>
            </a:extLst>
          </p:cNvPr>
          <p:cNvSpPr>
            <a:spLocks noGrp="1"/>
          </p:cNvSpPr>
          <p:nvPr>
            <p:ph type="sldNum" sz="quarter" idx="12"/>
          </p:nvPr>
        </p:nvSpPr>
        <p:spPr/>
        <p:txBody>
          <a:bodyPr/>
          <a:lstStyle/>
          <a:p>
            <a:fld id="{B6F15528-21DE-4FAA-801E-634DDDAF4B2B}" type="slidenum">
              <a:rPr lang="en-US" smtClean="0"/>
              <a:pPr/>
              <a:t>23</a:t>
            </a:fld>
            <a:endParaRPr lang="en-US"/>
          </a:p>
        </p:txBody>
      </p:sp>
      <p:sp>
        <p:nvSpPr>
          <p:cNvPr id="20" name="Rounded Rectangular Callout 19">
            <a:extLst>
              <a:ext uri="{FF2B5EF4-FFF2-40B4-BE49-F238E27FC236}">
                <a16:creationId xmlns:a16="http://schemas.microsoft.com/office/drawing/2014/main" id="{B4E5AFBC-F34F-605E-6076-37EC4271A218}"/>
              </a:ext>
            </a:extLst>
          </p:cNvPr>
          <p:cNvSpPr/>
          <p:nvPr/>
        </p:nvSpPr>
        <p:spPr>
          <a:xfrm>
            <a:off x="1051496" y="5031908"/>
            <a:ext cx="3093155" cy="1280842"/>
          </a:xfrm>
          <a:prstGeom prst="wedgeRoundRectCallout">
            <a:avLst>
              <a:gd name="adj1" fmla="val -24142"/>
              <a:gd name="adj2" fmla="val -116864"/>
              <a:gd name="adj3" fmla="val 16667"/>
            </a:avLst>
          </a:prstGeom>
          <a:solidFill>
            <a:srgbClr val="439863">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User-Aware</a:t>
            </a:r>
            <a:endParaRPr lang="en-US" sz="2400"/>
          </a:p>
        </p:txBody>
      </p:sp>
      <p:sp>
        <p:nvSpPr>
          <p:cNvPr id="10" name="Rounded Rectangular Callout 9">
            <a:extLst>
              <a:ext uri="{FF2B5EF4-FFF2-40B4-BE49-F238E27FC236}">
                <a16:creationId xmlns:a16="http://schemas.microsoft.com/office/drawing/2014/main" id="{2FEF94CB-F7B0-3004-52BD-C02AC42BDC7C}"/>
              </a:ext>
            </a:extLst>
          </p:cNvPr>
          <p:cNvSpPr/>
          <p:nvPr/>
        </p:nvSpPr>
        <p:spPr>
          <a:xfrm>
            <a:off x="8513622" y="1476769"/>
            <a:ext cx="4099069" cy="1588492"/>
          </a:xfrm>
          <a:prstGeom prst="wedgeRoundRectCallout">
            <a:avLst>
              <a:gd name="adj1" fmla="val -54945"/>
              <a:gd name="adj2" fmla="val 80070"/>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Each pivot table must be </a:t>
            </a:r>
            <a:r>
              <a:rPr lang="en-US" sz="2400" b="1">
                <a:latin typeface="TT Interphases Pro Trl Rg" panose="020B0103050000020004" pitchFamily="34" charset="0"/>
              </a:rPr>
              <a:t>insightful</a:t>
            </a:r>
            <a:r>
              <a:rPr lang="en-US" sz="2400">
                <a:latin typeface="TT Interphases Pro Trl Rg" panose="020B0103050000020004" pitchFamily="34" charset="0"/>
              </a:rPr>
              <a:t> and </a:t>
            </a:r>
            <a:r>
              <a:rPr lang="en-US" sz="2400" b="1">
                <a:latin typeface="TT Interphases Pro Trl Rg" panose="020B0103050000020004" pitchFamily="34" charset="0"/>
              </a:rPr>
              <a:t>interpretable</a:t>
            </a:r>
          </a:p>
        </p:txBody>
      </p:sp>
      <p:sp>
        <p:nvSpPr>
          <p:cNvPr id="11" name="Rounded Rectangular Callout 10">
            <a:extLst>
              <a:ext uri="{FF2B5EF4-FFF2-40B4-BE49-F238E27FC236}">
                <a16:creationId xmlns:a16="http://schemas.microsoft.com/office/drawing/2014/main" id="{50AC0D07-DEED-6808-68B8-2632B10D8059}"/>
              </a:ext>
            </a:extLst>
          </p:cNvPr>
          <p:cNvSpPr/>
          <p:nvPr/>
        </p:nvSpPr>
        <p:spPr>
          <a:xfrm>
            <a:off x="4856023" y="5026983"/>
            <a:ext cx="3208124" cy="1280842"/>
          </a:xfrm>
          <a:prstGeom prst="wedgeRoundRectCallout">
            <a:avLst>
              <a:gd name="adj1" fmla="val -14749"/>
              <a:gd name="adj2" fmla="val -114761"/>
              <a:gd name="adj3" fmla="val 16667"/>
            </a:avLst>
          </a:prstGeom>
          <a:solidFill>
            <a:srgbClr val="439863">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Reduce redundancy</a:t>
            </a:r>
            <a:endParaRPr lang="en-US" sz="2400" b="1">
              <a:latin typeface="TT Interphases Pro Trl Rg" panose="020B0103050000020004" pitchFamily="34" charset="0"/>
            </a:endParaRPr>
          </a:p>
        </p:txBody>
      </p:sp>
      <p:grpSp>
        <p:nvGrpSpPr>
          <p:cNvPr id="29" name="Group 28">
            <a:extLst>
              <a:ext uri="{FF2B5EF4-FFF2-40B4-BE49-F238E27FC236}">
                <a16:creationId xmlns:a16="http://schemas.microsoft.com/office/drawing/2014/main" id="{77A1AB80-C41E-22FC-8B2C-444B1AE7C5A3}"/>
              </a:ext>
            </a:extLst>
          </p:cNvPr>
          <p:cNvGrpSpPr/>
          <p:nvPr/>
        </p:nvGrpSpPr>
        <p:grpSpPr>
          <a:xfrm>
            <a:off x="12982952" y="4718654"/>
            <a:ext cx="4572000" cy="4572000"/>
            <a:chOff x="12982952" y="4718654"/>
            <a:chExt cx="4572000" cy="4572000"/>
          </a:xfrm>
        </p:grpSpPr>
        <p:sp>
          <p:nvSpPr>
            <p:cNvPr id="30" name="Oval 29">
              <a:extLst>
                <a:ext uri="{FF2B5EF4-FFF2-40B4-BE49-F238E27FC236}">
                  <a16:creationId xmlns:a16="http://schemas.microsoft.com/office/drawing/2014/main" id="{1A889E95-78B1-98BC-BD97-45EB73BAEB4F}"/>
                </a:ext>
              </a:extLst>
            </p:cNvPr>
            <p:cNvSpPr/>
            <p:nvPr/>
          </p:nvSpPr>
          <p:spPr>
            <a:xfrm>
              <a:off x="12982952" y="4718654"/>
              <a:ext cx="4572000" cy="4572000"/>
            </a:xfrm>
            <a:prstGeom prst="ellipse">
              <a:avLst/>
            </a:prstGeom>
            <a:gradFill flip="none" rotWithShape="1">
              <a:gsLst>
                <a:gs pos="52000">
                  <a:schemeClr val="accent1">
                    <a:lumMod val="20000"/>
                    <a:lumOff val="80000"/>
                  </a:schemeClr>
                </a:gs>
                <a:gs pos="0">
                  <a:schemeClr val="accent6">
                    <a:lumMod val="40000"/>
                    <a:lumOff val="60000"/>
                  </a:schemeClr>
                </a:gs>
                <a:gs pos="100000">
                  <a:schemeClr val="accent3">
                    <a:lumMod val="40000"/>
                    <a:lumOff val="60000"/>
                  </a:schemeClr>
                </a:gs>
              </a:gsLst>
              <a:path path="circle">
                <a:fillToRect t="100000" r="100000"/>
              </a:path>
              <a:tileRect l="-100000" b="-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n>
                  <a:solidFill>
                    <a:schemeClr val="accent6">
                      <a:lumMod val="40000"/>
                      <a:lumOff val="60000"/>
                    </a:schemeClr>
                  </a:solidFill>
                </a:ln>
              </a:endParaRPr>
            </a:p>
          </p:txBody>
        </p:sp>
        <p:pic>
          <p:nvPicPr>
            <p:cNvPr id="31" name="Picture 30">
              <a:extLst>
                <a:ext uri="{FF2B5EF4-FFF2-40B4-BE49-F238E27FC236}">
                  <a16:creationId xmlns:a16="http://schemas.microsoft.com/office/drawing/2014/main" id="{C7DFA1F5-D431-54C4-C4B3-71F953CD4F7C}"/>
                </a:ext>
              </a:extLst>
            </p:cNvPr>
            <p:cNvPicPr>
              <a:picLocks noChangeAspect="1"/>
            </p:cNvPicPr>
            <p:nvPr/>
          </p:nvPicPr>
          <p:blipFill>
            <a:blip r:embed="rId4"/>
            <a:stretch>
              <a:fillRect/>
            </a:stretch>
          </p:blipFill>
          <p:spPr>
            <a:xfrm>
              <a:off x="14009846" y="5121453"/>
              <a:ext cx="2407168" cy="2201556"/>
            </a:xfrm>
            <a:prstGeom prst="rect">
              <a:avLst/>
            </a:prstGeom>
          </p:spPr>
        </p:pic>
        <p:pic>
          <p:nvPicPr>
            <p:cNvPr id="32" name="Picture 31">
              <a:extLst>
                <a:ext uri="{FF2B5EF4-FFF2-40B4-BE49-F238E27FC236}">
                  <a16:creationId xmlns:a16="http://schemas.microsoft.com/office/drawing/2014/main" id="{C11697D0-155C-DFA5-77A6-8AF8767C1144}"/>
                </a:ext>
              </a:extLst>
            </p:cNvPr>
            <p:cNvPicPr>
              <a:picLocks noChangeAspect="1"/>
            </p:cNvPicPr>
            <p:nvPr/>
          </p:nvPicPr>
          <p:blipFill>
            <a:blip r:embed="rId5"/>
            <a:stretch>
              <a:fillRect/>
            </a:stretch>
          </p:blipFill>
          <p:spPr>
            <a:xfrm>
              <a:off x="15042455" y="6488004"/>
              <a:ext cx="2431557" cy="2201556"/>
            </a:xfrm>
            <a:prstGeom prst="rect">
              <a:avLst/>
            </a:prstGeom>
          </p:spPr>
        </p:pic>
        <p:pic>
          <p:nvPicPr>
            <p:cNvPr id="33" name="Picture 32">
              <a:extLst>
                <a:ext uri="{FF2B5EF4-FFF2-40B4-BE49-F238E27FC236}">
                  <a16:creationId xmlns:a16="http://schemas.microsoft.com/office/drawing/2014/main" id="{DF88C908-71FE-76EF-B5F3-313DA284F8FB}"/>
                </a:ext>
              </a:extLst>
            </p:cNvPr>
            <p:cNvPicPr>
              <a:picLocks noChangeAspect="1"/>
            </p:cNvPicPr>
            <p:nvPr/>
          </p:nvPicPr>
          <p:blipFill>
            <a:blip r:embed="rId6"/>
            <a:stretch>
              <a:fillRect/>
            </a:stretch>
          </p:blipFill>
          <p:spPr>
            <a:xfrm>
              <a:off x="12982952" y="5963547"/>
              <a:ext cx="2426498" cy="2201556"/>
            </a:xfrm>
            <a:prstGeom prst="rect">
              <a:avLst/>
            </a:prstGeom>
          </p:spPr>
        </p:pic>
      </p:grpSp>
      <p:pic>
        <p:nvPicPr>
          <p:cNvPr id="4" name="Picture 2" descr="Illustration of human icon vector. User symbol icon modern ...">
            <a:extLst>
              <a:ext uri="{FF2B5EF4-FFF2-40B4-BE49-F238E27FC236}">
                <a16:creationId xmlns:a16="http://schemas.microsoft.com/office/drawing/2014/main" id="{D102C6EF-F185-737F-4C27-9F22CDA58F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28708" y="5963547"/>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DBB3F48-975C-3886-7182-D66BC570F90C}"/>
              </a:ext>
            </a:extLst>
          </p:cNvPr>
          <p:cNvSpPr txBox="1"/>
          <p:nvPr/>
        </p:nvSpPr>
        <p:spPr>
          <a:xfrm>
            <a:off x="14321811" y="6122279"/>
            <a:ext cx="182492" cy="1323439"/>
          </a:xfrm>
          <a:prstGeom prst="rect">
            <a:avLst/>
          </a:prstGeom>
          <a:noFill/>
        </p:spPr>
        <p:txBody>
          <a:bodyPr wrap="square" rtlCol="0">
            <a:spAutoFit/>
          </a:bodyPr>
          <a:lstStyle/>
          <a:p>
            <a:r>
              <a:rPr lang="en-US" sz="8000"/>
              <a:t>💡</a:t>
            </a:r>
          </a:p>
        </p:txBody>
      </p:sp>
      <p:sp>
        <p:nvSpPr>
          <p:cNvPr id="18" name="TextBox 17">
            <a:extLst>
              <a:ext uri="{FF2B5EF4-FFF2-40B4-BE49-F238E27FC236}">
                <a16:creationId xmlns:a16="http://schemas.microsoft.com/office/drawing/2014/main" id="{49B93B10-4F7E-3EEA-91DC-46A22A15B384}"/>
              </a:ext>
            </a:extLst>
          </p:cNvPr>
          <p:cNvSpPr txBox="1"/>
          <p:nvPr/>
        </p:nvSpPr>
        <p:spPr>
          <a:xfrm>
            <a:off x="16438546" y="6596559"/>
            <a:ext cx="1006244" cy="1323439"/>
          </a:xfrm>
          <a:prstGeom prst="rect">
            <a:avLst/>
          </a:prstGeom>
          <a:noFill/>
        </p:spPr>
        <p:txBody>
          <a:bodyPr wrap="square" rtlCol="0">
            <a:spAutoFit/>
          </a:bodyPr>
          <a:lstStyle/>
          <a:p>
            <a:r>
              <a:rPr lang="en-US" sz="8000"/>
              <a:t>💡</a:t>
            </a:r>
          </a:p>
        </p:txBody>
      </p:sp>
      <p:sp>
        <p:nvSpPr>
          <p:cNvPr id="3" name="TextBox 2">
            <a:extLst>
              <a:ext uri="{FF2B5EF4-FFF2-40B4-BE49-F238E27FC236}">
                <a16:creationId xmlns:a16="http://schemas.microsoft.com/office/drawing/2014/main" id="{ECDEEF44-9272-B706-63BF-40EB3EFD188B}"/>
              </a:ext>
            </a:extLst>
          </p:cNvPr>
          <p:cNvSpPr txBox="1"/>
          <p:nvPr/>
        </p:nvSpPr>
        <p:spPr>
          <a:xfrm>
            <a:off x="15425867" y="5225191"/>
            <a:ext cx="182492" cy="1323439"/>
          </a:xfrm>
          <a:prstGeom prst="rect">
            <a:avLst/>
          </a:prstGeom>
          <a:noFill/>
        </p:spPr>
        <p:txBody>
          <a:bodyPr wrap="square" rtlCol="0">
            <a:spAutoFit/>
          </a:bodyPr>
          <a:lstStyle/>
          <a:p>
            <a:r>
              <a:rPr lang="en-US" sz="8000"/>
              <a:t>💡</a:t>
            </a:r>
          </a:p>
        </p:txBody>
      </p:sp>
      <p:pic>
        <p:nvPicPr>
          <p:cNvPr id="15" name="Picture 14">
            <a:extLst>
              <a:ext uri="{FF2B5EF4-FFF2-40B4-BE49-F238E27FC236}">
                <a16:creationId xmlns:a16="http://schemas.microsoft.com/office/drawing/2014/main" id="{4CFDE88F-29B2-83F0-E3D9-B92A36168AF1}"/>
              </a:ext>
            </a:extLst>
          </p:cNvPr>
          <p:cNvPicPr>
            <a:picLocks noChangeAspect="1"/>
          </p:cNvPicPr>
          <p:nvPr/>
        </p:nvPicPr>
        <p:blipFill rotWithShape="1">
          <a:blip r:embed="rId8">
            <a:extLst>
              <a:ext uri="{28A0092B-C50C-407E-A947-70E740481C1C}">
                <a14:useLocalDpi xmlns:a14="http://schemas.microsoft.com/office/drawing/2010/main" val="0"/>
              </a:ext>
            </a:extLst>
          </a:blip>
          <a:srcRect l="583" r="4634" b="5599"/>
          <a:stretch>
            <a:fillRect/>
          </a:stretch>
        </p:blipFill>
        <p:spPr>
          <a:xfrm>
            <a:off x="10661838" y="5977248"/>
            <a:ext cx="1512460" cy="1426444"/>
          </a:xfrm>
          <a:prstGeom prst="rect">
            <a:avLst/>
          </a:prstGeom>
        </p:spPr>
      </p:pic>
      <p:grpSp>
        <p:nvGrpSpPr>
          <p:cNvPr id="38" name="Group 37">
            <a:extLst>
              <a:ext uri="{FF2B5EF4-FFF2-40B4-BE49-F238E27FC236}">
                <a16:creationId xmlns:a16="http://schemas.microsoft.com/office/drawing/2014/main" id="{F28D0749-6D57-D712-5DA8-079932A1A336}"/>
              </a:ext>
            </a:extLst>
          </p:cNvPr>
          <p:cNvGrpSpPr/>
          <p:nvPr/>
        </p:nvGrpSpPr>
        <p:grpSpPr>
          <a:xfrm>
            <a:off x="13775406" y="6122279"/>
            <a:ext cx="827737" cy="826582"/>
            <a:chOff x="12532454" y="2051473"/>
            <a:chExt cx="1301084" cy="1237878"/>
          </a:xfrm>
        </p:grpSpPr>
        <p:sp>
          <p:nvSpPr>
            <p:cNvPr id="39" name="Oval 38">
              <a:extLst>
                <a:ext uri="{FF2B5EF4-FFF2-40B4-BE49-F238E27FC236}">
                  <a16:creationId xmlns:a16="http://schemas.microsoft.com/office/drawing/2014/main" id="{955302DD-8E00-7BAF-015E-0C5BDDA7929F}"/>
                </a:ext>
              </a:extLst>
            </p:cNvPr>
            <p:cNvSpPr/>
            <p:nvPr/>
          </p:nvSpPr>
          <p:spPr>
            <a:xfrm>
              <a:off x="12532454" y="2051473"/>
              <a:ext cx="1301084" cy="1237878"/>
            </a:xfrm>
            <a:prstGeom prst="ellipse">
              <a:avLst/>
            </a:prstGeom>
            <a:solidFill>
              <a:srgbClr val="FAE9AC"/>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7F845D49-F10E-85A5-B844-506F435047E7}"/>
                </a:ext>
              </a:extLst>
            </p:cNvPr>
            <p:cNvGrpSpPr/>
            <p:nvPr/>
          </p:nvGrpSpPr>
          <p:grpSpPr>
            <a:xfrm>
              <a:off x="12708682" y="2201317"/>
              <a:ext cx="846926" cy="930524"/>
              <a:chOff x="13556331" y="2016015"/>
              <a:chExt cx="846926" cy="930524"/>
            </a:xfrm>
          </p:grpSpPr>
          <p:sp>
            <p:nvSpPr>
              <p:cNvPr id="41" name="Freeform 40" descr="Badge Tick1 with solid fill">
                <a:extLst>
                  <a:ext uri="{FF2B5EF4-FFF2-40B4-BE49-F238E27FC236}">
                    <a16:creationId xmlns:a16="http://schemas.microsoft.com/office/drawing/2014/main" id="{E98F80E6-F188-60FC-02EE-6C8FC111A47A}"/>
                  </a:ext>
                </a:extLst>
              </p:cNvPr>
              <p:cNvSpPr/>
              <p:nvPr/>
            </p:nvSpPr>
            <p:spPr>
              <a:xfrm>
                <a:off x="13556331" y="2016015"/>
                <a:ext cx="846926" cy="930524"/>
              </a:xfrm>
              <a:custGeom>
                <a:avLst/>
                <a:gdLst>
                  <a:gd name="connsiteX0" fmla="*/ 457915 w 846926"/>
                  <a:gd name="connsiteY0" fmla="*/ 270 h 930524"/>
                  <a:gd name="connsiteX1" fmla="*/ 846640 w 846926"/>
                  <a:gd name="connsiteY1" fmla="*/ 333003 h 930524"/>
                  <a:gd name="connsiteX2" fmla="*/ 846640 w 846926"/>
                  <a:gd name="connsiteY2" fmla="*/ 360105 h 930524"/>
                  <a:gd name="connsiteX3" fmla="*/ 699744 w 846926"/>
                  <a:gd name="connsiteY3" fmla="*/ 638896 h 930524"/>
                  <a:gd name="connsiteX4" fmla="*/ 699744 w 846926"/>
                  <a:gd name="connsiteY4" fmla="*/ 930524 h 930524"/>
                  <a:gd name="connsiteX5" fmla="*/ 306363 w 846926"/>
                  <a:gd name="connsiteY5" fmla="*/ 930524 h 930524"/>
                  <a:gd name="connsiteX6" fmla="*/ 306363 w 846926"/>
                  <a:gd name="connsiteY6" fmla="*/ 792240 h 930524"/>
                  <a:gd name="connsiteX7" fmla="*/ 245364 w 846926"/>
                  <a:gd name="connsiteY7" fmla="*/ 792240 h 930524"/>
                  <a:gd name="connsiteX8" fmla="*/ 140794 w 846926"/>
                  <a:gd name="connsiteY8" fmla="*/ 751908 h 930524"/>
                  <a:gd name="connsiteX9" fmla="*/ 98469 w 846926"/>
                  <a:gd name="connsiteY9" fmla="*/ 653957 h 930524"/>
                  <a:gd name="connsiteX10" fmla="*/ 98469 w 846926"/>
                  <a:gd name="connsiteY10" fmla="*/ 584815 h 930524"/>
                  <a:gd name="connsiteX11" fmla="*/ 43694 w 846926"/>
                  <a:gd name="connsiteY11" fmla="*/ 584815 h 930524"/>
                  <a:gd name="connsiteX12" fmla="*/ 12572 w 846926"/>
                  <a:gd name="connsiteY12" fmla="*/ 504151 h 930524"/>
                  <a:gd name="connsiteX13" fmla="*/ 98469 w 846926"/>
                  <a:gd name="connsiteY13" fmla="*/ 365867 h 930524"/>
                  <a:gd name="connsiteX14" fmla="*/ 98469 w 846926"/>
                  <a:gd name="connsiteY14" fmla="*/ 360105 h 930524"/>
                  <a:gd name="connsiteX15" fmla="*/ 457915 w 846926"/>
                  <a:gd name="connsiteY15" fmla="*/ 270 h 930524"/>
                  <a:gd name="connsiteX16" fmla="*/ 452521 w 846926"/>
                  <a:gd name="connsiteY16" fmla="*/ 23712 h 930524"/>
                  <a:gd name="connsiteX17" fmla="*/ 172055 w 846926"/>
                  <a:gd name="connsiteY17" fmla="*/ 181507 h 930524"/>
                  <a:gd name="connsiteX18" fmla="*/ 123304 w 846926"/>
                  <a:gd name="connsiteY18" fmla="*/ 359114 h 930524"/>
                  <a:gd name="connsiteX19" fmla="*/ 123304 w 846926"/>
                  <a:gd name="connsiteY19" fmla="*/ 371860 h 930524"/>
                  <a:gd name="connsiteX20" fmla="*/ 119993 w 846926"/>
                  <a:gd name="connsiteY20" fmla="*/ 377195 h 930524"/>
                  <a:gd name="connsiteX21" fmla="*/ 34096 w 846926"/>
                  <a:gd name="connsiteY21" fmla="*/ 515478 h 930524"/>
                  <a:gd name="connsiteX22" fmla="*/ 33760 w 846926"/>
                  <a:gd name="connsiteY22" fmla="*/ 516008 h 930524"/>
                  <a:gd name="connsiteX23" fmla="*/ 33399 w 846926"/>
                  <a:gd name="connsiteY23" fmla="*/ 516527 h 930524"/>
                  <a:gd name="connsiteX24" fmla="*/ 27100 w 846926"/>
                  <a:gd name="connsiteY24" fmla="*/ 548920 h 930524"/>
                  <a:gd name="connsiteX25" fmla="*/ 45325 w 846926"/>
                  <a:gd name="connsiteY25" fmla="*/ 561596 h 930524"/>
                  <a:gd name="connsiteX26" fmla="*/ 123366 w 846926"/>
                  <a:gd name="connsiteY26" fmla="*/ 561596 h 930524"/>
                  <a:gd name="connsiteX27" fmla="*/ 123366 w 846926"/>
                  <a:gd name="connsiteY27" fmla="*/ 653784 h 930524"/>
                  <a:gd name="connsiteX28" fmla="*/ 158409 w 846926"/>
                  <a:gd name="connsiteY28" fmla="*/ 735475 h 930524"/>
                  <a:gd name="connsiteX29" fmla="*/ 245364 w 846926"/>
                  <a:gd name="connsiteY29" fmla="*/ 769159 h 930524"/>
                  <a:gd name="connsiteX30" fmla="*/ 331260 w 846926"/>
                  <a:gd name="connsiteY30" fmla="*/ 769159 h 930524"/>
                  <a:gd name="connsiteX31" fmla="*/ 331260 w 846926"/>
                  <a:gd name="connsiteY31" fmla="*/ 907442 h 930524"/>
                  <a:gd name="connsiteX32" fmla="*/ 674846 w 846926"/>
                  <a:gd name="connsiteY32" fmla="*/ 907442 h 930524"/>
                  <a:gd name="connsiteX33" fmla="*/ 674846 w 846926"/>
                  <a:gd name="connsiteY33" fmla="*/ 627591 h 930524"/>
                  <a:gd name="connsiteX34" fmla="*/ 684507 w 846926"/>
                  <a:gd name="connsiteY34" fmla="*/ 620677 h 930524"/>
                  <a:gd name="connsiteX35" fmla="*/ 821742 w 846926"/>
                  <a:gd name="connsiteY35" fmla="*/ 359944 h 930524"/>
                  <a:gd name="connsiteX36" fmla="*/ 821742 w 846926"/>
                  <a:gd name="connsiteY36" fmla="*/ 359529 h 930524"/>
                  <a:gd name="connsiteX37" fmla="*/ 821742 w 846926"/>
                  <a:gd name="connsiteY37" fmla="*/ 359114 h 930524"/>
                  <a:gd name="connsiteX38" fmla="*/ 650982 w 846926"/>
                  <a:gd name="connsiteY38" fmla="*/ 68581 h 930524"/>
                  <a:gd name="connsiteX39" fmla="*/ 650995 w 846926"/>
                  <a:gd name="connsiteY39" fmla="*/ 68581 h 930524"/>
                  <a:gd name="connsiteX40" fmla="*/ 452521 w 846926"/>
                  <a:gd name="connsiteY40" fmla="*/ 23712 h 93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46926" h="930524">
                    <a:moveTo>
                      <a:pt x="457915" y="270"/>
                    </a:moveTo>
                    <a:cubicBezTo>
                      <a:pt x="664516" y="-7214"/>
                      <a:pt x="838554" y="141756"/>
                      <a:pt x="846640" y="333003"/>
                    </a:cubicBezTo>
                    <a:cubicBezTo>
                      <a:pt x="847022" y="342034"/>
                      <a:pt x="847022" y="351074"/>
                      <a:pt x="846640" y="360105"/>
                    </a:cubicBezTo>
                    <a:cubicBezTo>
                      <a:pt x="847069" y="469103"/>
                      <a:pt x="792797" y="572105"/>
                      <a:pt x="699744" y="638896"/>
                    </a:cubicBezTo>
                    <a:lnTo>
                      <a:pt x="699744" y="930524"/>
                    </a:lnTo>
                    <a:lnTo>
                      <a:pt x="306363" y="930524"/>
                    </a:lnTo>
                    <a:lnTo>
                      <a:pt x="306363" y="792240"/>
                    </a:lnTo>
                    <a:lnTo>
                      <a:pt x="245364" y="792240"/>
                    </a:lnTo>
                    <a:cubicBezTo>
                      <a:pt x="206107" y="792175"/>
                      <a:pt x="168488" y="777664"/>
                      <a:pt x="140794" y="751908"/>
                    </a:cubicBezTo>
                    <a:cubicBezTo>
                      <a:pt x="113485" y="725581"/>
                      <a:pt x="98307" y="690456"/>
                      <a:pt x="98469" y="653957"/>
                    </a:cubicBezTo>
                    <a:lnTo>
                      <a:pt x="98469" y="584815"/>
                    </a:lnTo>
                    <a:lnTo>
                      <a:pt x="43694" y="584815"/>
                    </a:lnTo>
                    <a:cubicBezTo>
                      <a:pt x="11327" y="581358"/>
                      <a:pt x="-17305" y="546788"/>
                      <a:pt x="12572" y="504151"/>
                    </a:cubicBezTo>
                    <a:lnTo>
                      <a:pt x="98469" y="365867"/>
                    </a:lnTo>
                    <a:lnTo>
                      <a:pt x="98469" y="360105"/>
                    </a:lnTo>
                    <a:cubicBezTo>
                      <a:pt x="90383" y="168858"/>
                      <a:pt x="251313" y="7754"/>
                      <a:pt x="457915" y="270"/>
                    </a:cubicBezTo>
                    <a:close/>
                    <a:moveTo>
                      <a:pt x="452521" y="23712"/>
                    </a:moveTo>
                    <a:cubicBezTo>
                      <a:pt x="340524" y="29749"/>
                      <a:pt x="233661" y="85501"/>
                      <a:pt x="172055" y="181507"/>
                    </a:cubicBezTo>
                    <a:cubicBezTo>
                      <a:pt x="137652" y="235123"/>
                      <a:pt x="120722" y="296799"/>
                      <a:pt x="123304" y="359114"/>
                    </a:cubicBezTo>
                    <a:lnTo>
                      <a:pt x="123304" y="371860"/>
                    </a:lnTo>
                    <a:lnTo>
                      <a:pt x="119993" y="377195"/>
                    </a:lnTo>
                    <a:lnTo>
                      <a:pt x="34096" y="515478"/>
                    </a:lnTo>
                    <a:lnTo>
                      <a:pt x="33760" y="516008"/>
                    </a:lnTo>
                    <a:lnTo>
                      <a:pt x="33399" y="516527"/>
                    </a:lnTo>
                    <a:cubicBezTo>
                      <a:pt x="25316" y="525558"/>
                      <a:pt x="22927" y="537845"/>
                      <a:pt x="27100" y="548920"/>
                    </a:cubicBezTo>
                    <a:cubicBezTo>
                      <a:pt x="30630" y="555603"/>
                      <a:pt x="37406" y="560318"/>
                      <a:pt x="45325" y="561596"/>
                    </a:cubicBezTo>
                    <a:lnTo>
                      <a:pt x="123366" y="561596"/>
                    </a:lnTo>
                    <a:lnTo>
                      <a:pt x="123366" y="653784"/>
                    </a:lnTo>
                    <a:cubicBezTo>
                      <a:pt x="123233" y="684178"/>
                      <a:pt x="135787" y="713446"/>
                      <a:pt x="158409" y="735475"/>
                    </a:cubicBezTo>
                    <a:cubicBezTo>
                      <a:pt x="181366" y="757009"/>
                      <a:pt x="212681" y="769140"/>
                      <a:pt x="245364" y="769159"/>
                    </a:cubicBezTo>
                    <a:lnTo>
                      <a:pt x="331260" y="769159"/>
                    </a:lnTo>
                    <a:lnTo>
                      <a:pt x="331260" y="907442"/>
                    </a:lnTo>
                    <a:lnTo>
                      <a:pt x="674846" y="907442"/>
                    </a:lnTo>
                    <a:lnTo>
                      <a:pt x="674846" y="627591"/>
                    </a:lnTo>
                    <a:lnTo>
                      <a:pt x="684507" y="620677"/>
                    </a:lnTo>
                    <a:cubicBezTo>
                      <a:pt x="771671" y="558331"/>
                      <a:pt x="822423" y="461909"/>
                      <a:pt x="821742" y="359944"/>
                    </a:cubicBezTo>
                    <a:lnTo>
                      <a:pt x="821742" y="359529"/>
                    </a:lnTo>
                    <a:lnTo>
                      <a:pt x="821742" y="359114"/>
                    </a:lnTo>
                    <a:cubicBezTo>
                      <a:pt x="826796" y="240586"/>
                      <a:pt x="761233" y="129038"/>
                      <a:pt x="650982" y="68581"/>
                    </a:cubicBezTo>
                    <a:lnTo>
                      <a:pt x="650995" y="68581"/>
                    </a:lnTo>
                    <a:cubicBezTo>
                      <a:pt x="588766" y="34365"/>
                      <a:pt x="519720" y="20090"/>
                      <a:pt x="452521" y="23712"/>
                    </a:cubicBezTo>
                    <a:close/>
                  </a:path>
                </a:pathLst>
              </a:custGeom>
              <a:solidFill>
                <a:srgbClr val="000000"/>
              </a:solidFill>
              <a:ln w="5556" cap="flat">
                <a:noFill/>
                <a:prstDash val="solid"/>
                <a:miter/>
              </a:ln>
            </p:spPr>
            <p:txBody>
              <a:bodyPr rtlCol="0" anchor="ctr"/>
              <a:lstStyle/>
              <a:p>
                <a:endParaRPr lang="en-US"/>
              </a:p>
            </p:txBody>
          </p:sp>
          <p:sp>
            <p:nvSpPr>
              <p:cNvPr id="42" name="Freeform 41" descr="Badge Tick1 with solid fill">
                <a:extLst>
                  <a:ext uri="{FF2B5EF4-FFF2-40B4-BE49-F238E27FC236}">
                    <a16:creationId xmlns:a16="http://schemas.microsoft.com/office/drawing/2014/main" id="{0BD518A7-E3A7-5D44-9704-70066081DDAD}"/>
                  </a:ext>
                </a:extLst>
              </p:cNvPr>
              <p:cNvSpPr/>
              <p:nvPr/>
            </p:nvSpPr>
            <p:spPr>
              <a:xfrm>
                <a:off x="13816285" y="2165644"/>
                <a:ext cx="428720" cy="396858"/>
              </a:xfrm>
              <a:custGeom>
                <a:avLst/>
                <a:gdLst>
                  <a:gd name="connsiteX0" fmla="*/ 214360 w 428720"/>
                  <a:gd name="connsiteY0" fmla="*/ 0 h 396858"/>
                  <a:gd name="connsiteX1" fmla="*/ 214524 w 428720"/>
                  <a:gd name="connsiteY1" fmla="*/ 0 h 396858"/>
                  <a:gd name="connsiteX2" fmla="*/ 428720 w 428720"/>
                  <a:gd name="connsiteY2" fmla="*/ 198414 h 396858"/>
                  <a:gd name="connsiteX3" fmla="*/ 428720 w 428720"/>
                  <a:gd name="connsiteY3" fmla="*/ 198429 h 396858"/>
                  <a:gd name="connsiteX4" fmla="*/ 214360 w 428720"/>
                  <a:gd name="connsiteY4" fmla="*/ 396858 h 396858"/>
                  <a:gd name="connsiteX5" fmla="*/ 0 w 428720"/>
                  <a:gd name="connsiteY5" fmla="*/ 198429 h 396858"/>
                  <a:gd name="connsiteX6" fmla="*/ 214360 w 428720"/>
                  <a:gd name="connsiteY6" fmla="*/ 0 h 396858"/>
                  <a:gd name="connsiteX7" fmla="*/ 321442 w 428720"/>
                  <a:gd name="connsiteY7" fmla="*/ 106824 h 396858"/>
                  <a:gd name="connsiteX8" fmla="*/ 319184 w 428720"/>
                  <a:gd name="connsiteY8" fmla="*/ 109081 h 396858"/>
                  <a:gd name="connsiteX9" fmla="*/ 316751 w 428720"/>
                  <a:gd name="connsiteY9" fmla="*/ 111171 h 396858"/>
                  <a:gd name="connsiteX10" fmla="*/ 249919 w 428720"/>
                  <a:gd name="connsiteY10" fmla="*/ 172253 h 396858"/>
                  <a:gd name="connsiteX11" fmla="*/ 172029 w 428720"/>
                  <a:gd name="connsiteY11" fmla="*/ 245290 h 396858"/>
                  <a:gd name="connsiteX12" fmla="*/ 118246 w 428720"/>
                  <a:gd name="connsiteY12" fmla="*/ 195503 h 396858"/>
                  <a:gd name="connsiteX13" fmla="*/ 91261 w 428720"/>
                  <a:gd name="connsiteY13" fmla="*/ 220483 h 396858"/>
                  <a:gd name="connsiteX14" fmla="*/ 172029 w 428720"/>
                  <a:gd name="connsiteY14" fmla="*/ 295248 h 396858"/>
                  <a:gd name="connsiteX15" fmla="*/ 266287 w 428720"/>
                  <a:gd name="connsiteY15" fmla="*/ 207907 h 396858"/>
                  <a:gd name="connsiteX16" fmla="*/ 266281 w 428720"/>
                  <a:gd name="connsiteY16" fmla="*/ 207891 h 396858"/>
                  <a:gd name="connsiteX17" fmla="*/ 348805 w 428720"/>
                  <a:gd name="connsiteY17" fmla="*/ 131804 h 396858"/>
                  <a:gd name="connsiteX18" fmla="*/ 321442 w 428720"/>
                  <a:gd name="connsiteY18" fmla="*/ 106824 h 39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8720" h="396858">
                    <a:moveTo>
                      <a:pt x="214360" y="0"/>
                    </a:moveTo>
                    <a:cubicBezTo>
                      <a:pt x="214415" y="0"/>
                      <a:pt x="214469" y="0"/>
                      <a:pt x="214524" y="0"/>
                    </a:cubicBezTo>
                    <a:cubicBezTo>
                      <a:pt x="332862" y="38"/>
                      <a:pt x="428761" y="88870"/>
                      <a:pt x="428720" y="198414"/>
                    </a:cubicBezTo>
                    <a:cubicBezTo>
                      <a:pt x="428720" y="198419"/>
                      <a:pt x="428720" y="198424"/>
                      <a:pt x="428720" y="198429"/>
                    </a:cubicBezTo>
                    <a:cubicBezTo>
                      <a:pt x="428720" y="308019"/>
                      <a:pt x="332748" y="396858"/>
                      <a:pt x="214360" y="396858"/>
                    </a:cubicBezTo>
                    <a:cubicBezTo>
                      <a:pt x="95972" y="396858"/>
                      <a:pt x="0" y="308019"/>
                      <a:pt x="0" y="198429"/>
                    </a:cubicBezTo>
                    <a:cubicBezTo>
                      <a:pt x="0" y="88840"/>
                      <a:pt x="95972" y="0"/>
                      <a:pt x="214360" y="0"/>
                    </a:cubicBezTo>
                    <a:close/>
                    <a:moveTo>
                      <a:pt x="321442" y="106824"/>
                    </a:moveTo>
                    <a:cubicBezTo>
                      <a:pt x="320790" y="107658"/>
                      <a:pt x="320032" y="108416"/>
                      <a:pt x="319184" y="109081"/>
                    </a:cubicBezTo>
                    <a:cubicBezTo>
                      <a:pt x="318309" y="109787"/>
                      <a:pt x="317502" y="110476"/>
                      <a:pt x="316751" y="111171"/>
                    </a:cubicBezTo>
                    <a:cubicBezTo>
                      <a:pt x="289992" y="135111"/>
                      <a:pt x="275718" y="148084"/>
                      <a:pt x="249919" y="172253"/>
                    </a:cubicBezTo>
                    <a:cubicBezTo>
                      <a:pt x="224102" y="196427"/>
                      <a:pt x="198139" y="220772"/>
                      <a:pt x="172029" y="245290"/>
                    </a:cubicBezTo>
                    <a:lnTo>
                      <a:pt x="118246" y="195503"/>
                    </a:lnTo>
                    <a:lnTo>
                      <a:pt x="91261" y="220483"/>
                    </a:lnTo>
                    <a:cubicBezTo>
                      <a:pt x="118247" y="245346"/>
                      <a:pt x="145170" y="270267"/>
                      <a:pt x="172029" y="295248"/>
                    </a:cubicBezTo>
                    <a:cubicBezTo>
                      <a:pt x="203636" y="265879"/>
                      <a:pt x="235056" y="236764"/>
                      <a:pt x="266287" y="207907"/>
                    </a:cubicBezTo>
                    <a:lnTo>
                      <a:pt x="266281" y="207891"/>
                    </a:lnTo>
                    <a:cubicBezTo>
                      <a:pt x="297516" y="179035"/>
                      <a:pt x="317022" y="161062"/>
                      <a:pt x="348805" y="131804"/>
                    </a:cubicBezTo>
                    <a:lnTo>
                      <a:pt x="321442" y="106824"/>
                    </a:lnTo>
                    <a:close/>
                  </a:path>
                </a:pathLst>
              </a:custGeom>
              <a:solidFill>
                <a:srgbClr val="439863"/>
              </a:solidFill>
              <a:ln w="28575" cap="flat">
                <a:solidFill>
                  <a:schemeClr val="tx1"/>
                </a:solidFill>
                <a:prstDash val="solid"/>
                <a:miter/>
              </a:ln>
            </p:spPr>
            <p:txBody>
              <a:bodyPr rtlCol="0" anchor="ctr"/>
              <a:lstStyle/>
              <a:p>
                <a:endParaRPr lang="en-US"/>
              </a:p>
            </p:txBody>
          </p:sp>
          <p:sp>
            <p:nvSpPr>
              <p:cNvPr id="43" name="Freeform 42" descr="Badge Tick1 with solid fill">
                <a:extLst>
                  <a:ext uri="{FF2B5EF4-FFF2-40B4-BE49-F238E27FC236}">
                    <a16:creationId xmlns:a16="http://schemas.microsoft.com/office/drawing/2014/main" id="{6AFA3C84-FB1A-5C16-7F6B-EBE79D78FBD5}"/>
                  </a:ext>
                </a:extLst>
              </p:cNvPr>
              <p:cNvSpPr/>
              <p:nvPr/>
            </p:nvSpPr>
            <p:spPr>
              <a:xfrm>
                <a:off x="13581412" y="2039180"/>
                <a:ext cx="796933" cy="884277"/>
              </a:xfrm>
              <a:custGeom>
                <a:avLst/>
                <a:gdLst>
                  <a:gd name="connsiteX0" fmla="*/ 427440 w 796933"/>
                  <a:gd name="connsiteY0" fmla="*/ 547 h 884277"/>
                  <a:gd name="connsiteX1" fmla="*/ 625914 w 796933"/>
                  <a:gd name="connsiteY1" fmla="*/ 45416 h 884277"/>
                  <a:gd name="connsiteX2" fmla="*/ 625901 w 796933"/>
                  <a:gd name="connsiteY2" fmla="*/ 45416 h 884277"/>
                  <a:gd name="connsiteX3" fmla="*/ 796661 w 796933"/>
                  <a:gd name="connsiteY3" fmla="*/ 335949 h 884277"/>
                  <a:gd name="connsiteX4" fmla="*/ 796661 w 796933"/>
                  <a:gd name="connsiteY4" fmla="*/ 336364 h 884277"/>
                  <a:gd name="connsiteX5" fmla="*/ 796661 w 796933"/>
                  <a:gd name="connsiteY5" fmla="*/ 336779 h 884277"/>
                  <a:gd name="connsiteX6" fmla="*/ 659426 w 796933"/>
                  <a:gd name="connsiteY6" fmla="*/ 597512 h 884277"/>
                  <a:gd name="connsiteX7" fmla="*/ 649765 w 796933"/>
                  <a:gd name="connsiteY7" fmla="*/ 604426 h 884277"/>
                  <a:gd name="connsiteX8" fmla="*/ 649765 w 796933"/>
                  <a:gd name="connsiteY8" fmla="*/ 884277 h 884277"/>
                  <a:gd name="connsiteX9" fmla="*/ 306179 w 796933"/>
                  <a:gd name="connsiteY9" fmla="*/ 884277 h 884277"/>
                  <a:gd name="connsiteX10" fmla="*/ 306179 w 796933"/>
                  <a:gd name="connsiteY10" fmla="*/ 745994 h 884277"/>
                  <a:gd name="connsiteX11" fmla="*/ 220283 w 796933"/>
                  <a:gd name="connsiteY11" fmla="*/ 745994 h 884277"/>
                  <a:gd name="connsiteX12" fmla="*/ 133328 w 796933"/>
                  <a:gd name="connsiteY12" fmla="*/ 712310 h 884277"/>
                  <a:gd name="connsiteX13" fmla="*/ 98285 w 796933"/>
                  <a:gd name="connsiteY13" fmla="*/ 630619 h 884277"/>
                  <a:gd name="connsiteX14" fmla="*/ 98285 w 796933"/>
                  <a:gd name="connsiteY14" fmla="*/ 538431 h 884277"/>
                  <a:gd name="connsiteX15" fmla="*/ 20244 w 796933"/>
                  <a:gd name="connsiteY15" fmla="*/ 538431 h 884277"/>
                  <a:gd name="connsiteX16" fmla="*/ 2019 w 796933"/>
                  <a:gd name="connsiteY16" fmla="*/ 525755 h 884277"/>
                  <a:gd name="connsiteX17" fmla="*/ 8318 w 796933"/>
                  <a:gd name="connsiteY17" fmla="*/ 493362 h 884277"/>
                  <a:gd name="connsiteX18" fmla="*/ 8679 w 796933"/>
                  <a:gd name="connsiteY18" fmla="*/ 492843 h 884277"/>
                  <a:gd name="connsiteX19" fmla="*/ 9015 w 796933"/>
                  <a:gd name="connsiteY19" fmla="*/ 492313 h 884277"/>
                  <a:gd name="connsiteX20" fmla="*/ 94912 w 796933"/>
                  <a:gd name="connsiteY20" fmla="*/ 354030 h 884277"/>
                  <a:gd name="connsiteX21" fmla="*/ 98223 w 796933"/>
                  <a:gd name="connsiteY21" fmla="*/ 348695 h 884277"/>
                  <a:gd name="connsiteX22" fmla="*/ 98223 w 796933"/>
                  <a:gd name="connsiteY22" fmla="*/ 335949 h 884277"/>
                  <a:gd name="connsiteX23" fmla="*/ 146974 w 796933"/>
                  <a:gd name="connsiteY23" fmla="*/ 158342 h 884277"/>
                  <a:gd name="connsiteX24" fmla="*/ 427440 w 796933"/>
                  <a:gd name="connsiteY24" fmla="*/ 547 h 884277"/>
                  <a:gd name="connsiteX25" fmla="*/ 449233 w 796933"/>
                  <a:gd name="connsiteY25" fmla="*/ 126464 h 884277"/>
                  <a:gd name="connsiteX26" fmla="*/ 234873 w 796933"/>
                  <a:gd name="connsiteY26" fmla="*/ 324893 h 884277"/>
                  <a:gd name="connsiteX27" fmla="*/ 449233 w 796933"/>
                  <a:gd name="connsiteY27" fmla="*/ 523322 h 884277"/>
                  <a:gd name="connsiteX28" fmla="*/ 663593 w 796933"/>
                  <a:gd name="connsiteY28" fmla="*/ 324893 h 884277"/>
                  <a:gd name="connsiteX29" fmla="*/ 663593 w 796933"/>
                  <a:gd name="connsiteY29" fmla="*/ 324878 h 884277"/>
                  <a:gd name="connsiteX30" fmla="*/ 449397 w 796933"/>
                  <a:gd name="connsiteY30" fmla="*/ 126464 h 884277"/>
                  <a:gd name="connsiteX31" fmla="*/ 449233 w 796933"/>
                  <a:gd name="connsiteY31" fmla="*/ 126464 h 88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6933" h="884277">
                    <a:moveTo>
                      <a:pt x="427440" y="547"/>
                    </a:moveTo>
                    <a:cubicBezTo>
                      <a:pt x="494639" y="-3075"/>
                      <a:pt x="563685" y="11200"/>
                      <a:pt x="625914" y="45416"/>
                    </a:cubicBezTo>
                    <a:lnTo>
                      <a:pt x="625901" y="45416"/>
                    </a:lnTo>
                    <a:cubicBezTo>
                      <a:pt x="736152" y="105873"/>
                      <a:pt x="801715" y="217421"/>
                      <a:pt x="796661" y="335949"/>
                    </a:cubicBezTo>
                    <a:lnTo>
                      <a:pt x="796661" y="336364"/>
                    </a:lnTo>
                    <a:lnTo>
                      <a:pt x="796661" y="336779"/>
                    </a:lnTo>
                    <a:cubicBezTo>
                      <a:pt x="797342" y="438744"/>
                      <a:pt x="746590" y="535166"/>
                      <a:pt x="659426" y="597512"/>
                    </a:cubicBezTo>
                    <a:lnTo>
                      <a:pt x="649765" y="604426"/>
                    </a:lnTo>
                    <a:lnTo>
                      <a:pt x="649765" y="884277"/>
                    </a:lnTo>
                    <a:lnTo>
                      <a:pt x="306179" y="884277"/>
                    </a:lnTo>
                    <a:lnTo>
                      <a:pt x="306179" y="745994"/>
                    </a:lnTo>
                    <a:lnTo>
                      <a:pt x="220283" y="745994"/>
                    </a:lnTo>
                    <a:cubicBezTo>
                      <a:pt x="187600" y="745975"/>
                      <a:pt x="156285" y="733844"/>
                      <a:pt x="133328" y="712310"/>
                    </a:cubicBezTo>
                    <a:cubicBezTo>
                      <a:pt x="110706" y="690281"/>
                      <a:pt x="98152" y="661013"/>
                      <a:pt x="98285" y="630619"/>
                    </a:cubicBezTo>
                    <a:lnTo>
                      <a:pt x="98285" y="538431"/>
                    </a:lnTo>
                    <a:lnTo>
                      <a:pt x="20244" y="538431"/>
                    </a:lnTo>
                    <a:cubicBezTo>
                      <a:pt x="12325" y="537153"/>
                      <a:pt x="5549" y="532438"/>
                      <a:pt x="2019" y="525755"/>
                    </a:cubicBezTo>
                    <a:cubicBezTo>
                      <a:pt x="-2154" y="514680"/>
                      <a:pt x="235" y="502393"/>
                      <a:pt x="8318" y="493362"/>
                    </a:cubicBezTo>
                    <a:lnTo>
                      <a:pt x="8679" y="492843"/>
                    </a:lnTo>
                    <a:lnTo>
                      <a:pt x="9015" y="492313"/>
                    </a:lnTo>
                    <a:lnTo>
                      <a:pt x="94912" y="354030"/>
                    </a:lnTo>
                    <a:lnTo>
                      <a:pt x="98223" y="348695"/>
                    </a:lnTo>
                    <a:lnTo>
                      <a:pt x="98223" y="335949"/>
                    </a:lnTo>
                    <a:cubicBezTo>
                      <a:pt x="95641" y="273634"/>
                      <a:pt x="112571" y="211958"/>
                      <a:pt x="146974" y="158342"/>
                    </a:cubicBezTo>
                    <a:cubicBezTo>
                      <a:pt x="208580" y="62336"/>
                      <a:pt x="315443" y="6584"/>
                      <a:pt x="427440" y="547"/>
                    </a:cubicBezTo>
                    <a:close/>
                    <a:moveTo>
                      <a:pt x="449233" y="126464"/>
                    </a:moveTo>
                    <a:cubicBezTo>
                      <a:pt x="330845" y="126464"/>
                      <a:pt x="234873" y="215304"/>
                      <a:pt x="234873" y="324893"/>
                    </a:cubicBezTo>
                    <a:cubicBezTo>
                      <a:pt x="234873" y="434483"/>
                      <a:pt x="330845" y="523322"/>
                      <a:pt x="449233" y="523322"/>
                    </a:cubicBezTo>
                    <a:cubicBezTo>
                      <a:pt x="567621" y="523322"/>
                      <a:pt x="663593" y="434483"/>
                      <a:pt x="663593" y="324893"/>
                    </a:cubicBezTo>
                    <a:cubicBezTo>
                      <a:pt x="663593" y="324888"/>
                      <a:pt x="663593" y="324883"/>
                      <a:pt x="663593" y="324878"/>
                    </a:cubicBezTo>
                    <a:cubicBezTo>
                      <a:pt x="663634" y="215334"/>
                      <a:pt x="567735" y="126502"/>
                      <a:pt x="449397" y="126464"/>
                    </a:cubicBezTo>
                    <a:cubicBezTo>
                      <a:pt x="449342" y="126464"/>
                      <a:pt x="449288" y="126464"/>
                      <a:pt x="449233" y="126464"/>
                    </a:cubicBezTo>
                    <a:close/>
                  </a:path>
                </a:pathLst>
              </a:custGeom>
              <a:solidFill>
                <a:schemeClr val="bg1">
                  <a:lumMod val="85000"/>
                </a:schemeClr>
              </a:solidFill>
              <a:ln w="5556" cap="flat">
                <a:noFill/>
                <a:prstDash val="solid"/>
                <a:miter/>
              </a:ln>
            </p:spPr>
            <p:txBody>
              <a:bodyPr rtlCol="0" anchor="ctr"/>
              <a:lstStyle/>
              <a:p>
                <a:endParaRPr lang="en-US"/>
              </a:p>
            </p:txBody>
          </p:sp>
          <p:sp>
            <p:nvSpPr>
              <p:cNvPr id="44" name="Freeform 43" descr="Badge Tick1 with solid fill">
                <a:extLst>
                  <a:ext uri="{FF2B5EF4-FFF2-40B4-BE49-F238E27FC236}">
                    <a16:creationId xmlns:a16="http://schemas.microsoft.com/office/drawing/2014/main" id="{4C2A8046-9D4C-F97F-BECD-2DDC2FC6C646}"/>
                  </a:ext>
                </a:extLst>
              </p:cNvPr>
              <p:cNvSpPr/>
              <p:nvPr/>
            </p:nvSpPr>
            <p:spPr>
              <a:xfrm>
                <a:off x="13907546" y="2272468"/>
                <a:ext cx="257544" cy="188424"/>
              </a:xfrm>
              <a:custGeom>
                <a:avLst/>
                <a:gdLst>
                  <a:gd name="connsiteX0" fmla="*/ 230181 w 257544"/>
                  <a:gd name="connsiteY0" fmla="*/ 0 h 188424"/>
                  <a:gd name="connsiteX1" fmla="*/ 257544 w 257544"/>
                  <a:gd name="connsiteY1" fmla="*/ 24980 h 188424"/>
                  <a:gd name="connsiteX2" fmla="*/ 175020 w 257544"/>
                  <a:gd name="connsiteY2" fmla="*/ 101067 h 188424"/>
                  <a:gd name="connsiteX3" fmla="*/ 175026 w 257544"/>
                  <a:gd name="connsiteY3" fmla="*/ 101083 h 188424"/>
                  <a:gd name="connsiteX4" fmla="*/ 80768 w 257544"/>
                  <a:gd name="connsiteY4" fmla="*/ 188424 h 188424"/>
                  <a:gd name="connsiteX5" fmla="*/ 0 w 257544"/>
                  <a:gd name="connsiteY5" fmla="*/ 113659 h 188424"/>
                  <a:gd name="connsiteX6" fmla="*/ 26985 w 257544"/>
                  <a:gd name="connsiteY6" fmla="*/ 88679 h 188424"/>
                  <a:gd name="connsiteX7" fmla="*/ 80768 w 257544"/>
                  <a:gd name="connsiteY7" fmla="*/ 138466 h 188424"/>
                  <a:gd name="connsiteX8" fmla="*/ 158658 w 257544"/>
                  <a:gd name="connsiteY8" fmla="*/ 65429 h 188424"/>
                  <a:gd name="connsiteX9" fmla="*/ 225490 w 257544"/>
                  <a:gd name="connsiteY9" fmla="*/ 4347 h 188424"/>
                  <a:gd name="connsiteX10" fmla="*/ 227923 w 257544"/>
                  <a:gd name="connsiteY10" fmla="*/ 2257 h 188424"/>
                  <a:gd name="connsiteX11" fmla="*/ 230181 w 257544"/>
                  <a:gd name="connsiteY11" fmla="*/ 0 h 18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544" h="188424">
                    <a:moveTo>
                      <a:pt x="230181" y="0"/>
                    </a:moveTo>
                    <a:lnTo>
                      <a:pt x="257544" y="24980"/>
                    </a:lnTo>
                    <a:cubicBezTo>
                      <a:pt x="225761" y="54238"/>
                      <a:pt x="206255" y="72211"/>
                      <a:pt x="175020" y="101067"/>
                    </a:cubicBezTo>
                    <a:lnTo>
                      <a:pt x="175026" y="101083"/>
                    </a:lnTo>
                    <a:cubicBezTo>
                      <a:pt x="143795" y="129940"/>
                      <a:pt x="112375" y="159055"/>
                      <a:pt x="80768" y="188424"/>
                    </a:cubicBezTo>
                    <a:cubicBezTo>
                      <a:pt x="53909" y="163443"/>
                      <a:pt x="26986" y="138522"/>
                      <a:pt x="0" y="113659"/>
                    </a:cubicBezTo>
                    <a:lnTo>
                      <a:pt x="26985" y="88679"/>
                    </a:lnTo>
                    <a:lnTo>
                      <a:pt x="80768" y="138466"/>
                    </a:lnTo>
                    <a:cubicBezTo>
                      <a:pt x="106878" y="113948"/>
                      <a:pt x="132841" y="89603"/>
                      <a:pt x="158658" y="65429"/>
                    </a:cubicBezTo>
                    <a:cubicBezTo>
                      <a:pt x="184457" y="41260"/>
                      <a:pt x="198731" y="28287"/>
                      <a:pt x="225490" y="4347"/>
                    </a:cubicBezTo>
                    <a:cubicBezTo>
                      <a:pt x="226241" y="3652"/>
                      <a:pt x="227048" y="2963"/>
                      <a:pt x="227923" y="2257"/>
                    </a:cubicBezTo>
                    <a:cubicBezTo>
                      <a:pt x="228771" y="1592"/>
                      <a:pt x="229529" y="834"/>
                      <a:pt x="230181" y="0"/>
                    </a:cubicBezTo>
                    <a:close/>
                  </a:path>
                </a:pathLst>
              </a:custGeom>
              <a:solidFill>
                <a:schemeClr val="bg1"/>
              </a:solidFill>
              <a:ln w="5556" cap="flat">
                <a:noFill/>
                <a:prstDash val="solid"/>
                <a:miter/>
              </a:ln>
            </p:spPr>
            <p:txBody>
              <a:bodyPr rtlCol="0" anchor="ctr"/>
              <a:lstStyle/>
              <a:p>
                <a:endParaRPr lang="en-US"/>
              </a:p>
            </p:txBody>
          </p:sp>
        </p:grpSp>
      </p:grpSp>
      <p:grpSp>
        <p:nvGrpSpPr>
          <p:cNvPr id="52" name="Group 51">
            <a:extLst>
              <a:ext uri="{FF2B5EF4-FFF2-40B4-BE49-F238E27FC236}">
                <a16:creationId xmlns:a16="http://schemas.microsoft.com/office/drawing/2014/main" id="{021DCC7C-7878-5329-9C85-FD1A3A04B922}"/>
              </a:ext>
            </a:extLst>
          </p:cNvPr>
          <p:cNvGrpSpPr/>
          <p:nvPr/>
        </p:nvGrpSpPr>
        <p:grpSpPr>
          <a:xfrm>
            <a:off x="14816153" y="5227974"/>
            <a:ext cx="827737" cy="826582"/>
            <a:chOff x="12532454" y="2051473"/>
            <a:chExt cx="1301084" cy="1237878"/>
          </a:xfrm>
        </p:grpSpPr>
        <p:sp>
          <p:nvSpPr>
            <p:cNvPr id="53" name="Oval 52">
              <a:extLst>
                <a:ext uri="{FF2B5EF4-FFF2-40B4-BE49-F238E27FC236}">
                  <a16:creationId xmlns:a16="http://schemas.microsoft.com/office/drawing/2014/main" id="{3CF85C78-31ED-1C22-0D57-E671AE9FE776}"/>
                </a:ext>
              </a:extLst>
            </p:cNvPr>
            <p:cNvSpPr/>
            <p:nvPr/>
          </p:nvSpPr>
          <p:spPr>
            <a:xfrm>
              <a:off x="12532454" y="2051473"/>
              <a:ext cx="1301084" cy="1237878"/>
            </a:xfrm>
            <a:prstGeom prst="ellipse">
              <a:avLst/>
            </a:prstGeom>
            <a:solidFill>
              <a:srgbClr val="FAE9AC"/>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A14AE048-C584-07FF-5BFD-63BB838F6125}"/>
                </a:ext>
              </a:extLst>
            </p:cNvPr>
            <p:cNvGrpSpPr/>
            <p:nvPr/>
          </p:nvGrpSpPr>
          <p:grpSpPr>
            <a:xfrm>
              <a:off x="12708682" y="2201317"/>
              <a:ext cx="846926" cy="930524"/>
              <a:chOff x="13556331" y="2016015"/>
              <a:chExt cx="846926" cy="930524"/>
            </a:xfrm>
          </p:grpSpPr>
          <p:sp>
            <p:nvSpPr>
              <p:cNvPr id="55" name="Freeform 54" descr="Badge Tick1 with solid fill">
                <a:extLst>
                  <a:ext uri="{FF2B5EF4-FFF2-40B4-BE49-F238E27FC236}">
                    <a16:creationId xmlns:a16="http://schemas.microsoft.com/office/drawing/2014/main" id="{58EA03FD-9A5E-B9A8-E32A-85916C75946D}"/>
                  </a:ext>
                </a:extLst>
              </p:cNvPr>
              <p:cNvSpPr/>
              <p:nvPr/>
            </p:nvSpPr>
            <p:spPr>
              <a:xfrm>
                <a:off x="13556331" y="2016015"/>
                <a:ext cx="846926" cy="930524"/>
              </a:xfrm>
              <a:custGeom>
                <a:avLst/>
                <a:gdLst>
                  <a:gd name="connsiteX0" fmla="*/ 457915 w 846926"/>
                  <a:gd name="connsiteY0" fmla="*/ 270 h 930524"/>
                  <a:gd name="connsiteX1" fmla="*/ 846640 w 846926"/>
                  <a:gd name="connsiteY1" fmla="*/ 333003 h 930524"/>
                  <a:gd name="connsiteX2" fmla="*/ 846640 w 846926"/>
                  <a:gd name="connsiteY2" fmla="*/ 360105 h 930524"/>
                  <a:gd name="connsiteX3" fmla="*/ 699744 w 846926"/>
                  <a:gd name="connsiteY3" fmla="*/ 638896 h 930524"/>
                  <a:gd name="connsiteX4" fmla="*/ 699744 w 846926"/>
                  <a:gd name="connsiteY4" fmla="*/ 930524 h 930524"/>
                  <a:gd name="connsiteX5" fmla="*/ 306363 w 846926"/>
                  <a:gd name="connsiteY5" fmla="*/ 930524 h 930524"/>
                  <a:gd name="connsiteX6" fmla="*/ 306363 w 846926"/>
                  <a:gd name="connsiteY6" fmla="*/ 792240 h 930524"/>
                  <a:gd name="connsiteX7" fmla="*/ 245364 w 846926"/>
                  <a:gd name="connsiteY7" fmla="*/ 792240 h 930524"/>
                  <a:gd name="connsiteX8" fmla="*/ 140794 w 846926"/>
                  <a:gd name="connsiteY8" fmla="*/ 751908 h 930524"/>
                  <a:gd name="connsiteX9" fmla="*/ 98469 w 846926"/>
                  <a:gd name="connsiteY9" fmla="*/ 653957 h 930524"/>
                  <a:gd name="connsiteX10" fmla="*/ 98469 w 846926"/>
                  <a:gd name="connsiteY10" fmla="*/ 584815 h 930524"/>
                  <a:gd name="connsiteX11" fmla="*/ 43694 w 846926"/>
                  <a:gd name="connsiteY11" fmla="*/ 584815 h 930524"/>
                  <a:gd name="connsiteX12" fmla="*/ 12572 w 846926"/>
                  <a:gd name="connsiteY12" fmla="*/ 504151 h 930524"/>
                  <a:gd name="connsiteX13" fmla="*/ 98469 w 846926"/>
                  <a:gd name="connsiteY13" fmla="*/ 365867 h 930524"/>
                  <a:gd name="connsiteX14" fmla="*/ 98469 w 846926"/>
                  <a:gd name="connsiteY14" fmla="*/ 360105 h 930524"/>
                  <a:gd name="connsiteX15" fmla="*/ 457915 w 846926"/>
                  <a:gd name="connsiteY15" fmla="*/ 270 h 930524"/>
                  <a:gd name="connsiteX16" fmla="*/ 452521 w 846926"/>
                  <a:gd name="connsiteY16" fmla="*/ 23712 h 930524"/>
                  <a:gd name="connsiteX17" fmla="*/ 172055 w 846926"/>
                  <a:gd name="connsiteY17" fmla="*/ 181507 h 930524"/>
                  <a:gd name="connsiteX18" fmla="*/ 123304 w 846926"/>
                  <a:gd name="connsiteY18" fmla="*/ 359114 h 930524"/>
                  <a:gd name="connsiteX19" fmla="*/ 123304 w 846926"/>
                  <a:gd name="connsiteY19" fmla="*/ 371860 h 930524"/>
                  <a:gd name="connsiteX20" fmla="*/ 119993 w 846926"/>
                  <a:gd name="connsiteY20" fmla="*/ 377195 h 930524"/>
                  <a:gd name="connsiteX21" fmla="*/ 34096 w 846926"/>
                  <a:gd name="connsiteY21" fmla="*/ 515478 h 930524"/>
                  <a:gd name="connsiteX22" fmla="*/ 33760 w 846926"/>
                  <a:gd name="connsiteY22" fmla="*/ 516008 h 930524"/>
                  <a:gd name="connsiteX23" fmla="*/ 33399 w 846926"/>
                  <a:gd name="connsiteY23" fmla="*/ 516527 h 930524"/>
                  <a:gd name="connsiteX24" fmla="*/ 27100 w 846926"/>
                  <a:gd name="connsiteY24" fmla="*/ 548920 h 930524"/>
                  <a:gd name="connsiteX25" fmla="*/ 45325 w 846926"/>
                  <a:gd name="connsiteY25" fmla="*/ 561596 h 930524"/>
                  <a:gd name="connsiteX26" fmla="*/ 123366 w 846926"/>
                  <a:gd name="connsiteY26" fmla="*/ 561596 h 930524"/>
                  <a:gd name="connsiteX27" fmla="*/ 123366 w 846926"/>
                  <a:gd name="connsiteY27" fmla="*/ 653784 h 930524"/>
                  <a:gd name="connsiteX28" fmla="*/ 158409 w 846926"/>
                  <a:gd name="connsiteY28" fmla="*/ 735475 h 930524"/>
                  <a:gd name="connsiteX29" fmla="*/ 245364 w 846926"/>
                  <a:gd name="connsiteY29" fmla="*/ 769159 h 930524"/>
                  <a:gd name="connsiteX30" fmla="*/ 331260 w 846926"/>
                  <a:gd name="connsiteY30" fmla="*/ 769159 h 930524"/>
                  <a:gd name="connsiteX31" fmla="*/ 331260 w 846926"/>
                  <a:gd name="connsiteY31" fmla="*/ 907442 h 930524"/>
                  <a:gd name="connsiteX32" fmla="*/ 674846 w 846926"/>
                  <a:gd name="connsiteY32" fmla="*/ 907442 h 930524"/>
                  <a:gd name="connsiteX33" fmla="*/ 674846 w 846926"/>
                  <a:gd name="connsiteY33" fmla="*/ 627591 h 930524"/>
                  <a:gd name="connsiteX34" fmla="*/ 684507 w 846926"/>
                  <a:gd name="connsiteY34" fmla="*/ 620677 h 930524"/>
                  <a:gd name="connsiteX35" fmla="*/ 821742 w 846926"/>
                  <a:gd name="connsiteY35" fmla="*/ 359944 h 930524"/>
                  <a:gd name="connsiteX36" fmla="*/ 821742 w 846926"/>
                  <a:gd name="connsiteY36" fmla="*/ 359529 h 930524"/>
                  <a:gd name="connsiteX37" fmla="*/ 821742 w 846926"/>
                  <a:gd name="connsiteY37" fmla="*/ 359114 h 930524"/>
                  <a:gd name="connsiteX38" fmla="*/ 650982 w 846926"/>
                  <a:gd name="connsiteY38" fmla="*/ 68581 h 930524"/>
                  <a:gd name="connsiteX39" fmla="*/ 650995 w 846926"/>
                  <a:gd name="connsiteY39" fmla="*/ 68581 h 930524"/>
                  <a:gd name="connsiteX40" fmla="*/ 452521 w 846926"/>
                  <a:gd name="connsiteY40" fmla="*/ 23712 h 93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46926" h="930524">
                    <a:moveTo>
                      <a:pt x="457915" y="270"/>
                    </a:moveTo>
                    <a:cubicBezTo>
                      <a:pt x="664516" y="-7214"/>
                      <a:pt x="838554" y="141756"/>
                      <a:pt x="846640" y="333003"/>
                    </a:cubicBezTo>
                    <a:cubicBezTo>
                      <a:pt x="847022" y="342034"/>
                      <a:pt x="847022" y="351074"/>
                      <a:pt x="846640" y="360105"/>
                    </a:cubicBezTo>
                    <a:cubicBezTo>
                      <a:pt x="847069" y="469103"/>
                      <a:pt x="792797" y="572105"/>
                      <a:pt x="699744" y="638896"/>
                    </a:cubicBezTo>
                    <a:lnTo>
                      <a:pt x="699744" y="930524"/>
                    </a:lnTo>
                    <a:lnTo>
                      <a:pt x="306363" y="930524"/>
                    </a:lnTo>
                    <a:lnTo>
                      <a:pt x="306363" y="792240"/>
                    </a:lnTo>
                    <a:lnTo>
                      <a:pt x="245364" y="792240"/>
                    </a:lnTo>
                    <a:cubicBezTo>
                      <a:pt x="206107" y="792175"/>
                      <a:pt x="168488" y="777664"/>
                      <a:pt x="140794" y="751908"/>
                    </a:cubicBezTo>
                    <a:cubicBezTo>
                      <a:pt x="113485" y="725581"/>
                      <a:pt x="98307" y="690456"/>
                      <a:pt x="98469" y="653957"/>
                    </a:cubicBezTo>
                    <a:lnTo>
                      <a:pt x="98469" y="584815"/>
                    </a:lnTo>
                    <a:lnTo>
                      <a:pt x="43694" y="584815"/>
                    </a:lnTo>
                    <a:cubicBezTo>
                      <a:pt x="11327" y="581358"/>
                      <a:pt x="-17305" y="546788"/>
                      <a:pt x="12572" y="504151"/>
                    </a:cubicBezTo>
                    <a:lnTo>
                      <a:pt x="98469" y="365867"/>
                    </a:lnTo>
                    <a:lnTo>
                      <a:pt x="98469" y="360105"/>
                    </a:lnTo>
                    <a:cubicBezTo>
                      <a:pt x="90383" y="168858"/>
                      <a:pt x="251313" y="7754"/>
                      <a:pt x="457915" y="270"/>
                    </a:cubicBezTo>
                    <a:close/>
                    <a:moveTo>
                      <a:pt x="452521" y="23712"/>
                    </a:moveTo>
                    <a:cubicBezTo>
                      <a:pt x="340524" y="29749"/>
                      <a:pt x="233661" y="85501"/>
                      <a:pt x="172055" y="181507"/>
                    </a:cubicBezTo>
                    <a:cubicBezTo>
                      <a:pt x="137652" y="235123"/>
                      <a:pt x="120722" y="296799"/>
                      <a:pt x="123304" y="359114"/>
                    </a:cubicBezTo>
                    <a:lnTo>
                      <a:pt x="123304" y="371860"/>
                    </a:lnTo>
                    <a:lnTo>
                      <a:pt x="119993" y="377195"/>
                    </a:lnTo>
                    <a:lnTo>
                      <a:pt x="34096" y="515478"/>
                    </a:lnTo>
                    <a:lnTo>
                      <a:pt x="33760" y="516008"/>
                    </a:lnTo>
                    <a:lnTo>
                      <a:pt x="33399" y="516527"/>
                    </a:lnTo>
                    <a:cubicBezTo>
                      <a:pt x="25316" y="525558"/>
                      <a:pt x="22927" y="537845"/>
                      <a:pt x="27100" y="548920"/>
                    </a:cubicBezTo>
                    <a:cubicBezTo>
                      <a:pt x="30630" y="555603"/>
                      <a:pt x="37406" y="560318"/>
                      <a:pt x="45325" y="561596"/>
                    </a:cubicBezTo>
                    <a:lnTo>
                      <a:pt x="123366" y="561596"/>
                    </a:lnTo>
                    <a:lnTo>
                      <a:pt x="123366" y="653784"/>
                    </a:lnTo>
                    <a:cubicBezTo>
                      <a:pt x="123233" y="684178"/>
                      <a:pt x="135787" y="713446"/>
                      <a:pt x="158409" y="735475"/>
                    </a:cubicBezTo>
                    <a:cubicBezTo>
                      <a:pt x="181366" y="757009"/>
                      <a:pt x="212681" y="769140"/>
                      <a:pt x="245364" y="769159"/>
                    </a:cubicBezTo>
                    <a:lnTo>
                      <a:pt x="331260" y="769159"/>
                    </a:lnTo>
                    <a:lnTo>
                      <a:pt x="331260" y="907442"/>
                    </a:lnTo>
                    <a:lnTo>
                      <a:pt x="674846" y="907442"/>
                    </a:lnTo>
                    <a:lnTo>
                      <a:pt x="674846" y="627591"/>
                    </a:lnTo>
                    <a:lnTo>
                      <a:pt x="684507" y="620677"/>
                    </a:lnTo>
                    <a:cubicBezTo>
                      <a:pt x="771671" y="558331"/>
                      <a:pt x="822423" y="461909"/>
                      <a:pt x="821742" y="359944"/>
                    </a:cubicBezTo>
                    <a:lnTo>
                      <a:pt x="821742" y="359529"/>
                    </a:lnTo>
                    <a:lnTo>
                      <a:pt x="821742" y="359114"/>
                    </a:lnTo>
                    <a:cubicBezTo>
                      <a:pt x="826796" y="240586"/>
                      <a:pt x="761233" y="129038"/>
                      <a:pt x="650982" y="68581"/>
                    </a:cubicBezTo>
                    <a:lnTo>
                      <a:pt x="650995" y="68581"/>
                    </a:lnTo>
                    <a:cubicBezTo>
                      <a:pt x="588766" y="34365"/>
                      <a:pt x="519720" y="20090"/>
                      <a:pt x="452521" y="23712"/>
                    </a:cubicBezTo>
                    <a:close/>
                  </a:path>
                </a:pathLst>
              </a:custGeom>
              <a:solidFill>
                <a:srgbClr val="000000"/>
              </a:solidFill>
              <a:ln w="5556" cap="flat">
                <a:noFill/>
                <a:prstDash val="solid"/>
                <a:miter/>
              </a:ln>
            </p:spPr>
            <p:txBody>
              <a:bodyPr rtlCol="0" anchor="ctr"/>
              <a:lstStyle/>
              <a:p>
                <a:endParaRPr lang="en-US"/>
              </a:p>
            </p:txBody>
          </p:sp>
          <p:sp>
            <p:nvSpPr>
              <p:cNvPr id="56" name="Freeform 55" descr="Badge Tick1 with solid fill">
                <a:extLst>
                  <a:ext uri="{FF2B5EF4-FFF2-40B4-BE49-F238E27FC236}">
                    <a16:creationId xmlns:a16="http://schemas.microsoft.com/office/drawing/2014/main" id="{2B757A38-DB04-EE80-61ED-1CA4D322094F}"/>
                  </a:ext>
                </a:extLst>
              </p:cNvPr>
              <p:cNvSpPr/>
              <p:nvPr/>
            </p:nvSpPr>
            <p:spPr>
              <a:xfrm>
                <a:off x="13816285" y="2165644"/>
                <a:ext cx="428720" cy="396858"/>
              </a:xfrm>
              <a:custGeom>
                <a:avLst/>
                <a:gdLst>
                  <a:gd name="connsiteX0" fmla="*/ 214360 w 428720"/>
                  <a:gd name="connsiteY0" fmla="*/ 0 h 396858"/>
                  <a:gd name="connsiteX1" fmla="*/ 214524 w 428720"/>
                  <a:gd name="connsiteY1" fmla="*/ 0 h 396858"/>
                  <a:gd name="connsiteX2" fmla="*/ 428720 w 428720"/>
                  <a:gd name="connsiteY2" fmla="*/ 198414 h 396858"/>
                  <a:gd name="connsiteX3" fmla="*/ 428720 w 428720"/>
                  <a:gd name="connsiteY3" fmla="*/ 198429 h 396858"/>
                  <a:gd name="connsiteX4" fmla="*/ 214360 w 428720"/>
                  <a:gd name="connsiteY4" fmla="*/ 396858 h 396858"/>
                  <a:gd name="connsiteX5" fmla="*/ 0 w 428720"/>
                  <a:gd name="connsiteY5" fmla="*/ 198429 h 396858"/>
                  <a:gd name="connsiteX6" fmla="*/ 214360 w 428720"/>
                  <a:gd name="connsiteY6" fmla="*/ 0 h 396858"/>
                  <a:gd name="connsiteX7" fmla="*/ 321442 w 428720"/>
                  <a:gd name="connsiteY7" fmla="*/ 106824 h 396858"/>
                  <a:gd name="connsiteX8" fmla="*/ 319184 w 428720"/>
                  <a:gd name="connsiteY8" fmla="*/ 109081 h 396858"/>
                  <a:gd name="connsiteX9" fmla="*/ 316751 w 428720"/>
                  <a:gd name="connsiteY9" fmla="*/ 111171 h 396858"/>
                  <a:gd name="connsiteX10" fmla="*/ 249919 w 428720"/>
                  <a:gd name="connsiteY10" fmla="*/ 172253 h 396858"/>
                  <a:gd name="connsiteX11" fmla="*/ 172029 w 428720"/>
                  <a:gd name="connsiteY11" fmla="*/ 245290 h 396858"/>
                  <a:gd name="connsiteX12" fmla="*/ 118246 w 428720"/>
                  <a:gd name="connsiteY12" fmla="*/ 195503 h 396858"/>
                  <a:gd name="connsiteX13" fmla="*/ 91261 w 428720"/>
                  <a:gd name="connsiteY13" fmla="*/ 220483 h 396858"/>
                  <a:gd name="connsiteX14" fmla="*/ 172029 w 428720"/>
                  <a:gd name="connsiteY14" fmla="*/ 295248 h 396858"/>
                  <a:gd name="connsiteX15" fmla="*/ 266287 w 428720"/>
                  <a:gd name="connsiteY15" fmla="*/ 207907 h 396858"/>
                  <a:gd name="connsiteX16" fmla="*/ 266281 w 428720"/>
                  <a:gd name="connsiteY16" fmla="*/ 207891 h 396858"/>
                  <a:gd name="connsiteX17" fmla="*/ 348805 w 428720"/>
                  <a:gd name="connsiteY17" fmla="*/ 131804 h 396858"/>
                  <a:gd name="connsiteX18" fmla="*/ 321442 w 428720"/>
                  <a:gd name="connsiteY18" fmla="*/ 106824 h 39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8720" h="396858">
                    <a:moveTo>
                      <a:pt x="214360" y="0"/>
                    </a:moveTo>
                    <a:cubicBezTo>
                      <a:pt x="214415" y="0"/>
                      <a:pt x="214469" y="0"/>
                      <a:pt x="214524" y="0"/>
                    </a:cubicBezTo>
                    <a:cubicBezTo>
                      <a:pt x="332862" y="38"/>
                      <a:pt x="428761" y="88870"/>
                      <a:pt x="428720" y="198414"/>
                    </a:cubicBezTo>
                    <a:cubicBezTo>
                      <a:pt x="428720" y="198419"/>
                      <a:pt x="428720" y="198424"/>
                      <a:pt x="428720" y="198429"/>
                    </a:cubicBezTo>
                    <a:cubicBezTo>
                      <a:pt x="428720" y="308019"/>
                      <a:pt x="332748" y="396858"/>
                      <a:pt x="214360" y="396858"/>
                    </a:cubicBezTo>
                    <a:cubicBezTo>
                      <a:pt x="95972" y="396858"/>
                      <a:pt x="0" y="308019"/>
                      <a:pt x="0" y="198429"/>
                    </a:cubicBezTo>
                    <a:cubicBezTo>
                      <a:pt x="0" y="88840"/>
                      <a:pt x="95972" y="0"/>
                      <a:pt x="214360" y="0"/>
                    </a:cubicBezTo>
                    <a:close/>
                    <a:moveTo>
                      <a:pt x="321442" y="106824"/>
                    </a:moveTo>
                    <a:cubicBezTo>
                      <a:pt x="320790" y="107658"/>
                      <a:pt x="320032" y="108416"/>
                      <a:pt x="319184" y="109081"/>
                    </a:cubicBezTo>
                    <a:cubicBezTo>
                      <a:pt x="318309" y="109787"/>
                      <a:pt x="317502" y="110476"/>
                      <a:pt x="316751" y="111171"/>
                    </a:cubicBezTo>
                    <a:cubicBezTo>
                      <a:pt x="289992" y="135111"/>
                      <a:pt x="275718" y="148084"/>
                      <a:pt x="249919" y="172253"/>
                    </a:cubicBezTo>
                    <a:cubicBezTo>
                      <a:pt x="224102" y="196427"/>
                      <a:pt x="198139" y="220772"/>
                      <a:pt x="172029" y="245290"/>
                    </a:cubicBezTo>
                    <a:lnTo>
                      <a:pt x="118246" y="195503"/>
                    </a:lnTo>
                    <a:lnTo>
                      <a:pt x="91261" y="220483"/>
                    </a:lnTo>
                    <a:cubicBezTo>
                      <a:pt x="118247" y="245346"/>
                      <a:pt x="145170" y="270267"/>
                      <a:pt x="172029" y="295248"/>
                    </a:cubicBezTo>
                    <a:cubicBezTo>
                      <a:pt x="203636" y="265879"/>
                      <a:pt x="235056" y="236764"/>
                      <a:pt x="266287" y="207907"/>
                    </a:cubicBezTo>
                    <a:lnTo>
                      <a:pt x="266281" y="207891"/>
                    </a:lnTo>
                    <a:cubicBezTo>
                      <a:pt x="297516" y="179035"/>
                      <a:pt x="317022" y="161062"/>
                      <a:pt x="348805" y="131804"/>
                    </a:cubicBezTo>
                    <a:lnTo>
                      <a:pt x="321442" y="106824"/>
                    </a:lnTo>
                    <a:close/>
                  </a:path>
                </a:pathLst>
              </a:custGeom>
              <a:solidFill>
                <a:srgbClr val="439863"/>
              </a:solidFill>
              <a:ln w="28575" cap="flat">
                <a:solidFill>
                  <a:schemeClr val="tx1"/>
                </a:solidFill>
                <a:prstDash val="solid"/>
                <a:miter/>
              </a:ln>
            </p:spPr>
            <p:txBody>
              <a:bodyPr rtlCol="0" anchor="ctr"/>
              <a:lstStyle/>
              <a:p>
                <a:endParaRPr lang="en-US"/>
              </a:p>
            </p:txBody>
          </p:sp>
          <p:sp>
            <p:nvSpPr>
              <p:cNvPr id="57" name="Freeform 56" descr="Badge Tick1 with solid fill">
                <a:extLst>
                  <a:ext uri="{FF2B5EF4-FFF2-40B4-BE49-F238E27FC236}">
                    <a16:creationId xmlns:a16="http://schemas.microsoft.com/office/drawing/2014/main" id="{48C137D7-163E-D92F-0242-D4E51A95E982}"/>
                  </a:ext>
                </a:extLst>
              </p:cNvPr>
              <p:cNvSpPr/>
              <p:nvPr/>
            </p:nvSpPr>
            <p:spPr>
              <a:xfrm>
                <a:off x="13581412" y="2039180"/>
                <a:ext cx="796933" cy="884277"/>
              </a:xfrm>
              <a:custGeom>
                <a:avLst/>
                <a:gdLst>
                  <a:gd name="connsiteX0" fmla="*/ 427440 w 796933"/>
                  <a:gd name="connsiteY0" fmla="*/ 547 h 884277"/>
                  <a:gd name="connsiteX1" fmla="*/ 625914 w 796933"/>
                  <a:gd name="connsiteY1" fmla="*/ 45416 h 884277"/>
                  <a:gd name="connsiteX2" fmla="*/ 625901 w 796933"/>
                  <a:gd name="connsiteY2" fmla="*/ 45416 h 884277"/>
                  <a:gd name="connsiteX3" fmla="*/ 796661 w 796933"/>
                  <a:gd name="connsiteY3" fmla="*/ 335949 h 884277"/>
                  <a:gd name="connsiteX4" fmla="*/ 796661 w 796933"/>
                  <a:gd name="connsiteY4" fmla="*/ 336364 h 884277"/>
                  <a:gd name="connsiteX5" fmla="*/ 796661 w 796933"/>
                  <a:gd name="connsiteY5" fmla="*/ 336779 h 884277"/>
                  <a:gd name="connsiteX6" fmla="*/ 659426 w 796933"/>
                  <a:gd name="connsiteY6" fmla="*/ 597512 h 884277"/>
                  <a:gd name="connsiteX7" fmla="*/ 649765 w 796933"/>
                  <a:gd name="connsiteY7" fmla="*/ 604426 h 884277"/>
                  <a:gd name="connsiteX8" fmla="*/ 649765 w 796933"/>
                  <a:gd name="connsiteY8" fmla="*/ 884277 h 884277"/>
                  <a:gd name="connsiteX9" fmla="*/ 306179 w 796933"/>
                  <a:gd name="connsiteY9" fmla="*/ 884277 h 884277"/>
                  <a:gd name="connsiteX10" fmla="*/ 306179 w 796933"/>
                  <a:gd name="connsiteY10" fmla="*/ 745994 h 884277"/>
                  <a:gd name="connsiteX11" fmla="*/ 220283 w 796933"/>
                  <a:gd name="connsiteY11" fmla="*/ 745994 h 884277"/>
                  <a:gd name="connsiteX12" fmla="*/ 133328 w 796933"/>
                  <a:gd name="connsiteY12" fmla="*/ 712310 h 884277"/>
                  <a:gd name="connsiteX13" fmla="*/ 98285 w 796933"/>
                  <a:gd name="connsiteY13" fmla="*/ 630619 h 884277"/>
                  <a:gd name="connsiteX14" fmla="*/ 98285 w 796933"/>
                  <a:gd name="connsiteY14" fmla="*/ 538431 h 884277"/>
                  <a:gd name="connsiteX15" fmla="*/ 20244 w 796933"/>
                  <a:gd name="connsiteY15" fmla="*/ 538431 h 884277"/>
                  <a:gd name="connsiteX16" fmla="*/ 2019 w 796933"/>
                  <a:gd name="connsiteY16" fmla="*/ 525755 h 884277"/>
                  <a:gd name="connsiteX17" fmla="*/ 8318 w 796933"/>
                  <a:gd name="connsiteY17" fmla="*/ 493362 h 884277"/>
                  <a:gd name="connsiteX18" fmla="*/ 8679 w 796933"/>
                  <a:gd name="connsiteY18" fmla="*/ 492843 h 884277"/>
                  <a:gd name="connsiteX19" fmla="*/ 9015 w 796933"/>
                  <a:gd name="connsiteY19" fmla="*/ 492313 h 884277"/>
                  <a:gd name="connsiteX20" fmla="*/ 94912 w 796933"/>
                  <a:gd name="connsiteY20" fmla="*/ 354030 h 884277"/>
                  <a:gd name="connsiteX21" fmla="*/ 98223 w 796933"/>
                  <a:gd name="connsiteY21" fmla="*/ 348695 h 884277"/>
                  <a:gd name="connsiteX22" fmla="*/ 98223 w 796933"/>
                  <a:gd name="connsiteY22" fmla="*/ 335949 h 884277"/>
                  <a:gd name="connsiteX23" fmla="*/ 146974 w 796933"/>
                  <a:gd name="connsiteY23" fmla="*/ 158342 h 884277"/>
                  <a:gd name="connsiteX24" fmla="*/ 427440 w 796933"/>
                  <a:gd name="connsiteY24" fmla="*/ 547 h 884277"/>
                  <a:gd name="connsiteX25" fmla="*/ 449233 w 796933"/>
                  <a:gd name="connsiteY25" fmla="*/ 126464 h 884277"/>
                  <a:gd name="connsiteX26" fmla="*/ 234873 w 796933"/>
                  <a:gd name="connsiteY26" fmla="*/ 324893 h 884277"/>
                  <a:gd name="connsiteX27" fmla="*/ 449233 w 796933"/>
                  <a:gd name="connsiteY27" fmla="*/ 523322 h 884277"/>
                  <a:gd name="connsiteX28" fmla="*/ 663593 w 796933"/>
                  <a:gd name="connsiteY28" fmla="*/ 324893 h 884277"/>
                  <a:gd name="connsiteX29" fmla="*/ 663593 w 796933"/>
                  <a:gd name="connsiteY29" fmla="*/ 324878 h 884277"/>
                  <a:gd name="connsiteX30" fmla="*/ 449397 w 796933"/>
                  <a:gd name="connsiteY30" fmla="*/ 126464 h 884277"/>
                  <a:gd name="connsiteX31" fmla="*/ 449233 w 796933"/>
                  <a:gd name="connsiteY31" fmla="*/ 126464 h 88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6933" h="884277">
                    <a:moveTo>
                      <a:pt x="427440" y="547"/>
                    </a:moveTo>
                    <a:cubicBezTo>
                      <a:pt x="494639" y="-3075"/>
                      <a:pt x="563685" y="11200"/>
                      <a:pt x="625914" y="45416"/>
                    </a:cubicBezTo>
                    <a:lnTo>
                      <a:pt x="625901" y="45416"/>
                    </a:lnTo>
                    <a:cubicBezTo>
                      <a:pt x="736152" y="105873"/>
                      <a:pt x="801715" y="217421"/>
                      <a:pt x="796661" y="335949"/>
                    </a:cubicBezTo>
                    <a:lnTo>
                      <a:pt x="796661" y="336364"/>
                    </a:lnTo>
                    <a:lnTo>
                      <a:pt x="796661" y="336779"/>
                    </a:lnTo>
                    <a:cubicBezTo>
                      <a:pt x="797342" y="438744"/>
                      <a:pt x="746590" y="535166"/>
                      <a:pt x="659426" y="597512"/>
                    </a:cubicBezTo>
                    <a:lnTo>
                      <a:pt x="649765" y="604426"/>
                    </a:lnTo>
                    <a:lnTo>
                      <a:pt x="649765" y="884277"/>
                    </a:lnTo>
                    <a:lnTo>
                      <a:pt x="306179" y="884277"/>
                    </a:lnTo>
                    <a:lnTo>
                      <a:pt x="306179" y="745994"/>
                    </a:lnTo>
                    <a:lnTo>
                      <a:pt x="220283" y="745994"/>
                    </a:lnTo>
                    <a:cubicBezTo>
                      <a:pt x="187600" y="745975"/>
                      <a:pt x="156285" y="733844"/>
                      <a:pt x="133328" y="712310"/>
                    </a:cubicBezTo>
                    <a:cubicBezTo>
                      <a:pt x="110706" y="690281"/>
                      <a:pt x="98152" y="661013"/>
                      <a:pt x="98285" y="630619"/>
                    </a:cubicBezTo>
                    <a:lnTo>
                      <a:pt x="98285" y="538431"/>
                    </a:lnTo>
                    <a:lnTo>
                      <a:pt x="20244" y="538431"/>
                    </a:lnTo>
                    <a:cubicBezTo>
                      <a:pt x="12325" y="537153"/>
                      <a:pt x="5549" y="532438"/>
                      <a:pt x="2019" y="525755"/>
                    </a:cubicBezTo>
                    <a:cubicBezTo>
                      <a:pt x="-2154" y="514680"/>
                      <a:pt x="235" y="502393"/>
                      <a:pt x="8318" y="493362"/>
                    </a:cubicBezTo>
                    <a:lnTo>
                      <a:pt x="8679" y="492843"/>
                    </a:lnTo>
                    <a:lnTo>
                      <a:pt x="9015" y="492313"/>
                    </a:lnTo>
                    <a:lnTo>
                      <a:pt x="94912" y="354030"/>
                    </a:lnTo>
                    <a:lnTo>
                      <a:pt x="98223" y="348695"/>
                    </a:lnTo>
                    <a:lnTo>
                      <a:pt x="98223" y="335949"/>
                    </a:lnTo>
                    <a:cubicBezTo>
                      <a:pt x="95641" y="273634"/>
                      <a:pt x="112571" y="211958"/>
                      <a:pt x="146974" y="158342"/>
                    </a:cubicBezTo>
                    <a:cubicBezTo>
                      <a:pt x="208580" y="62336"/>
                      <a:pt x="315443" y="6584"/>
                      <a:pt x="427440" y="547"/>
                    </a:cubicBezTo>
                    <a:close/>
                    <a:moveTo>
                      <a:pt x="449233" y="126464"/>
                    </a:moveTo>
                    <a:cubicBezTo>
                      <a:pt x="330845" y="126464"/>
                      <a:pt x="234873" y="215304"/>
                      <a:pt x="234873" y="324893"/>
                    </a:cubicBezTo>
                    <a:cubicBezTo>
                      <a:pt x="234873" y="434483"/>
                      <a:pt x="330845" y="523322"/>
                      <a:pt x="449233" y="523322"/>
                    </a:cubicBezTo>
                    <a:cubicBezTo>
                      <a:pt x="567621" y="523322"/>
                      <a:pt x="663593" y="434483"/>
                      <a:pt x="663593" y="324893"/>
                    </a:cubicBezTo>
                    <a:cubicBezTo>
                      <a:pt x="663593" y="324888"/>
                      <a:pt x="663593" y="324883"/>
                      <a:pt x="663593" y="324878"/>
                    </a:cubicBezTo>
                    <a:cubicBezTo>
                      <a:pt x="663634" y="215334"/>
                      <a:pt x="567735" y="126502"/>
                      <a:pt x="449397" y="126464"/>
                    </a:cubicBezTo>
                    <a:cubicBezTo>
                      <a:pt x="449342" y="126464"/>
                      <a:pt x="449288" y="126464"/>
                      <a:pt x="449233" y="126464"/>
                    </a:cubicBezTo>
                    <a:close/>
                  </a:path>
                </a:pathLst>
              </a:custGeom>
              <a:solidFill>
                <a:schemeClr val="bg1">
                  <a:lumMod val="85000"/>
                </a:schemeClr>
              </a:solidFill>
              <a:ln w="5556" cap="flat">
                <a:noFill/>
                <a:prstDash val="solid"/>
                <a:miter/>
              </a:ln>
            </p:spPr>
            <p:txBody>
              <a:bodyPr rtlCol="0" anchor="ctr"/>
              <a:lstStyle/>
              <a:p>
                <a:endParaRPr lang="en-US"/>
              </a:p>
            </p:txBody>
          </p:sp>
          <p:sp>
            <p:nvSpPr>
              <p:cNvPr id="58" name="Freeform 57" descr="Badge Tick1 with solid fill">
                <a:extLst>
                  <a:ext uri="{FF2B5EF4-FFF2-40B4-BE49-F238E27FC236}">
                    <a16:creationId xmlns:a16="http://schemas.microsoft.com/office/drawing/2014/main" id="{A547610F-A42C-113B-4DAE-2316A865A63F}"/>
                  </a:ext>
                </a:extLst>
              </p:cNvPr>
              <p:cNvSpPr/>
              <p:nvPr/>
            </p:nvSpPr>
            <p:spPr>
              <a:xfrm>
                <a:off x="13907546" y="2272468"/>
                <a:ext cx="257544" cy="188424"/>
              </a:xfrm>
              <a:custGeom>
                <a:avLst/>
                <a:gdLst>
                  <a:gd name="connsiteX0" fmla="*/ 230181 w 257544"/>
                  <a:gd name="connsiteY0" fmla="*/ 0 h 188424"/>
                  <a:gd name="connsiteX1" fmla="*/ 257544 w 257544"/>
                  <a:gd name="connsiteY1" fmla="*/ 24980 h 188424"/>
                  <a:gd name="connsiteX2" fmla="*/ 175020 w 257544"/>
                  <a:gd name="connsiteY2" fmla="*/ 101067 h 188424"/>
                  <a:gd name="connsiteX3" fmla="*/ 175026 w 257544"/>
                  <a:gd name="connsiteY3" fmla="*/ 101083 h 188424"/>
                  <a:gd name="connsiteX4" fmla="*/ 80768 w 257544"/>
                  <a:gd name="connsiteY4" fmla="*/ 188424 h 188424"/>
                  <a:gd name="connsiteX5" fmla="*/ 0 w 257544"/>
                  <a:gd name="connsiteY5" fmla="*/ 113659 h 188424"/>
                  <a:gd name="connsiteX6" fmla="*/ 26985 w 257544"/>
                  <a:gd name="connsiteY6" fmla="*/ 88679 h 188424"/>
                  <a:gd name="connsiteX7" fmla="*/ 80768 w 257544"/>
                  <a:gd name="connsiteY7" fmla="*/ 138466 h 188424"/>
                  <a:gd name="connsiteX8" fmla="*/ 158658 w 257544"/>
                  <a:gd name="connsiteY8" fmla="*/ 65429 h 188424"/>
                  <a:gd name="connsiteX9" fmla="*/ 225490 w 257544"/>
                  <a:gd name="connsiteY9" fmla="*/ 4347 h 188424"/>
                  <a:gd name="connsiteX10" fmla="*/ 227923 w 257544"/>
                  <a:gd name="connsiteY10" fmla="*/ 2257 h 188424"/>
                  <a:gd name="connsiteX11" fmla="*/ 230181 w 257544"/>
                  <a:gd name="connsiteY11" fmla="*/ 0 h 18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544" h="188424">
                    <a:moveTo>
                      <a:pt x="230181" y="0"/>
                    </a:moveTo>
                    <a:lnTo>
                      <a:pt x="257544" y="24980"/>
                    </a:lnTo>
                    <a:cubicBezTo>
                      <a:pt x="225761" y="54238"/>
                      <a:pt x="206255" y="72211"/>
                      <a:pt x="175020" y="101067"/>
                    </a:cubicBezTo>
                    <a:lnTo>
                      <a:pt x="175026" y="101083"/>
                    </a:lnTo>
                    <a:cubicBezTo>
                      <a:pt x="143795" y="129940"/>
                      <a:pt x="112375" y="159055"/>
                      <a:pt x="80768" y="188424"/>
                    </a:cubicBezTo>
                    <a:cubicBezTo>
                      <a:pt x="53909" y="163443"/>
                      <a:pt x="26986" y="138522"/>
                      <a:pt x="0" y="113659"/>
                    </a:cubicBezTo>
                    <a:lnTo>
                      <a:pt x="26985" y="88679"/>
                    </a:lnTo>
                    <a:lnTo>
                      <a:pt x="80768" y="138466"/>
                    </a:lnTo>
                    <a:cubicBezTo>
                      <a:pt x="106878" y="113948"/>
                      <a:pt x="132841" y="89603"/>
                      <a:pt x="158658" y="65429"/>
                    </a:cubicBezTo>
                    <a:cubicBezTo>
                      <a:pt x="184457" y="41260"/>
                      <a:pt x="198731" y="28287"/>
                      <a:pt x="225490" y="4347"/>
                    </a:cubicBezTo>
                    <a:cubicBezTo>
                      <a:pt x="226241" y="3652"/>
                      <a:pt x="227048" y="2963"/>
                      <a:pt x="227923" y="2257"/>
                    </a:cubicBezTo>
                    <a:cubicBezTo>
                      <a:pt x="228771" y="1592"/>
                      <a:pt x="229529" y="834"/>
                      <a:pt x="230181" y="0"/>
                    </a:cubicBezTo>
                    <a:close/>
                  </a:path>
                </a:pathLst>
              </a:custGeom>
              <a:solidFill>
                <a:schemeClr val="bg1"/>
              </a:solidFill>
              <a:ln w="5556" cap="flat">
                <a:noFill/>
                <a:prstDash val="solid"/>
                <a:miter/>
              </a:ln>
            </p:spPr>
            <p:txBody>
              <a:bodyPr rtlCol="0" anchor="ctr"/>
              <a:lstStyle/>
              <a:p>
                <a:endParaRPr lang="en-US"/>
              </a:p>
            </p:txBody>
          </p:sp>
        </p:grpSp>
      </p:grpSp>
      <p:grpSp>
        <p:nvGrpSpPr>
          <p:cNvPr id="59" name="Group 58">
            <a:extLst>
              <a:ext uri="{FF2B5EF4-FFF2-40B4-BE49-F238E27FC236}">
                <a16:creationId xmlns:a16="http://schemas.microsoft.com/office/drawing/2014/main" id="{A9F4191B-FCEC-DE28-30F5-0AE21F2DB54F}"/>
              </a:ext>
            </a:extLst>
          </p:cNvPr>
          <p:cNvGrpSpPr/>
          <p:nvPr/>
        </p:nvGrpSpPr>
        <p:grpSpPr>
          <a:xfrm>
            <a:off x="15861509" y="6703325"/>
            <a:ext cx="827737" cy="826582"/>
            <a:chOff x="12532454" y="2051473"/>
            <a:chExt cx="1301084" cy="1237878"/>
          </a:xfrm>
        </p:grpSpPr>
        <p:sp>
          <p:nvSpPr>
            <p:cNvPr id="60" name="Oval 59">
              <a:extLst>
                <a:ext uri="{FF2B5EF4-FFF2-40B4-BE49-F238E27FC236}">
                  <a16:creationId xmlns:a16="http://schemas.microsoft.com/office/drawing/2014/main" id="{FC5DD7F7-F134-0DF3-5A22-612B53D3FFF1}"/>
                </a:ext>
              </a:extLst>
            </p:cNvPr>
            <p:cNvSpPr/>
            <p:nvPr/>
          </p:nvSpPr>
          <p:spPr>
            <a:xfrm>
              <a:off x="12532454" y="2051473"/>
              <a:ext cx="1301084" cy="1237878"/>
            </a:xfrm>
            <a:prstGeom prst="ellipse">
              <a:avLst/>
            </a:prstGeom>
            <a:solidFill>
              <a:srgbClr val="FAE9AC"/>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8056C429-7E4C-E0B8-0C6D-4F88DBD74FE3}"/>
                </a:ext>
              </a:extLst>
            </p:cNvPr>
            <p:cNvGrpSpPr/>
            <p:nvPr/>
          </p:nvGrpSpPr>
          <p:grpSpPr>
            <a:xfrm>
              <a:off x="12708682" y="2201317"/>
              <a:ext cx="846926" cy="930524"/>
              <a:chOff x="13556331" y="2016015"/>
              <a:chExt cx="846926" cy="930524"/>
            </a:xfrm>
          </p:grpSpPr>
          <p:sp>
            <p:nvSpPr>
              <p:cNvPr id="62" name="Freeform 61" descr="Badge Tick1 with solid fill">
                <a:extLst>
                  <a:ext uri="{FF2B5EF4-FFF2-40B4-BE49-F238E27FC236}">
                    <a16:creationId xmlns:a16="http://schemas.microsoft.com/office/drawing/2014/main" id="{8D05D1B2-EEEA-01F2-091D-C3797181DA24}"/>
                  </a:ext>
                </a:extLst>
              </p:cNvPr>
              <p:cNvSpPr/>
              <p:nvPr/>
            </p:nvSpPr>
            <p:spPr>
              <a:xfrm>
                <a:off x="13556331" y="2016015"/>
                <a:ext cx="846926" cy="930524"/>
              </a:xfrm>
              <a:custGeom>
                <a:avLst/>
                <a:gdLst>
                  <a:gd name="connsiteX0" fmla="*/ 457915 w 846926"/>
                  <a:gd name="connsiteY0" fmla="*/ 270 h 930524"/>
                  <a:gd name="connsiteX1" fmla="*/ 846640 w 846926"/>
                  <a:gd name="connsiteY1" fmla="*/ 333003 h 930524"/>
                  <a:gd name="connsiteX2" fmla="*/ 846640 w 846926"/>
                  <a:gd name="connsiteY2" fmla="*/ 360105 h 930524"/>
                  <a:gd name="connsiteX3" fmla="*/ 699744 w 846926"/>
                  <a:gd name="connsiteY3" fmla="*/ 638896 h 930524"/>
                  <a:gd name="connsiteX4" fmla="*/ 699744 w 846926"/>
                  <a:gd name="connsiteY4" fmla="*/ 930524 h 930524"/>
                  <a:gd name="connsiteX5" fmla="*/ 306363 w 846926"/>
                  <a:gd name="connsiteY5" fmla="*/ 930524 h 930524"/>
                  <a:gd name="connsiteX6" fmla="*/ 306363 w 846926"/>
                  <a:gd name="connsiteY6" fmla="*/ 792240 h 930524"/>
                  <a:gd name="connsiteX7" fmla="*/ 245364 w 846926"/>
                  <a:gd name="connsiteY7" fmla="*/ 792240 h 930524"/>
                  <a:gd name="connsiteX8" fmla="*/ 140794 w 846926"/>
                  <a:gd name="connsiteY8" fmla="*/ 751908 h 930524"/>
                  <a:gd name="connsiteX9" fmla="*/ 98469 w 846926"/>
                  <a:gd name="connsiteY9" fmla="*/ 653957 h 930524"/>
                  <a:gd name="connsiteX10" fmla="*/ 98469 w 846926"/>
                  <a:gd name="connsiteY10" fmla="*/ 584815 h 930524"/>
                  <a:gd name="connsiteX11" fmla="*/ 43694 w 846926"/>
                  <a:gd name="connsiteY11" fmla="*/ 584815 h 930524"/>
                  <a:gd name="connsiteX12" fmla="*/ 12572 w 846926"/>
                  <a:gd name="connsiteY12" fmla="*/ 504151 h 930524"/>
                  <a:gd name="connsiteX13" fmla="*/ 98469 w 846926"/>
                  <a:gd name="connsiteY13" fmla="*/ 365867 h 930524"/>
                  <a:gd name="connsiteX14" fmla="*/ 98469 w 846926"/>
                  <a:gd name="connsiteY14" fmla="*/ 360105 h 930524"/>
                  <a:gd name="connsiteX15" fmla="*/ 457915 w 846926"/>
                  <a:gd name="connsiteY15" fmla="*/ 270 h 930524"/>
                  <a:gd name="connsiteX16" fmla="*/ 452521 w 846926"/>
                  <a:gd name="connsiteY16" fmla="*/ 23712 h 930524"/>
                  <a:gd name="connsiteX17" fmla="*/ 172055 w 846926"/>
                  <a:gd name="connsiteY17" fmla="*/ 181507 h 930524"/>
                  <a:gd name="connsiteX18" fmla="*/ 123304 w 846926"/>
                  <a:gd name="connsiteY18" fmla="*/ 359114 h 930524"/>
                  <a:gd name="connsiteX19" fmla="*/ 123304 w 846926"/>
                  <a:gd name="connsiteY19" fmla="*/ 371860 h 930524"/>
                  <a:gd name="connsiteX20" fmla="*/ 119993 w 846926"/>
                  <a:gd name="connsiteY20" fmla="*/ 377195 h 930524"/>
                  <a:gd name="connsiteX21" fmla="*/ 34096 w 846926"/>
                  <a:gd name="connsiteY21" fmla="*/ 515478 h 930524"/>
                  <a:gd name="connsiteX22" fmla="*/ 33760 w 846926"/>
                  <a:gd name="connsiteY22" fmla="*/ 516008 h 930524"/>
                  <a:gd name="connsiteX23" fmla="*/ 33399 w 846926"/>
                  <a:gd name="connsiteY23" fmla="*/ 516527 h 930524"/>
                  <a:gd name="connsiteX24" fmla="*/ 27100 w 846926"/>
                  <a:gd name="connsiteY24" fmla="*/ 548920 h 930524"/>
                  <a:gd name="connsiteX25" fmla="*/ 45325 w 846926"/>
                  <a:gd name="connsiteY25" fmla="*/ 561596 h 930524"/>
                  <a:gd name="connsiteX26" fmla="*/ 123366 w 846926"/>
                  <a:gd name="connsiteY26" fmla="*/ 561596 h 930524"/>
                  <a:gd name="connsiteX27" fmla="*/ 123366 w 846926"/>
                  <a:gd name="connsiteY27" fmla="*/ 653784 h 930524"/>
                  <a:gd name="connsiteX28" fmla="*/ 158409 w 846926"/>
                  <a:gd name="connsiteY28" fmla="*/ 735475 h 930524"/>
                  <a:gd name="connsiteX29" fmla="*/ 245364 w 846926"/>
                  <a:gd name="connsiteY29" fmla="*/ 769159 h 930524"/>
                  <a:gd name="connsiteX30" fmla="*/ 331260 w 846926"/>
                  <a:gd name="connsiteY30" fmla="*/ 769159 h 930524"/>
                  <a:gd name="connsiteX31" fmla="*/ 331260 w 846926"/>
                  <a:gd name="connsiteY31" fmla="*/ 907442 h 930524"/>
                  <a:gd name="connsiteX32" fmla="*/ 674846 w 846926"/>
                  <a:gd name="connsiteY32" fmla="*/ 907442 h 930524"/>
                  <a:gd name="connsiteX33" fmla="*/ 674846 w 846926"/>
                  <a:gd name="connsiteY33" fmla="*/ 627591 h 930524"/>
                  <a:gd name="connsiteX34" fmla="*/ 684507 w 846926"/>
                  <a:gd name="connsiteY34" fmla="*/ 620677 h 930524"/>
                  <a:gd name="connsiteX35" fmla="*/ 821742 w 846926"/>
                  <a:gd name="connsiteY35" fmla="*/ 359944 h 930524"/>
                  <a:gd name="connsiteX36" fmla="*/ 821742 w 846926"/>
                  <a:gd name="connsiteY36" fmla="*/ 359529 h 930524"/>
                  <a:gd name="connsiteX37" fmla="*/ 821742 w 846926"/>
                  <a:gd name="connsiteY37" fmla="*/ 359114 h 930524"/>
                  <a:gd name="connsiteX38" fmla="*/ 650982 w 846926"/>
                  <a:gd name="connsiteY38" fmla="*/ 68581 h 930524"/>
                  <a:gd name="connsiteX39" fmla="*/ 650995 w 846926"/>
                  <a:gd name="connsiteY39" fmla="*/ 68581 h 930524"/>
                  <a:gd name="connsiteX40" fmla="*/ 452521 w 846926"/>
                  <a:gd name="connsiteY40" fmla="*/ 23712 h 93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46926" h="930524">
                    <a:moveTo>
                      <a:pt x="457915" y="270"/>
                    </a:moveTo>
                    <a:cubicBezTo>
                      <a:pt x="664516" y="-7214"/>
                      <a:pt x="838554" y="141756"/>
                      <a:pt x="846640" y="333003"/>
                    </a:cubicBezTo>
                    <a:cubicBezTo>
                      <a:pt x="847022" y="342034"/>
                      <a:pt x="847022" y="351074"/>
                      <a:pt x="846640" y="360105"/>
                    </a:cubicBezTo>
                    <a:cubicBezTo>
                      <a:pt x="847069" y="469103"/>
                      <a:pt x="792797" y="572105"/>
                      <a:pt x="699744" y="638896"/>
                    </a:cubicBezTo>
                    <a:lnTo>
                      <a:pt x="699744" y="930524"/>
                    </a:lnTo>
                    <a:lnTo>
                      <a:pt x="306363" y="930524"/>
                    </a:lnTo>
                    <a:lnTo>
                      <a:pt x="306363" y="792240"/>
                    </a:lnTo>
                    <a:lnTo>
                      <a:pt x="245364" y="792240"/>
                    </a:lnTo>
                    <a:cubicBezTo>
                      <a:pt x="206107" y="792175"/>
                      <a:pt x="168488" y="777664"/>
                      <a:pt x="140794" y="751908"/>
                    </a:cubicBezTo>
                    <a:cubicBezTo>
                      <a:pt x="113485" y="725581"/>
                      <a:pt x="98307" y="690456"/>
                      <a:pt x="98469" y="653957"/>
                    </a:cubicBezTo>
                    <a:lnTo>
                      <a:pt x="98469" y="584815"/>
                    </a:lnTo>
                    <a:lnTo>
                      <a:pt x="43694" y="584815"/>
                    </a:lnTo>
                    <a:cubicBezTo>
                      <a:pt x="11327" y="581358"/>
                      <a:pt x="-17305" y="546788"/>
                      <a:pt x="12572" y="504151"/>
                    </a:cubicBezTo>
                    <a:lnTo>
                      <a:pt x="98469" y="365867"/>
                    </a:lnTo>
                    <a:lnTo>
                      <a:pt x="98469" y="360105"/>
                    </a:lnTo>
                    <a:cubicBezTo>
                      <a:pt x="90383" y="168858"/>
                      <a:pt x="251313" y="7754"/>
                      <a:pt x="457915" y="270"/>
                    </a:cubicBezTo>
                    <a:close/>
                    <a:moveTo>
                      <a:pt x="452521" y="23712"/>
                    </a:moveTo>
                    <a:cubicBezTo>
                      <a:pt x="340524" y="29749"/>
                      <a:pt x="233661" y="85501"/>
                      <a:pt x="172055" y="181507"/>
                    </a:cubicBezTo>
                    <a:cubicBezTo>
                      <a:pt x="137652" y="235123"/>
                      <a:pt x="120722" y="296799"/>
                      <a:pt x="123304" y="359114"/>
                    </a:cubicBezTo>
                    <a:lnTo>
                      <a:pt x="123304" y="371860"/>
                    </a:lnTo>
                    <a:lnTo>
                      <a:pt x="119993" y="377195"/>
                    </a:lnTo>
                    <a:lnTo>
                      <a:pt x="34096" y="515478"/>
                    </a:lnTo>
                    <a:lnTo>
                      <a:pt x="33760" y="516008"/>
                    </a:lnTo>
                    <a:lnTo>
                      <a:pt x="33399" y="516527"/>
                    </a:lnTo>
                    <a:cubicBezTo>
                      <a:pt x="25316" y="525558"/>
                      <a:pt x="22927" y="537845"/>
                      <a:pt x="27100" y="548920"/>
                    </a:cubicBezTo>
                    <a:cubicBezTo>
                      <a:pt x="30630" y="555603"/>
                      <a:pt x="37406" y="560318"/>
                      <a:pt x="45325" y="561596"/>
                    </a:cubicBezTo>
                    <a:lnTo>
                      <a:pt x="123366" y="561596"/>
                    </a:lnTo>
                    <a:lnTo>
                      <a:pt x="123366" y="653784"/>
                    </a:lnTo>
                    <a:cubicBezTo>
                      <a:pt x="123233" y="684178"/>
                      <a:pt x="135787" y="713446"/>
                      <a:pt x="158409" y="735475"/>
                    </a:cubicBezTo>
                    <a:cubicBezTo>
                      <a:pt x="181366" y="757009"/>
                      <a:pt x="212681" y="769140"/>
                      <a:pt x="245364" y="769159"/>
                    </a:cubicBezTo>
                    <a:lnTo>
                      <a:pt x="331260" y="769159"/>
                    </a:lnTo>
                    <a:lnTo>
                      <a:pt x="331260" y="907442"/>
                    </a:lnTo>
                    <a:lnTo>
                      <a:pt x="674846" y="907442"/>
                    </a:lnTo>
                    <a:lnTo>
                      <a:pt x="674846" y="627591"/>
                    </a:lnTo>
                    <a:lnTo>
                      <a:pt x="684507" y="620677"/>
                    </a:lnTo>
                    <a:cubicBezTo>
                      <a:pt x="771671" y="558331"/>
                      <a:pt x="822423" y="461909"/>
                      <a:pt x="821742" y="359944"/>
                    </a:cubicBezTo>
                    <a:lnTo>
                      <a:pt x="821742" y="359529"/>
                    </a:lnTo>
                    <a:lnTo>
                      <a:pt x="821742" y="359114"/>
                    </a:lnTo>
                    <a:cubicBezTo>
                      <a:pt x="826796" y="240586"/>
                      <a:pt x="761233" y="129038"/>
                      <a:pt x="650982" y="68581"/>
                    </a:cubicBezTo>
                    <a:lnTo>
                      <a:pt x="650995" y="68581"/>
                    </a:lnTo>
                    <a:cubicBezTo>
                      <a:pt x="588766" y="34365"/>
                      <a:pt x="519720" y="20090"/>
                      <a:pt x="452521" y="23712"/>
                    </a:cubicBezTo>
                    <a:close/>
                  </a:path>
                </a:pathLst>
              </a:custGeom>
              <a:solidFill>
                <a:srgbClr val="000000"/>
              </a:solidFill>
              <a:ln w="5556" cap="flat">
                <a:noFill/>
                <a:prstDash val="solid"/>
                <a:miter/>
              </a:ln>
            </p:spPr>
            <p:txBody>
              <a:bodyPr rtlCol="0" anchor="ctr"/>
              <a:lstStyle/>
              <a:p>
                <a:endParaRPr lang="en-US"/>
              </a:p>
            </p:txBody>
          </p:sp>
          <p:sp>
            <p:nvSpPr>
              <p:cNvPr id="63" name="Freeform 62" descr="Badge Tick1 with solid fill">
                <a:extLst>
                  <a:ext uri="{FF2B5EF4-FFF2-40B4-BE49-F238E27FC236}">
                    <a16:creationId xmlns:a16="http://schemas.microsoft.com/office/drawing/2014/main" id="{A704BCA7-3701-8D6C-6BC9-651687F9ABBB}"/>
                  </a:ext>
                </a:extLst>
              </p:cNvPr>
              <p:cNvSpPr/>
              <p:nvPr/>
            </p:nvSpPr>
            <p:spPr>
              <a:xfrm>
                <a:off x="13816285" y="2165644"/>
                <a:ext cx="428720" cy="396858"/>
              </a:xfrm>
              <a:custGeom>
                <a:avLst/>
                <a:gdLst>
                  <a:gd name="connsiteX0" fmla="*/ 214360 w 428720"/>
                  <a:gd name="connsiteY0" fmla="*/ 0 h 396858"/>
                  <a:gd name="connsiteX1" fmla="*/ 214524 w 428720"/>
                  <a:gd name="connsiteY1" fmla="*/ 0 h 396858"/>
                  <a:gd name="connsiteX2" fmla="*/ 428720 w 428720"/>
                  <a:gd name="connsiteY2" fmla="*/ 198414 h 396858"/>
                  <a:gd name="connsiteX3" fmla="*/ 428720 w 428720"/>
                  <a:gd name="connsiteY3" fmla="*/ 198429 h 396858"/>
                  <a:gd name="connsiteX4" fmla="*/ 214360 w 428720"/>
                  <a:gd name="connsiteY4" fmla="*/ 396858 h 396858"/>
                  <a:gd name="connsiteX5" fmla="*/ 0 w 428720"/>
                  <a:gd name="connsiteY5" fmla="*/ 198429 h 396858"/>
                  <a:gd name="connsiteX6" fmla="*/ 214360 w 428720"/>
                  <a:gd name="connsiteY6" fmla="*/ 0 h 396858"/>
                  <a:gd name="connsiteX7" fmla="*/ 321442 w 428720"/>
                  <a:gd name="connsiteY7" fmla="*/ 106824 h 396858"/>
                  <a:gd name="connsiteX8" fmla="*/ 319184 w 428720"/>
                  <a:gd name="connsiteY8" fmla="*/ 109081 h 396858"/>
                  <a:gd name="connsiteX9" fmla="*/ 316751 w 428720"/>
                  <a:gd name="connsiteY9" fmla="*/ 111171 h 396858"/>
                  <a:gd name="connsiteX10" fmla="*/ 249919 w 428720"/>
                  <a:gd name="connsiteY10" fmla="*/ 172253 h 396858"/>
                  <a:gd name="connsiteX11" fmla="*/ 172029 w 428720"/>
                  <a:gd name="connsiteY11" fmla="*/ 245290 h 396858"/>
                  <a:gd name="connsiteX12" fmla="*/ 118246 w 428720"/>
                  <a:gd name="connsiteY12" fmla="*/ 195503 h 396858"/>
                  <a:gd name="connsiteX13" fmla="*/ 91261 w 428720"/>
                  <a:gd name="connsiteY13" fmla="*/ 220483 h 396858"/>
                  <a:gd name="connsiteX14" fmla="*/ 172029 w 428720"/>
                  <a:gd name="connsiteY14" fmla="*/ 295248 h 396858"/>
                  <a:gd name="connsiteX15" fmla="*/ 266287 w 428720"/>
                  <a:gd name="connsiteY15" fmla="*/ 207907 h 396858"/>
                  <a:gd name="connsiteX16" fmla="*/ 266281 w 428720"/>
                  <a:gd name="connsiteY16" fmla="*/ 207891 h 396858"/>
                  <a:gd name="connsiteX17" fmla="*/ 348805 w 428720"/>
                  <a:gd name="connsiteY17" fmla="*/ 131804 h 396858"/>
                  <a:gd name="connsiteX18" fmla="*/ 321442 w 428720"/>
                  <a:gd name="connsiteY18" fmla="*/ 106824 h 39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8720" h="396858">
                    <a:moveTo>
                      <a:pt x="214360" y="0"/>
                    </a:moveTo>
                    <a:cubicBezTo>
                      <a:pt x="214415" y="0"/>
                      <a:pt x="214469" y="0"/>
                      <a:pt x="214524" y="0"/>
                    </a:cubicBezTo>
                    <a:cubicBezTo>
                      <a:pt x="332862" y="38"/>
                      <a:pt x="428761" y="88870"/>
                      <a:pt x="428720" y="198414"/>
                    </a:cubicBezTo>
                    <a:cubicBezTo>
                      <a:pt x="428720" y="198419"/>
                      <a:pt x="428720" y="198424"/>
                      <a:pt x="428720" y="198429"/>
                    </a:cubicBezTo>
                    <a:cubicBezTo>
                      <a:pt x="428720" y="308019"/>
                      <a:pt x="332748" y="396858"/>
                      <a:pt x="214360" y="396858"/>
                    </a:cubicBezTo>
                    <a:cubicBezTo>
                      <a:pt x="95972" y="396858"/>
                      <a:pt x="0" y="308019"/>
                      <a:pt x="0" y="198429"/>
                    </a:cubicBezTo>
                    <a:cubicBezTo>
                      <a:pt x="0" y="88840"/>
                      <a:pt x="95972" y="0"/>
                      <a:pt x="214360" y="0"/>
                    </a:cubicBezTo>
                    <a:close/>
                    <a:moveTo>
                      <a:pt x="321442" y="106824"/>
                    </a:moveTo>
                    <a:cubicBezTo>
                      <a:pt x="320790" y="107658"/>
                      <a:pt x="320032" y="108416"/>
                      <a:pt x="319184" y="109081"/>
                    </a:cubicBezTo>
                    <a:cubicBezTo>
                      <a:pt x="318309" y="109787"/>
                      <a:pt x="317502" y="110476"/>
                      <a:pt x="316751" y="111171"/>
                    </a:cubicBezTo>
                    <a:cubicBezTo>
                      <a:pt x="289992" y="135111"/>
                      <a:pt x="275718" y="148084"/>
                      <a:pt x="249919" y="172253"/>
                    </a:cubicBezTo>
                    <a:cubicBezTo>
                      <a:pt x="224102" y="196427"/>
                      <a:pt x="198139" y="220772"/>
                      <a:pt x="172029" y="245290"/>
                    </a:cubicBezTo>
                    <a:lnTo>
                      <a:pt x="118246" y="195503"/>
                    </a:lnTo>
                    <a:lnTo>
                      <a:pt x="91261" y="220483"/>
                    </a:lnTo>
                    <a:cubicBezTo>
                      <a:pt x="118247" y="245346"/>
                      <a:pt x="145170" y="270267"/>
                      <a:pt x="172029" y="295248"/>
                    </a:cubicBezTo>
                    <a:cubicBezTo>
                      <a:pt x="203636" y="265879"/>
                      <a:pt x="235056" y="236764"/>
                      <a:pt x="266287" y="207907"/>
                    </a:cubicBezTo>
                    <a:lnTo>
                      <a:pt x="266281" y="207891"/>
                    </a:lnTo>
                    <a:cubicBezTo>
                      <a:pt x="297516" y="179035"/>
                      <a:pt x="317022" y="161062"/>
                      <a:pt x="348805" y="131804"/>
                    </a:cubicBezTo>
                    <a:lnTo>
                      <a:pt x="321442" y="106824"/>
                    </a:lnTo>
                    <a:close/>
                  </a:path>
                </a:pathLst>
              </a:custGeom>
              <a:solidFill>
                <a:srgbClr val="439863"/>
              </a:solidFill>
              <a:ln w="28575" cap="flat">
                <a:solidFill>
                  <a:schemeClr val="tx1"/>
                </a:solidFill>
                <a:prstDash val="solid"/>
                <a:miter/>
              </a:ln>
            </p:spPr>
            <p:txBody>
              <a:bodyPr rtlCol="0" anchor="ctr"/>
              <a:lstStyle/>
              <a:p>
                <a:endParaRPr lang="en-US"/>
              </a:p>
            </p:txBody>
          </p:sp>
          <p:sp>
            <p:nvSpPr>
              <p:cNvPr id="64" name="Freeform 63" descr="Badge Tick1 with solid fill">
                <a:extLst>
                  <a:ext uri="{FF2B5EF4-FFF2-40B4-BE49-F238E27FC236}">
                    <a16:creationId xmlns:a16="http://schemas.microsoft.com/office/drawing/2014/main" id="{C06124C8-DA2B-1B43-06C9-6CF833C3C24A}"/>
                  </a:ext>
                </a:extLst>
              </p:cNvPr>
              <p:cNvSpPr/>
              <p:nvPr/>
            </p:nvSpPr>
            <p:spPr>
              <a:xfrm>
                <a:off x="13581412" y="2039180"/>
                <a:ext cx="796933" cy="884277"/>
              </a:xfrm>
              <a:custGeom>
                <a:avLst/>
                <a:gdLst>
                  <a:gd name="connsiteX0" fmla="*/ 427440 w 796933"/>
                  <a:gd name="connsiteY0" fmla="*/ 547 h 884277"/>
                  <a:gd name="connsiteX1" fmla="*/ 625914 w 796933"/>
                  <a:gd name="connsiteY1" fmla="*/ 45416 h 884277"/>
                  <a:gd name="connsiteX2" fmla="*/ 625901 w 796933"/>
                  <a:gd name="connsiteY2" fmla="*/ 45416 h 884277"/>
                  <a:gd name="connsiteX3" fmla="*/ 796661 w 796933"/>
                  <a:gd name="connsiteY3" fmla="*/ 335949 h 884277"/>
                  <a:gd name="connsiteX4" fmla="*/ 796661 w 796933"/>
                  <a:gd name="connsiteY4" fmla="*/ 336364 h 884277"/>
                  <a:gd name="connsiteX5" fmla="*/ 796661 w 796933"/>
                  <a:gd name="connsiteY5" fmla="*/ 336779 h 884277"/>
                  <a:gd name="connsiteX6" fmla="*/ 659426 w 796933"/>
                  <a:gd name="connsiteY6" fmla="*/ 597512 h 884277"/>
                  <a:gd name="connsiteX7" fmla="*/ 649765 w 796933"/>
                  <a:gd name="connsiteY7" fmla="*/ 604426 h 884277"/>
                  <a:gd name="connsiteX8" fmla="*/ 649765 w 796933"/>
                  <a:gd name="connsiteY8" fmla="*/ 884277 h 884277"/>
                  <a:gd name="connsiteX9" fmla="*/ 306179 w 796933"/>
                  <a:gd name="connsiteY9" fmla="*/ 884277 h 884277"/>
                  <a:gd name="connsiteX10" fmla="*/ 306179 w 796933"/>
                  <a:gd name="connsiteY10" fmla="*/ 745994 h 884277"/>
                  <a:gd name="connsiteX11" fmla="*/ 220283 w 796933"/>
                  <a:gd name="connsiteY11" fmla="*/ 745994 h 884277"/>
                  <a:gd name="connsiteX12" fmla="*/ 133328 w 796933"/>
                  <a:gd name="connsiteY12" fmla="*/ 712310 h 884277"/>
                  <a:gd name="connsiteX13" fmla="*/ 98285 w 796933"/>
                  <a:gd name="connsiteY13" fmla="*/ 630619 h 884277"/>
                  <a:gd name="connsiteX14" fmla="*/ 98285 w 796933"/>
                  <a:gd name="connsiteY14" fmla="*/ 538431 h 884277"/>
                  <a:gd name="connsiteX15" fmla="*/ 20244 w 796933"/>
                  <a:gd name="connsiteY15" fmla="*/ 538431 h 884277"/>
                  <a:gd name="connsiteX16" fmla="*/ 2019 w 796933"/>
                  <a:gd name="connsiteY16" fmla="*/ 525755 h 884277"/>
                  <a:gd name="connsiteX17" fmla="*/ 8318 w 796933"/>
                  <a:gd name="connsiteY17" fmla="*/ 493362 h 884277"/>
                  <a:gd name="connsiteX18" fmla="*/ 8679 w 796933"/>
                  <a:gd name="connsiteY18" fmla="*/ 492843 h 884277"/>
                  <a:gd name="connsiteX19" fmla="*/ 9015 w 796933"/>
                  <a:gd name="connsiteY19" fmla="*/ 492313 h 884277"/>
                  <a:gd name="connsiteX20" fmla="*/ 94912 w 796933"/>
                  <a:gd name="connsiteY20" fmla="*/ 354030 h 884277"/>
                  <a:gd name="connsiteX21" fmla="*/ 98223 w 796933"/>
                  <a:gd name="connsiteY21" fmla="*/ 348695 h 884277"/>
                  <a:gd name="connsiteX22" fmla="*/ 98223 w 796933"/>
                  <a:gd name="connsiteY22" fmla="*/ 335949 h 884277"/>
                  <a:gd name="connsiteX23" fmla="*/ 146974 w 796933"/>
                  <a:gd name="connsiteY23" fmla="*/ 158342 h 884277"/>
                  <a:gd name="connsiteX24" fmla="*/ 427440 w 796933"/>
                  <a:gd name="connsiteY24" fmla="*/ 547 h 884277"/>
                  <a:gd name="connsiteX25" fmla="*/ 449233 w 796933"/>
                  <a:gd name="connsiteY25" fmla="*/ 126464 h 884277"/>
                  <a:gd name="connsiteX26" fmla="*/ 234873 w 796933"/>
                  <a:gd name="connsiteY26" fmla="*/ 324893 h 884277"/>
                  <a:gd name="connsiteX27" fmla="*/ 449233 w 796933"/>
                  <a:gd name="connsiteY27" fmla="*/ 523322 h 884277"/>
                  <a:gd name="connsiteX28" fmla="*/ 663593 w 796933"/>
                  <a:gd name="connsiteY28" fmla="*/ 324893 h 884277"/>
                  <a:gd name="connsiteX29" fmla="*/ 663593 w 796933"/>
                  <a:gd name="connsiteY29" fmla="*/ 324878 h 884277"/>
                  <a:gd name="connsiteX30" fmla="*/ 449397 w 796933"/>
                  <a:gd name="connsiteY30" fmla="*/ 126464 h 884277"/>
                  <a:gd name="connsiteX31" fmla="*/ 449233 w 796933"/>
                  <a:gd name="connsiteY31" fmla="*/ 126464 h 88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6933" h="884277">
                    <a:moveTo>
                      <a:pt x="427440" y="547"/>
                    </a:moveTo>
                    <a:cubicBezTo>
                      <a:pt x="494639" y="-3075"/>
                      <a:pt x="563685" y="11200"/>
                      <a:pt x="625914" y="45416"/>
                    </a:cubicBezTo>
                    <a:lnTo>
                      <a:pt x="625901" y="45416"/>
                    </a:lnTo>
                    <a:cubicBezTo>
                      <a:pt x="736152" y="105873"/>
                      <a:pt x="801715" y="217421"/>
                      <a:pt x="796661" y="335949"/>
                    </a:cubicBezTo>
                    <a:lnTo>
                      <a:pt x="796661" y="336364"/>
                    </a:lnTo>
                    <a:lnTo>
                      <a:pt x="796661" y="336779"/>
                    </a:lnTo>
                    <a:cubicBezTo>
                      <a:pt x="797342" y="438744"/>
                      <a:pt x="746590" y="535166"/>
                      <a:pt x="659426" y="597512"/>
                    </a:cubicBezTo>
                    <a:lnTo>
                      <a:pt x="649765" y="604426"/>
                    </a:lnTo>
                    <a:lnTo>
                      <a:pt x="649765" y="884277"/>
                    </a:lnTo>
                    <a:lnTo>
                      <a:pt x="306179" y="884277"/>
                    </a:lnTo>
                    <a:lnTo>
                      <a:pt x="306179" y="745994"/>
                    </a:lnTo>
                    <a:lnTo>
                      <a:pt x="220283" y="745994"/>
                    </a:lnTo>
                    <a:cubicBezTo>
                      <a:pt x="187600" y="745975"/>
                      <a:pt x="156285" y="733844"/>
                      <a:pt x="133328" y="712310"/>
                    </a:cubicBezTo>
                    <a:cubicBezTo>
                      <a:pt x="110706" y="690281"/>
                      <a:pt x="98152" y="661013"/>
                      <a:pt x="98285" y="630619"/>
                    </a:cubicBezTo>
                    <a:lnTo>
                      <a:pt x="98285" y="538431"/>
                    </a:lnTo>
                    <a:lnTo>
                      <a:pt x="20244" y="538431"/>
                    </a:lnTo>
                    <a:cubicBezTo>
                      <a:pt x="12325" y="537153"/>
                      <a:pt x="5549" y="532438"/>
                      <a:pt x="2019" y="525755"/>
                    </a:cubicBezTo>
                    <a:cubicBezTo>
                      <a:pt x="-2154" y="514680"/>
                      <a:pt x="235" y="502393"/>
                      <a:pt x="8318" y="493362"/>
                    </a:cubicBezTo>
                    <a:lnTo>
                      <a:pt x="8679" y="492843"/>
                    </a:lnTo>
                    <a:lnTo>
                      <a:pt x="9015" y="492313"/>
                    </a:lnTo>
                    <a:lnTo>
                      <a:pt x="94912" y="354030"/>
                    </a:lnTo>
                    <a:lnTo>
                      <a:pt x="98223" y="348695"/>
                    </a:lnTo>
                    <a:lnTo>
                      <a:pt x="98223" y="335949"/>
                    </a:lnTo>
                    <a:cubicBezTo>
                      <a:pt x="95641" y="273634"/>
                      <a:pt x="112571" y="211958"/>
                      <a:pt x="146974" y="158342"/>
                    </a:cubicBezTo>
                    <a:cubicBezTo>
                      <a:pt x="208580" y="62336"/>
                      <a:pt x="315443" y="6584"/>
                      <a:pt x="427440" y="547"/>
                    </a:cubicBezTo>
                    <a:close/>
                    <a:moveTo>
                      <a:pt x="449233" y="126464"/>
                    </a:moveTo>
                    <a:cubicBezTo>
                      <a:pt x="330845" y="126464"/>
                      <a:pt x="234873" y="215304"/>
                      <a:pt x="234873" y="324893"/>
                    </a:cubicBezTo>
                    <a:cubicBezTo>
                      <a:pt x="234873" y="434483"/>
                      <a:pt x="330845" y="523322"/>
                      <a:pt x="449233" y="523322"/>
                    </a:cubicBezTo>
                    <a:cubicBezTo>
                      <a:pt x="567621" y="523322"/>
                      <a:pt x="663593" y="434483"/>
                      <a:pt x="663593" y="324893"/>
                    </a:cubicBezTo>
                    <a:cubicBezTo>
                      <a:pt x="663593" y="324888"/>
                      <a:pt x="663593" y="324883"/>
                      <a:pt x="663593" y="324878"/>
                    </a:cubicBezTo>
                    <a:cubicBezTo>
                      <a:pt x="663634" y="215334"/>
                      <a:pt x="567735" y="126502"/>
                      <a:pt x="449397" y="126464"/>
                    </a:cubicBezTo>
                    <a:cubicBezTo>
                      <a:pt x="449342" y="126464"/>
                      <a:pt x="449288" y="126464"/>
                      <a:pt x="449233" y="126464"/>
                    </a:cubicBezTo>
                    <a:close/>
                  </a:path>
                </a:pathLst>
              </a:custGeom>
              <a:solidFill>
                <a:schemeClr val="bg1">
                  <a:lumMod val="85000"/>
                </a:schemeClr>
              </a:solidFill>
              <a:ln w="5556" cap="flat">
                <a:noFill/>
                <a:prstDash val="solid"/>
                <a:miter/>
              </a:ln>
            </p:spPr>
            <p:txBody>
              <a:bodyPr rtlCol="0" anchor="ctr"/>
              <a:lstStyle/>
              <a:p>
                <a:endParaRPr lang="en-US"/>
              </a:p>
            </p:txBody>
          </p:sp>
          <p:sp>
            <p:nvSpPr>
              <p:cNvPr id="65" name="Freeform 64" descr="Badge Tick1 with solid fill">
                <a:extLst>
                  <a:ext uri="{FF2B5EF4-FFF2-40B4-BE49-F238E27FC236}">
                    <a16:creationId xmlns:a16="http://schemas.microsoft.com/office/drawing/2014/main" id="{306B474E-1290-251B-A541-ECB8E11435C2}"/>
                  </a:ext>
                </a:extLst>
              </p:cNvPr>
              <p:cNvSpPr/>
              <p:nvPr/>
            </p:nvSpPr>
            <p:spPr>
              <a:xfrm>
                <a:off x="13907546" y="2272468"/>
                <a:ext cx="257544" cy="188424"/>
              </a:xfrm>
              <a:custGeom>
                <a:avLst/>
                <a:gdLst>
                  <a:gd name="connsiteX0" fmla="*/ 230181 w 257544"/>
                  <a:gd name="connsiteY0" fmla="*/ 0 h 188424"/>
                  <a:gd name="connsiteX1" fmla="*/ 257544 w 257544"/>
                  <a:gd name="connsiteY1" fmla="*/ 24980 h 188424"/>
                  <a:gd name="connsiteX2" fmla="*/ 175020 w 257544"/>
                  <a:gd name="connsiteY2" fmla="*/ 101067 h 188424"/>
                  <a:gd name="connsiteX3" fmla="*/ 175026 w 257544"/>
                  <a:gd name="connsiteY3" fmla="*/ 101083 h 188424"/>
                  <a:gd name="connsiteX4" fmla="*/ 80768 w 257544"/>
                  <a:gd name="connsiteY4" fmla="*/ 188424 h 188424"/>
                  <a:gd name="connsiteX5" fmla="*/ 0 w 257544"/>
                  <a:gd name="connsiteY5" fmla="*/ 113659 h 188424"/>
                  <a:gd name="connsiteX6" fmla="*/ 26985 w 257544"/>
                  <a:gd name="connsiteY6" fmla="*/ 88679 h 188424"/>
                  <a:gd name="connsiteX7" fmla="*/ 80768 w 257544"/>
                  <a:gd name="connsiteY7" fmla="*/ 138466 h 188424"/>
                  <a:gd name="connsiteX8" fmla="*/ 158658 w 257544"/>
                  <a:gd name="connsiteY8" fmla="*/ 65429 h 188424"/>
                  <a:gd name="connsiteX9" fmla="*/ 225490 w 257544"/>
                  <a:gd name="connsiteY9" fmla="*/ 4347 h 188424"/>
                  <a:gd name="connsiteX10" fmla="*/ 227923 w 257544"/>
                  <a:gd name="connsiteY10" fmla="*/ 2257 h 188424"/>
                  <a:gd name="connsiteX11" fmla="*/ 230181 w 257544"/>
                  <a:gd name="connsiteY11" fmla="*/ 0 h 18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544" h="188424">
                    <a:moveTo>
                      <a:pt x="230181" y="0"/>
                    </a:moveTo>
                    <a:lnTo>
                      <a:pt x="257544" y="24980"/>
                    </a:lnTo>
                    <a:cubicBezTo>
                      <a:pt x="225761" y="54238"/>
                      <a:pt x="206255" y="72211"/>
                      <a:pt x="175020" y="101067"/>
                    </a:cubicBezTo>
                    <a:lnTo>
                      <a:pt x="175026" y="101083"/>
                    </a:lnTo>
                    <a:cubicBezTo>
                      <a:pt x="143795" y="129940"/>
                      <a:pt x="112375" y="159055"/>
                      <a:pt x="80768" y="188424"/>
                    </a:cubicBezTo>
                    <a:cubicBezTo>
                      <a:pt x="53909" y="163443"/>
                      <a:pt x="26986" y="138522"/>
                      <a:pt x="0" y="113659"/>
                    </a:cubicBezTo>
                    <a:lnTo>
                      <a:pt x="26985" y="88679"/>
                    </a:lnTo>
                    <a:lnTo>
                      <a:pt x="80768" y="138466"/>
                    </a:lnTo>
                    <a:cubicBezTo>
                      <a:pt x="106878" y="113948"/>
                      <a:pt x="132841" y="89603"/>
                      <a:pt x="158658" y="65429"/>
                    </a:cubicBezTo>
                    <a:cubicBezTo>
                      <a:pt x="184457" y="41260"/>
                      <a:pt x="198731" y="28287"/>
                      <a:pt x="225490" y="4347"/>
                    </a:cubicBezTo>
                    <a:cubicBezTo>
                      <a:pt x="226241" y="3652"/>
                      <a:pt x="227048" y="2963"/>
                      <a:pt x="227923" y="2257"/>
                    </a:cubicBezTo>
                    <a:cubicBezTo>
                      <a:pt x="228771" y="1592"/>
                      <a:pt x="229529" y="834"/>
                      <a:pt x="230181" y="0"/>
                    </a:cubicBezTo>
                    <a:close/>
                  </a:path>
                </a:pathLst>
              </a:custGeom>
              <a:solidFill>
                <a:schemeClr val="bg1"/>
              </a:solidFill>
              <a:ln w="5556" cap="flat">
                <a:noFill/>
                <a:prstDash val="solid"/>
                <a:miter/>
              </a:ln>
            </p:spPr>
            <p:txBody>
              <a:bodyPr rtlCol="0" anchor="ctr"/>
              <a:lstStyle/>
              <a:p>
                <a:endParaRPr lang="en-US"/>
              </a:p>
            </p:txBody>
          </p:sp>
        </p:grpSp>
      </p:grpSp>
      <p:sp>
        <p:nvSpPr>
          <p:cNvPr id="6" name="Rounded Rectangular Callout 5">
            <a:extLst>
              <a:ext uri="{FF2B5EF4-FFF2-40B4-BE49-F238E27FC236}">
                <a16:creationId xmlns:a16="http://schemas.microsoft.com/office/drawing/2014/main" id="{63E7FED1-9967-87A7-32C9-FB941766A6E0}"/>
              </a:ext>
            </a:extLst>
          </p:cNvPr>
          <p:cNvSpPr/>
          <p:nvPr/>
        </p:nvSpPr>
        <p:spPr>
          <a:xfrm>
            <a:off x="2275367" y="2010317"/>
            <a:ext cx="3907003" cy="1054944"/>
          </a:xfrm>
          <a:prstGeom prst="wedgeRoundRectCallout">
            <a:avLst>
              <a:gd name="adj1" fmla="val 6881"/>
              <a:gd name="adj2" fmla="val 82204"/>
              <a:gd name="adj3" fmla="val 16667"/>
            </a:avLst>
          </a:prstGeom>
          <a:solidFill>
            <a:srgbClr val="AECC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Not just a top-k</a:t>
            </a:r>
          </a:p>
        </p:txBody>
      </p:sp>
    </p:spTree>
    <p:extLst>
      <p:ext uri="{BB962C8B-B14F-4D97-AF65-F5344CB8AC3E}">
        <p14:creationId xmlns:p14="http://schemas.microsoft.com/office/powerpoint/2010/main" val="420239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47130C-4BC4-7522-94A2-90CF6BF0EF81}"/>
              </a:ext>
            </a:extLst>
          </p:cNvPr>
          <p:cNvSpPr>
            <a:spLocks noGrp="1"/>
          </p:cNvSpPr>
          <p:nvPr>
            <p:ph type="sldNum" sz="quarter" idx="12"/>
          </p:nvPr>
        </p:nvSpPr>
        <p:spPr/>
        <p:txBody>
          <a:bodyPr/>
          <a:lstStyle/>
          <a:p>
            <a:fld id="{B6F15528-21DE-4FAA-801E-634DDDAF4B2B}" type="slidenum">
              <a:rPr lang="en-US" smtClean="0"/>
              <a:pPr/>
              <a:t>24</a:t>
            </a:fld>
            <a:endParaRPr lang="en-US"/>
          </a:p>
        </p:txBody>
      </p:sp>
      <p:sp>
        <p:nvSpPr>
          <p:cNvPr id="3" name="TextBox 5">
            <a:extLst>
              <a:ext uri="{FF2B5EF4-FFF2-40B4-BE49-F238E27FC236}">
                <a16:creationId xmlns:a16="http://schemas.microsoft.com/office/drawing/2014/main" id="{F5984D01-AB24-7A39-9AD5-A69CEED4587D}"/>
              </a:ext>
            </a:extLst>
          </p:cNvPr>
          <p:cNvSpPr txBox="1"/>
          <p:nvPr/>
        </p:nvSpPr>
        <p:spPr>
          <a:xfrm>
            <a:off x="7919352" y="2569259"/>
            <a:ext cx="2449294" cy="817403"/>
          </a:xfrm>
          <a:prstGeom prst="rect">
            <a:avLst/>
          </a:prstGeom>
        </p:spPr>
        <p:txBody>
          <a:bodyPr wrap="square" lIns="0" tIns="0" rIns="0" bIns="0" rtlCol="0" anchor="ctr">
            <a:spAutoFit/>
          </a:bodyPr>
          <a:lstStyle/>
          <a:p>
            <a:pPr>
              <a:lnSpc>
                <a:spcPts val="6089"/>
              </a:lnSpc>
            </a:pPr>
            <a:r>
              <a:rPr lang="en-US" sz="6950" b="1" spc="-342">
                <a:solidFill>
                  <a:srgbClr val="439863"/>
                </a:solidFill>
                <a:latin typeface="TT Interphases Pro Trl Bd" panose="020B0103050000020004" pitchFamily="34" charset="0"/>
                <a:sym typeface="TT Interphases"/>
              </a:rPr>
              <a:t>SAGE</a:t>
            </a:r>
            <a:endParaRPr lang="en-US" b="1">
              <a:solidFill>
                <a:srgbClr val="439863"/>
              </a:solidFill>
              <a:latin typeface="TT Interphases Pro Trl Bd" panose="020B0103050000020004" pitchFamily="34" charset="0"/>
            </a:endParaRPr>
          </a:p>
        </p:txBody>
      </p:sp>
      <p:sp>
        <p:nvSpPr>
          <p:cNvPr id="4" name="TextBox 5">
            <a:extLst>
              <a:ext uri="{FF2B5EF4-FFF2-40B4-BE49-F238E27FC236}">
                <a16:creationId xmlns:a16="http://schemas.microsoft.com/office/drawing/2014/main" id="{8A16C324-1CA5-38E9-A843-F39934A1FB9A}"/>
              </a:ext>
            </a:extLst>
          </p:cNvPr>
          <p:cNvSpPr txBox="1"/>
          <p:nvPr/>
        </p:nvSpPr>
        <p:spPr>
          <a:xfrm>
            <a:off x="10200998" y="2569259"/>
            <a:ext cx="2449294" cy="836832"/>
          </a:xfrm>
          <a:prstGeom prst="rect">
            <a:avLst/>
          </a:prstGeom>
        </p:spPr>
        <p:txBody>
          <a:bodyPr wrap="square" lIns="0" tIns="0" rIns="0" bIns="0" rtlCol="0" anchor="ctr">
            <a:spAutoFit/>
          </a:bodyPr>
          <a:lstStyle/>
          <a:p>
            <a:pPr>
              <a:lnSpc>
                <a:spcPts val="6089"/>
              </a:lnSpc>
            </a:pPr>
            <a:r>
              <a:rPr lang="en-US" sz="6950" spc="-342">
                <a:solidFill>
                  <a:srgbClr val="000000"/>
                </a:solidFill>
                <a:latin typeface="TT Interphases"/>
                <a:sym typeface="TT Interphases"/>
              </a:rPr>
              <a:t>🧙‍♂️</a:t>
            </a:r>
            <a:endParaRPr lang="en-US"/>
          </a:p>
        </p:txBody>
      </p:sp>
      <p:sp>
        <p:nvSpPr>
          <p:cNvPr id="5" name="TextBox 5">
            <a:extLst>
              <a:ext uri="{FF2B5EF4-FFF2-40B4-BE49-F238E27FC236}">
                <a16:creationId xmlns:a16="http://schemas.microsoft.com/office/drawing/2014/main" id="{D4AB1B0B-5DC3-91F8-7DE3-03540D28C4BB}"/>
              </a:ext>
            </a:extLst>
          </p:cNvPr>
          <p:cNvSpPr txBox="1"/>
          <p:nvPr/>
        </p:nvSpPr>
        <p:spPr>
          <a:xfrm>
            <a:off x="1599653" y="3899586"/>
            <a:ext cx="15088693" cy="3208571"/>
          </a:xfrm>
          <a:prstGeom prst="rect">
            <a:avLst/>
          </a:prstGeom>
        </p:spPr>
        <p:txBody>
          <a:bodyPr wrap="square" lIns="0" tIns="0" rIns="0" bIns="0" rtlCol="0" anchor="ctr">
            <a:spAutoFit/>
          </a:bodyPr>
          <a:lstStyle/>
          <a:p>
            <a:pPr algn="ctr"/>
            <a:r>
              <a:rPr lang="en-US" sz="6950" spc="-342">
                <a:solidFill>
                  <a:srgbClr val="000000"/>
                </a:solidFill>
                <a:latin typeface="TT Interphases"/>
                <a:sym typeface="TT Interphases"/>
              </a:rPr>
              <a:t>Data-</a:t>
            </a:r>
            <a:r>
              <a:rPr lang="en-US" sz="6950" b="1" spc="-342">
                <a:solidFill>
                  <a:srgbClr val="439863"/>
                </a:solidFill>
                <a:latin typeface="TT Interphases"/>
                <a:sym typeface="TT Interphases"/>
              </a:rPr>
              <a:t>S</a:t>
            </a:r>
            <a:r>
              <a:rPr lang="en-US" sz="6950" spc="-342">
                <a:solidFill>
                  <a:srgbClr val="000000"/>
                </a:solidFill>
                <a:latin typeface="TT Interphases"/>
                <a:sym typeface="TT Interphases"/>
              </a:rPr>
              <a:t>emantics-</a:t>
            </a:r>
            <a:r>
              <a:rPr lang="en-US" sz="6950" b="1" spc="-342">
                <a:solidFill>
                  <a:srgbClr val="439863"/>
                </a:solidFill>
                <a:latin typeface="TT Interphases"/>
                <a:sym typeface="TT Interphases"/>
              </a:rPr>
              <a:t>A</a:t>
            </a:r>
            <a:r>
              <a:rPr lang="en-US" sz="6950" spc="-342">
                <a:solidFill>
                  <a:srgbClr val="000000"/>
                </a:solidFill>
                <a:latin typeface="TT Interphases"/>
                <a:sym typeface="TT Interphases"/>
              </a:rPr>
              <a:t>ware system</a:t>
            </a:r>
          </a:p>
          <a:p>
            <a:pPr algn="ctr"/>
            <a:r>
              <a:rPr lang="en-US" sz="6950" spc="-342">
                <a:solidFill>
                  <a:srgbClr val="000000"/>
                </a:solidFill>
                <a:latin typeface="TT Interphases"/>
                <a:sym typeface="TT Interphases"/>
              </a:rPr>
              <a:t>For </a:t>
            </a:r>
            <a:r>
              <a:rPr lang="en-US" sz="6950" spc="-342" err="1">
                <a:solidFill>
                  <a:srgbClr val="000000"/>
                </a:solidFill>
                <a:latin typeface="TT Interphases"/>
                <a:sym typeface="TT Interphases"/>
              </a:rPr>
              <a:t>Recommendin</a:t>
            </a:r>
            <a:r>
              <a:rPr lang="en-US" sz="6950" b="1" spc="-342" err="1">
                <a:solidFill>
                  <a:srgbClr val="439863"/>
                </a:solidFill>
                <a:latin typeface="TT Interphases"/>
                <a:sym typeface="TT Interphases"/>
              </a:rPr>
              <a:t>G</a:t>
            </a:r>
            <a:r>
              <a:rPr lang="en-US" sz="6950" spc="-342">
                <a:solidFill>
                  <a:srgbClr val="000000"/>
                </a:solidFill>
                <a:latin typeface="TT Interphases"/>
                <a:sym typeface="TT Interphases"/>
              </a:rPr>
              <a:t> </a:t>
            </a:r>
            <a:endParaRPr lang="en-US" sz="6950" spc="-342">
              <a:solidFill>
                <a:srgbClr val="000000"/>
              </a:solidFill>
              <a:latin typeface="TT Interphases"/>
            </a:endParaRPr>
          </a:p>
          <a:p>
            <a:pPr algn="ctr"/>
            <a:r>
              <a:rPr lang="en-US" sz="6950" spc="-342">
                <a:solidFill>
                  <a:srgbClr val="000000"/>
                </a:solidFill>
                <a:latin typeface="TT Interphases"/>
                <a:sym typeface="TT Interphases"/>
              </a:rPr>
              <a:t>K-Budgeted </a:t>
            </a:r>
            <a:r>
              <a:rPr lang="en-US" sz="6950" spc="-342" err="1">
                <a:solidFill>
                  <a:srgbClr val="000000"/>
                </a:solidFill>
                <a:latin typeface="TT Interphases"/>
                <a:sym typeface="TT Interphases"/>
              </a:rPr>
              <a:t>Div</a:t>
            </a:r>
            <a:r>
              <a:rPr lang="en-US" sz="7000" b="1" spc="-342" err="1">
                <a:solidFill>
                  <a:srgbClr val="439863"/>
                </a:solidFill>
                <a:latin typeface="TT Interphases"/>
                <a:sym typeface="TT Interphases"/>
              </a:rPr>
              <a:t>E</a:t>
            </a:r>
            <a:r>
              <a:rPr lang="en-US" sz="6950" spc="-342" err="1">
                <a:solidFill>
                  <a:srgbClr val="000000"/>
                </a:solidFill>
                <a:latin typeface="TT Interphases"/>
                <a:sym typeface="TT Interphases"/>
              </a:rPr>
              <a:t>rse</a:t>
            </a:r>
            <a:r>
              <a:rPr lang="en-US" sz="6950" spc="-342">
                <a:solidFill>
                  <a:srgbClr val="000000"/>
                </a:solidFill>
                <a:latin typeface="TT Interphases"/>
                <a:sym typeface="TT Interphases"/>
              </a:rPr>
              <a:t> Pivot Tables</a:t>
            </a:r>
            <a:endParaRPr lang="en-US">
              <a:ea typeface="Calibri"/>
              <a:cs typeface="Calibri"/>
            </a:endParaRPr>
          </a:p>
        </p:txBody>
      </p:sp>
    </p:spTree>
    <p:extLst>
      <p:ext uri="{BB962C8B-B14F-4D97-AF65-F5344CB8AC3E}">
        <p14:creationId xmlns:p14="http://schemas.microsoft.com/office/powerpoint/2010/main" val="1733855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F58EA-B86A-A15C-8C1B-42D56A0FC9D3}"/>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232AE782-97B8-C811-DB70-13C054910103}"/>
              </a:ext>
            </a:extLst>
          </p:cNvPr>
          <p:cNvGrpSpPr/>
          <p:nvPr/>
        </p:nvGrpSpPr>
        <p:grpSpPr>
          <a:xfrm>
            <a:off x="571764" y="2705911"/>
            <a:ext cx="6755870" cy="4875178"/>
            <a:chOff x="993281" y="3177777"/>
            <a:chExt cx="6755870" cy="4875178"/>
          </a:xfrm>
        </p:grpSpPr>
        <p:sp>
          <p:nvSpPr>
            <p:cNvPr id="20" name="Rounded Rectangular Callout 19">
              <a:extLst>
                <a:ext uri="{FF2B5EF4-FFF2-40B4-BE49-F238E27FC236}">
                  <a16:creationId xmlns:a16="http://schemas.microsoft.com/office/drawing/2014/main" id="{20ADD163-7190-3C5F-C066-7E85668BD102}"/>
                </a:ext>
              </a:extLst>
            </p:cNvPr>
            <p:cNvSpPr/>
            <p:nvPr/>
          </p:nvSpPr>
          <p:spPr>
            <a:xfrm>
              <a:off x="993281" y="6461899"/>
              <a:ext cx="3968496" cy="1591056"/>
            </a:xfrm>
            <a:prstGeom prst="wedgeRoundRectCallout">
              <a:avLst>
                <a:gd name="adj1" fmla="val 32908"/>
                <a:gd name="adj2" fmla="val -112812"/>
                <a:gd name="adj3" fmla="val 16667"/>
              </a:avLst>
            </a:prstGeom>
            <a:solidFill>
              <a:srgbClr val="439863"/>
            </a:solidFill>
            <a:ln w="381000">
              <a:solidFill>
                <a:srgbClr val="4398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How to quantify</a:t>
              </a:r>
            </a:p>
            <a:p>
              <a:pPr algn="ctr"/>
              <a:r>
                <a:rPr lang="en-US" sz="2400" b="1">
                  <a:solidFill>
                    <a:schemeClr val="accent2">
                      <a:lumMod val="40000"/>
                      <a:lumOff val="60000"/>
                    </a:schemeClr>
                  </a:solidFill>
                  <a:latin typeface="TT Interphases Pro Trl Rg" panose="020B0103050000020004" pitchFamily="34" charset="0"/>
                </a:rPr>
                <a:t>goodness</a:t>
              </a:r>
              <a:r>
                <a:rPr lang="en-US" sz="2400">
                  <a:latin typeface="TT Interphases Pro Trl Rg" panose="020B0103050000020004" pitchFamily="34" charset="0"/>
                </a:rPr>
                <a:t> of a pivot table?</a:t>
              </a:r>
            </a:p>
          </p:txBody>
        </p:sp>
        <p:pic>
          <p:nvPicPr>
            <p:cNvPr id="21" name="Picture 20">
              <a:extLst>
                <a:ext uri="{FF2B5EF4-FFF2-40B4-BE49-F238E27FC236}">
                  <a16:creationId xmlns:a16="http://schemas.microsoft.com/office/drawing/2014/main" id="{720828C2-1A4F-8ADF-2BCF-1D3EA1E1F78B}"/>
                </a:ext>
              </a:extLst>
            </p:cNvPr>
            <p:cNvPicPr>
              <a:picLocks noChangeAspect="1"/>
            </p:cNvPicPr>
            <p:nvPr/>
          </p:nvPicPr>
          <p:blipFill>
            <a:blip r:embed="rId4"/>
            <a:srcRect l="4880" r="5149" b="7911"/>
            <a:stretch/>
          </p:blipFill>
          <p:spPr>
            <a:xfrm>
              <a:off x="4549784" y="3177777"/>
              <a:ext cx="3199367" cy="2795170"/>
            </a:xfrm>
            <a:prstGeom prst="rect">
              <a:avLst/>
            </a:prstGeom>
            <a:ln w="381000">
              <a:solidFill>
                <a:srgbClr val="439863"/>
              </a:solidFill>
            </a:ln>
          </p:spPr>
        </p:pic>
      </p:grpSp>
      <p:sp>
        <p:nvSpPr>
          <p:cNvPr id="2" name="Freeform 2">
            <a:extLst>
              <a:ext uri="{FF2B5EF4-FFF2-40B4-BE49-F238E27FC236}">
                <a16:creationId xmlns:a16="http://schemas.microsoft.com/office/drawing/2014/main" id="{10F19E1E-4CE6-88B8-E6A7-3F5C2AF62C86}"/>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0458D02A-E0A7-72C7-B862-B9BAB0BC3A10}"/>
              </a:ext>
            </a:extLst>
          </p:cNvPr>
          <p:cNvSpPr txBox="1"/>
          <p:nvPr/>
        </p:nvSpPr>
        <p:spPr>
          <a:xfrm>
            <a:off x="571764" y="663270"/>
            <a:ext cx="14363535" cy="845820"/>
          </a:xfrm>
          <a:prstGeom prst="rect">
            <a:avLst/>
          </a:prstGeom>
        </p:spPr>
        <p:txBody>
          <a:bodyPr lIns="0" tIns="0" rIns="0" bIns="0" rtlCol="0" anchor="t">
            <a:spAutoFit/>
          </a:bodyPr>
          <a:lstStyle/>
          <a:p>
            <a:pPr algn="l">
              <a:lnSpc>
                <a:spcPts val="6089"/>
              </a:lnSpc>
            </a:pPr>
            <a:r>
              <a:rPr lang="en-US" sz="6999" spc="-342">
                <a:solidFill>
                  <a:srgbClr val="000000"/>
                </a:solidFill>
                <a:latin typeface="TT Interphases"/>
                <a:ea typeface="TT Interphases"/>
                <a:cs typeface="TT Interphases"/>
                <a:sym typeface="TT Interphases"/>
              </a:rPr>
              <a:t>Challenges</a:t>
            </a:r>
          </a:p>
        </p:txBody>
      </p:sp>
      <p:sp>
        <p:nvSpPr>
          <p:cNvPr id="8" name="Slide Number Placeholder 7">
            <a:extLst>
              <a:ext uri="{FF2B5EF4-FFF2-40B4-BE49-F238E27FC236}">
                <a16:creationId xmlns:a16="http://schemas.microsoft.com/office/drawing/2014/main" id="{7D8616E3-94FF-BCF0-2E3B-64C79C9678E0}"/>
              </a:ext>
            </a:extLst>
          </p:cNvPr>
          <p:cNvSpPr>
            <a:spLocks noGrp="1"/>
          </p:cNvSpPr>
          <p:nvPr>
            <p:ph type="sldNum" sz="quarter" idx="12"/>
          </p:nvPr>
        </p:nvSpPr>
        <p:spPr/>
        <p:txBody>
          <a:bodyPr/>
          <a:lstStyle/>
          <a:p>
            <a:fld id="{B6F15528-21DE-4FAA-801E-634DDDAF4B2B}" type="slidenum">
              <a:rPr lang="en-US" smtClean="0"/>
              <a:pPr/>
              <a:t>25</a:t>
            </a:fld>
            <a:endParaRPr lang="en-US"/>
          </a:p>
        </p:txBody>
      </p:sp>
      <p:grpSp>
        <p:nvGrpSpPr>
          <p:cNvPr id="5" name="Group 4">
            <a:extLst>
              <a:ext uri="{FF2B5EF4-FFF2-40B4-BE49-F238E27FC236}">
                <a16:creationId xmlns:a16="http://schemas.microsoft.com/office/drawing/2014/main" id="{D173CF33-B918-9D54-3E13-EE03B90A7BAF}"/>
              </a:ext>
            </a:extLst>
          </p:cNvPr>
          <p:cNvGrpSpPr/>
          <p:nvPr/>
        </p:nvGrpSpPr>
        <p:grpSpPr>
          <a:xfrm>
            <a:off x="9420684" y="2413116"/>
            <a:ext cx="4491060" cy="3559831"/>
            <a:chOff x="9420684" y="2413116"/>
            <a:chExt cx="4491060" cy="3559831"/>
          </a:xfrm>
        </p:grpSpPr>
        <p:pic>
          <p:nvPicPr>
            <p:cNvPr id="14" name="Picture 13">
              <a:extLst>
                <a:ext uri="{FF2B5EF4-FFF2-40B4-BE49-F238E27FC236}">
                  <a16:creationId xmlns:a16="http://schemas.microsoft.com/office/drawing/2014/main" id="{8B8558D4-68B7-703F-AF31-17E3B0513049}"/>
                </a:ext>
              </a:extLst>
            </p:cNvPr>
            <p:cNvPicPr>
              <a:picLocks noChangeAspect="1"/>
            </p:cNvPicPr>
            <p:nvPr/>
          </p:nvPicPr>
          <p:blipFill>
            <a:blip r:embed="rId6"/>
            <a:stretch>
              <a:fillRect/>
            </a:stretch>
          </p:blipFill>
          <p:spPr>
            <a:xfrm>
              <a:off x="10447578" y="2413116"/>
              <a:ext cx="2407168" cy="2201556"/>
            </a:xfrm>
            <a:prstGeom prst="rect">
              <a:avLst/>
            </a:prstGeom>
          </p:spPr>
        </p:pic>
        <p:pic>
          <p:nvPicPr>
            <p:cNvPr id="16" name="Picture 15">
              <a:extLst>
                <a:ext uri="{FF2B5EF4-FFF2-40B4-BE49-F238E27FC236}">
                  <a16:creationId xmlns:a16="http://schemas.microsoft.com/office/drawing/2014/main" id="{817D87CC-EBEB-8DBA-3E9F-9B4037AAE37E}"/>
                </a:ext>
              </a:extLst>
            </p:cNvPr>
            <p:cNvPicPr>
              <a:picLocks noChangeAspect="1"/>
            </p:cNvPicPr>
            <p:nvPr/>
          </p:nvPicPr>
          <p:blipFill>
            <a:blip r:embed="rId7"/>
            <a:stretch>
              <a:fillRect/>
            </a:stretch>
          </p:blipFill>
          <p:spPr>
            <a:xfrm>
              <a:off x="11480187" y="3779667"/>
              <a:ext cx="2431557" cy="2193280"/>
            </a:xfrm>
            <a:prstGeom prst="rect">
              <a:avLst/>
            </a:prstGeom>
          </p:spPr>
        </p:pic>
        <p:pic>
          <p:nvPicPr>
            <p:cNvPr id="17" name="Picture 16">
              <a:extLst>
                <a:ext uri="{FF2B5EF4-FFF2-40B4-BE49-F238E27FC236}">
                  <a16:creationId xmlns:a16="http://schemas.microsoft.com/office/drawing/2014/main" id="{654EB5E7-9AD2-0671-B22C-27ED7E4DBE82}"/>
                </a:ext>
              </a:extLst>
            </p:cNvPr>
            <p:cNvPicPr>
              <a:picLocks noChangeAspect="1"/>
            </p:cNvPicPr>
            <p:nvPr/>
          </p:nvPicPr>
          <p:blipFill>
            <a:blip r:embed="rId8"/>
            <a:stretch>
              <a:fillRect/>
            </a:stretch>
          </p:blipFill>
          <p:spPr>
            <a:xfrm>
              <a:off x="9420684" y="3255210"/>
              <a:ext cx="2426498" cy="2195384"/>
            </a:xfrm>
            <a:prstGeom prst="rect">
              <a:avLst/>
            </a:prstGeom>
          </p:spPr>
        </p:pic>
      </p:grpSp>
      <p:grpSp>
        <p:nvGrpSpPr>
          <p:cNvPr id="4" name="Group 3">
            <a:extLst>
              <a:ext uri="{FF2B5EF4-FFF2-40B4-BE49-F238E27FC236}">
                <a16:creationId xmlns:a16="http://schemas.microsoft.com/office/drawing/2014/main" id="{30D57D8E-108B-48E0-E6AE-5D188F02C8E7}"/>
              </a:ext>
            </a:extLst>
          </p:cNvPr>
          <p:cNvGrpSpPr/>
          <p:nvPr/>
        </p:nvGrpSpPr>
        <p:grpSpPr>
          <a:xfrm>
            <a:off x="4432852" y="1597510"/>
            <a:ext cx="7909010" cy="6944397"/>
            <a:chOff x="4432852" y="1597510"/>
            <a:chExt cx="7909010" cy="6944397"/>
          </a:xfrm>
        </p:grpSpPr>
        <p:cxnSp>
          <p:nvCxnSpPr>
            <p:cNvPr id="45" name="Straight Connector 44">
              <a:extLst>
                <a:ext uri="{FF2B5EF4-FFF2-40B4-BE49-F238E27FC236}">
                  <a16:creationId xmlns:a16="http://schemas.microsoft.com/office/drawing/2014/main" id="{B8A1C745-6F4F-199C-EE70-80FB91B05D20}"/>
                </a:ext>
              </a:extLst>
            </p:cNvPr>
            <p:cNvCxnSpPr>
              <a:cxnSpLocks/>
            </p:cNvCxnSpPr>
            <p:nvPr/>
          </p:nvCxnSpPr>
          <p:spPr>
            <a:xfrm>
              <a:off x="8392983" y="1597510"/>
              <a:ext cx="0" cy="3893406"/>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11CF771-344E-6013-846D-E1BCE938562C}"/>
                </a:ext>
              </a:extLst>
            </p:cNvPr>
            <p:cNvCxnSpPr>
              <a:cxnSpLocks/>
            </p:cNvCxnSpPr>
            <p:nvPr/>
          </p:nvCxnSpPr>
          <p:spPr>
            <a:xfrm flipH="1">
              <a:off x="4432852" y="5473735"/>
              <a:ext cx="3960131" cy="3068172"/>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BEF85B-FC20-183F-A123-0F42BDCC8F6B}"/>
                </a:ext>
              </a:extLst>
            </p:cNvPr>
            <p:cNvCxnSpPr>
              <a:cxnSpLocks/>
            </p:cNvCxnSpPr>
            <p:nvPr/>
          </p:nvCxnSpPr>
          <p:spPr>
            <a:xfrm flipH="1" flipV="1">
              <a:off x="8394089" y="5473734"/>
              <a:ext cx="3947773" cy="2925606"/>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 name="Rounded Rectangular Callout 5">
            <a:extLst>
              <a:ext uri="{FF2B5EF4-FFF2-40B4-BE49-F238E27FC236}">
                <a16:creationId xmlns:a16="http://schemas.microsoft.com/office/drawing/2014/main" id="{E7AE9BF4-14E3-DCB8-3BEE-F06A929BF70E}"/>
              </a:ext>
            </a:extLst>
          </p:cNvPr>
          <p:cNvSpPr/>
          <p:nvPr/>
        </p:nvSpPr>
        <p:spPr>
          <a:xfrm>
            <a:off x="581289" y="5972947"/>
            <a:ext cx="3968496" cy="1591056"/>
          </a:xfrm>
          <a:prstGeom prst="wedgeRoundRectCallout">
            <a:avLst>
              <a:gd name="adj1" fmla="val 33298"/>
              <a:gd name="adj2" fmla="val -110864"/>
              <a:gd name="adj3" fmla="val 16667"/>
            </a:avLst>
          </a:prstGeom>
          <a:solidFill>
            <a:srgbClr val="43986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How to quantify</a:t>
            </a:r>
          </a:p>
          <a:p>
            <a:pPr algn="ctr"/>
            <a:r>
              <a:rPr lang="en-US" sz="2400" b="1">
                <a:solidFill>
                  <a:schemeClr val="accent2">
                    <a:lumMod val="40000"/>
                    <a:lumOff val="60000"/>
                  </a:schemeClr>
                </a:solidFill>
                <a:latin typeface="TT Interphases Pro Trl Rg" panose="020B0103050000020004" pitchFamily="34" charset="0"/>
              </a:rPr>
              <a:t>goodness</a:t>
            </a:r>
            <a:r>
              <a:rPr lang="en-US" sz="2400">
                <a:latin typeface="TT Interphases Pro Trl Rg" panose="020B0103050000020004" pitchFamily="34" charset="0"/>
              </a:rPr>
              <a:t> of a pivot table?</a:t>
            </a:r>
          </a:p>
        </p:txBody>
      </p:sp>
      <p:sp>
        <p:nvSpPr>
          <p:cNvPr id="7" name="Rounded Rectangular Callout 6">
            <a:extLst>
              <a:ext uri="{FF2B5EF4-FFF2-40B4-BE49-F238E27FC236}">
                <a16:creationId xmlns:a16="http://schemas.microsoft.com/office/drawing/2014/main" id="{8675578B-4892-7BFD-F25E-BF0F485DDA62}"/>
              </a:ext>
            </a:extLst>
          </p:cNvPr>
          <p:cNvSpPr/>
          <p:nvPr/>
        </p:nvSpPr>
        <p:spPr>
          <a:xfrm>
            <a:off x="14204458" y="1043990"/>
            <a:ext cx="3968496" cy="1591056"/>
          </a:xfrm>
          <a:prstGeom prst="wedgeRoundRectCallout">
            <a:avLst>
              <a:gd name="adj1" fmla="val -49918"/>
              <a:gd name="adj2" fmla="val 98565"/>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How to quantify</a:t>
            </a:r>
          </a:p>
          <a:p>
            <a:pPr algn="ctr"/>
            <a:r>
              <a:rPr lang="en-US" sz="2400" b="1">
                <a:solidFill>
                  <a:schemeClr val="accent2">
                    <a:lumMod val="40000"/>
                    <a:lumOff val="60000"/>
                  </a:schemeClr>
                </a:solidFill>
                <a:latin typeface="TT Interphases Pro Trl Rg" panose="020B0103050000020004" pitchFamily="34" charset="0"/>
              </a:rPr>
              <a:t>diversity</a:t>
            </a:r>
            <a:r>
              <a:rPr lang="en-US" sz="2400">
                <a:latin typeface="TT Interphases Pro Trl Rg" panose="020B0103050000020004" pitchFamily="34" charset="0"/>
              </a:rPr>
              <a:t> of a set of pivot tables?</a:t>
            </a:r>
          </a:p>
        </p:txBody>
      </p:sp>
      <p:sp>
        <p:nvSpPr>
          <p:cNvPr id="9" name="Rounded Rectangular Callout 8">
            <a:extLst>
              <a:ext uri="{FF2B5EF4-FFF2-40B4-BE49-F238E27FC236}">
                <a16:creationId xmlns:a16="http://schemas.microsoft.com/office/drawing/2014/main" id="{8ADEC56B-449C-B37B-26A7-694907A03061}"/>
              </a:ext>
            </a:extLst>
          </p:cNvPr>
          <p:cNvSpPr/>
          <p:nvPr/>
        </p:nvSpPr>
        <p:spPr>
          <a:xfrm>
            <a:off x="11670619" y="8150995"/>
            <a:ext cx="4371137" cy="1591056"/>
          </a:xfrm>
          <a:prstGeom prst="wedgeRoundRectCallout">
            <a:avLst>
              <a:gd name="adj1" fmla="val -80850"/>
              <a:gd name="adj2" fmla="val 6027"/>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How to make the recommendation </a:t>
            </a:r>
            <a:r>
              <a:rPr lang="en-US" sz="2400" b="1">
                <a:solidFill>
                  <a:schemeClr val="accent2">
                    <a:lumMod val="40000"/>
                    <a:lumOff val="60000"/>
                  </a:schemeClr>
                </a:solidFill>
                <a:latin typeface="TT Interphases Pro Trl Rg" panose="020B0103050000020004" pitchFamily="34" charset="0"/>
              </a:rPr>
              <a:t>real-time</a:t>
            </a:r>
            <a:r>
              <a:rPr lang="en-US" sz="2400">
                <a:latin typeface="TT Interphases Pro Trl Rg" panose="020B0103050000020004" pitchFamily="34" charset="0"/>
              </a:rPr>
              <a:t>?</a:t>
            </a:r>
            <a:endParaRPr lang="en-US" sz="2400" b="1">
              <a:latin typeface="TT Interphases Pro Trl Rg" panose="020B0103050000020004" pitchFamily="34" charset="0"/>
            </a:endParaRPr>
          </a:p>
        </p:txBody>
      </p:sp>
      <p:pic>
        <p:nvPicPr>
          <p:cNvPr id="23" name="Picture 22">
            <a:extLst>
              <a:ext uri="{FF2B5EF4-FFF2-40B4-BE49-F238E27FC236}">
                <a16:creationId xmlns:a16="http://schemas.microsoft.com/office/drawing/2014/main" id="{C7795E50-A983-8859-EF46-A798E5C37FCC}"/>
              </a:ext>
            </a:extLst>
          </p:cNvPr>
          <p:cNvPicPr>
            <a:picLocks noChangeAspect="1"/>
          </p:cNvPicPr>
          <p:nvPr/>
        </p:nvPicPr>
        <p:blipFill>
          <a:blip r:embed="rId4"/>
          <a:stretch>
            <a:fillRect/>
          </a:stretch>
        </p:blipFill>
        <p:spPr>
          <a:xfrm>
            <a:off x="3964264" y="2688825"/>
            <a:ext cx="3556000" cy="3035300"/>
          </a:xfrm>
          <a:prstGeom prst="rect">
            <a:avLst/>
          </a:prstGeom>
        </p:spPr>
      </p:pic>
      <p:pic>
        <p:nvPicPr>
          <p:cNvPr id="27" name="Picture 26">
            <a:extLst>
              <a:ext uri="{FF2B5EF4-FFF2-40B4-BE49-F238E27FC236}">
                <a16:creationId xmlns:a16="http://schemas.microsoft.com/office/drawing/2014/main" id="{576F00AC-B75C-789D-523B-7EF65E3E7184}"/>
              </a:ext>
            </a:extLst>
          </p:cNvPr>
          <p:cNvPicPr>
            <a:picLocks noChangeAspect="1"/>
          </p:cNvPicPr>
          <p:nvPr/>
        </p:nvPicPr>
        <p:blipFill>
          <a:blip r:embed="rId9"/>
          <a:stretch>
            <a:fillRect/>
          </a:stretch>
        </p:blipFill>
        <p:spPr>
          <a:xfrm>
            <a:off x="6362644" y="6289357"/>
            <a:ext cx="4031416" cy="3470081"/>
          </a:xfrm>
          <a:prstGeom prst="rect">
            <a:avLst/>
          </a:prstGeom>
        </p:spPr>
      </p:pic>
    </p:spTree>
    <p:extLst>
      <p:ext uri="{BB962C8B-B14F-4D97-AF65-F5344CB8AC3E}">
        <p14:creationId xmlns:p14="http://schemas.microsoft.com/office/powerpoint/2010/main" val="3503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746D3-5F31-683D-2F32-850F36A78AF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B97FCF0-C925-4381-868A-4B0382717B6A}"/>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a:extLst>
              <a:ext uri="{FF2B5EF4-FFF2-40B4-BE49-F238E27FC236}">
                <a16:creationId xmlns:a16="http://schemas.microsoft.com/office/drawing/2014/main" id="{79E56DC3-E611-0892-A824-7966A5C90391}"/>
              </a:ext>
            </a:extLst>
          </p:cNvPr>
          <p:cNvSpPr txBox="1"/>
          <p:nvPr/>
        </p:nvSpPr>
        <p:spPr>
          <a:xfrm>
            <a:off x="571764" y="663270"/>
            <a:ext cx="16921106" cy="782265"/>
          </a:xfrm>
          <a:prstGeom prst="rect">
            <a:avLst/>
          </a:prstGeom>
        </p:spPr>
        <p:txBody>
          <a:bodyPr wrap="square" lIns="0" tIns="0" rIns="0" bIns="0" rtlCol="0" anchor="t">
            <a:spAutoFit/>
          </a:bodyPr>
          <a:lstStyle/>
          <a:p>
            <a:pPr>
              <a:lnSpc>
                <a:spcPts val="6089"/>
              </a:lnSpc>
            </a:pPr>
            <a:r>
              <a:rPr lang="en-US" sz="5400" spc="-342">
                <a:solidFill>
                  <a:srgbClr val="000000"/>
                </a:solidFill>
                <a:latin typeface="TT Interphases"/>
                <a:ea typeface="TT Interphases"/>
                <a:cs typeface="TT Interphases"/>
                <a:sym typeface="TT Interphases"/>
              </a:rPr>
              <a:t>Utility of pivot tables via Insightfulness &amp; Interpretability</a:t>
            </a:r>
          </a:p>
        </p:txBody>
      </p:sp>
      <p:sp>
        <p:nvSpPr>
          <p:cNvPr id="7" name="Slide Number Placeholder 6">
            <a:extLst>
              <a:ext uri="{FF2B5EF4-FFF2-40B4-BE49-F238E27FC236}">
                <a16:creationId xmlns:a16="http://schemas.microsoft.com/office/drawing/2014/main" id="{B7C03DE7-0770-AF1F-9B41-1210E3EE1334}"/>
              </a:ext>
            </a:extLst>
          </p:cNvPr>
          <p:cNvSpPr>
            <a:spLocks noGrp="1"/>
          </p:cNvSpPr>
          <p:nvPr>
            <p:ph type="sldNum" sz="quarter" idx="12"/>
          </p:nvPr>
        </p:nvSpPr>
        <p:spPr/>
        <p:txBody>
          <a:bodyPr/>
          <a:lstStyle/>
          <a:p>
            <a:fld id="{B6F15528-21DE-4FAA-801E-634DDDAF4B2B}" type="slidenum">
              <a:rPr lang="en-US" smtClean="0"/>
              <a:pPr/>
              <a:t>26</a:t>
            </a:fld>
            <a:endParaRPr lang="en-US"/>
          </a:p>
        </p:txBody>
      </p:sp>
      <p:graphicFrame>
        <p:nvGraphicFramePr>
          <p:cNvPr id="6" name="Diagram 5">
            <a:extLst>
              <a:ext uri="{FF2B5EF4-FFF2-40B4-BE49-F238E27FC236}">
                <a16:creationId xmlns:a16="http://schemas.microsoft.com/office/drawing/2014/main" id="{CEB6ED99-5043-7ED7-670D-BE7E4516F7E2}"/>
              </a:ext>
            </a:extLst>
          </p:cNvPr>
          <p:cNvGraphicFramePr/>
          <p:nvPr>
            <p:extLst>
              <p:ext uri="{D42A27DB-BD31-4B8C-83A1-F6EECF244321}">
                <p14:modId xmlns:p14="http://schemas.microsoft.com/office/powerpoint/2010/main" val="1942562326"/>
              </p:ext>
            </p:extLst>
          </p:nvPr>
        </p:nvGraphicFramePr>
        <p:xfrm>
          <a:off x="4038699" y="2326899"/>
          <a:ext cx="11378510" cy="66452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ounded Rectangular Callout 2">
            <a:extLst>
              <a:ext uri="{FF2B5EF4-FFF2-40B4-BE49-F238E27FC236}">
                <a16:creationId xmlns:a16="http://schemas.microsoft.com/office/drawing/2014/main" id="{BE43BB90-FC17-4C69-B1D8-0333D734A587}"/>
              </a:ext>
            </a:extLst>
          </p:cNvPr>
          <p:cNvSpPr/>
          <p:nvPr/>
        </p:nvSpPr>
        <p:spPr>
          <a:xfrm>
            <a:off x="1231831" y="7381129"/>
            <a:ext cx="3968496" cy="1591056"/>
          </a:xfrm>
          <a:prstGeom prst="wedgeRoundRectCallout">
            <a:avLst>
              <a:gd name="adj1" fmla="val -41911"/>
              <a:gd name="adj2" fmla="val 88530"/>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How to quantify</a:t>
            </a:r>
          </a:p>
          <a:p>
            <a:pPr algn="ctr"/>
            <a:r>
              <a:rPr lang="en-US" sz="2400" b="1">
                <a:solidFill>
                  <a:schemeClr val="accent2">
                    <a:lumMod val="40000"/>
                    <a:lumOff val="60000"/>
                  </a:schemeClr>
                </a:solidFill>
                <a:latin typeface="TT Interphases Pro Trl Rg" panose="020B0103050000020004" pitchFamily="34" charset="0"/>
              </a:rPr>
              <a:t>goodness</a:t>
            </a:r>
            <a:r>
              <a:rPr lang="en-US" sz="2400">
                <a:latin typeface="TT Interphases Pro Trl Rg" panose="020B0103050000020004" pitchFamily="34" charset="0"/>
              </a:rPr>
              <a:t> of a pivot table?</a:t>
            </a:r>
          </a:p>
        </p:txBody>
      </p:sp>
      <p:sp>
        <p:nvSpPr>
          <p:cNvPr id="5" name="TextBox 7">
            <a:extLst>
              <a:ext uri="{FF2B5EF4-FFF2-40B4-BE49-F238E27FC236}">
                <a16:creationId xmlns:a16="http://schemas.microsoft.com/office/drawing/2014/main" id="{19CE7597-ED75-8EF3-8BC0-30A3AFF324DF}"/>
              </a:ext>
            </a:extLst>
          </p:cNvPr>
          <p:cNvSpPr txBox="1"/>
          <p:nvPr/>
        </p:nvSpPr>
        <p:spPr>
          <a:xfrm>
            <a:off x="571763" y="2481277"/>
            <a:ext cx="12825259" cy="661656"/>
          </a:xfrm>
          <a:prstGeom prst="rect">
            <a:avLst/>
          </a:prstGeom>
        </p:spPr>
        <p:txBody>
          <a:bodyPr wrap="square" lIns="0" tIns="0" rIns="0" bIns="0" rtlCol="0" anchor="t">
            <a:spAutoFit/>
          </a:bodyPr>
          <a:lstStyle/>
          <a:p>
            <a:pPr algn="l">
              <a:lnSpc>
                <a:spcPts val="5599"/>
              </a:lnSpc>
            </a:pPr>
            <a:r>
              <a:rPr lang="en-US" sz="3999" spc="-195">
                <a:solidFill>
                  <a:srgbClr val="000000"/>
                </a:solidFill>
                <a:latin typeface="TT Interphases"/>
                <a:ea typeface="TT Interphases"/>
                <a:cs typeface="TT Interphases"/>
                <a:sym typeface="TT Interphases"/>
              </a:rPr>
              <a:t>Utility captures the goodness of a pivot table</a:t>
            </a:r>
          </a:p>
        </p:txBody>
      </p:sp>
      <p:sp>
        <p:nvSpPr>
          <p:cNvPr id="11" name="Rounded Rectangular Callout 10">
            <a:extLst>
              <a:ext uri="{FF2B5EF4-FFF2-40B4-BE49-F238E27FC236}">
                <a16:creationId xmlns:a16="http://schemas.microsoft.com/office/drawing/2014/main" id="{E94AE535-F2F1-1AF8-D4BF-0BC4F5E29B89}"/>
              </a:ext>
            </a:extLst>
          </p:cNvPr>
          <p:cNvSpPr/>
          <p:nvPr/>
        </p:nvSpPr>
        <p:spPr>
          <a:xfrm>
            <a:off x="13628303" y="1450948"/>
            <a:ext cx="3577807" cy="1257644"/>
          </a:xfrm>
          <a:prstGeom prst="wedgeRoundRectCallout">
            <a:avLst>
              <a:gd name="adj1" fmla="val -59862"/>
              <a:gd name="adj2" fmla="val 43632"/>
              <a:gd name="adj3" fmla="val 16667"/>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T Interphases Pro Trl Rg" panose="020B0103050000020004" pitchFamily="34" charset="0"/>
              </a:rPr>
              <a:t>Select important attributes </a:t>
            </a:r>
          </a:p>
          <a:p>
            <a:pPr algn="ctr"/>
            <a:r>
              <a:rPr lang="en-US" sz="2400">
                <a:solidFill>
                  <a:schemeClr val="tx1"/>
                </a:solidFill>
                <a:latin typeface="TT Interphases Pro Trl Rg" panose="020B0103050000020004" pitchFamily="34" charset="0"/>
              </a:rPr>
              <a:t>(Rating &gt; Address)</a:t>
            </a:r>
            <a:endParaRPr lang="en-US" sz="2400" b="1">
              <a:solidFill>
                <a:schemeClr val="tx1"/>
              </a:solidFill>
              <a:latin typeface="TT Interphases Pro Trl Rg" panose="020B0103050000020004" pitchFamily="34" charset="0"/>
            </a:endParaRPr>
          </a:p>
        </p:txBody>
      </p:sp>
      <p:sp>
        <p:nvSpPr>
          <p:cNvPr id="12" name="Rounded Rectangular Callout 11">
            <a:extLst>
              <a:ext uri="{FF2B5EF4-FFF2-40B4-BE49-F238E27FC236}">
                <a16:creationId xmlns:a16="http://schemas.microsoft.com/office/drawing/2014/main" id="{B6520FC8-1E46-4306-5318-430C11945438}"/>
              </a:ext>
            </a:extLst>
          </p:cNvPr>
          <p:cNvSpPr/>
          <p:nvPr/>
        </p:nvSpPr>
        <p:spPr>
          <a:xfrm>
            <a:off x="13628304" y="2941256"/>
            <a:ext cx="3577807" cy="1257644"/>
          </a:xfrm>
          <a:prstGeom prst="wedgeRoundRectCallout">
            <a:avLst>
              <a:gd name="adj1" fmla="val -63160"/>
              <a:gd name="adj2" fmla="val 5715"/>
              <a:gd name="adj3" fmla="val 16667"/>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T Interphases Pro Trl Rg" panose="020B0103050000020004" pitchFamily="34" charset="0"/>
              </a:rPr>
              <a:t>Having high variablity among values</a:t>
            </a:r>
            <a:endParaRPr lang="en-US" sz="2400" b="1">
              <a:solidFill>
                <a:schemeClr val="tx1"/>
              </a:solidFill>
              <a:latin typeface="TT Interphases Pro Trl Rg" panose="020B0103050000020004" pitchFamily="34" charset="0"/>
            </a:endParaRPr>
          </a:p>
        </p:txBody>
      </p:sp>
      <p:sp>
        <p:nvSpPr>
          <p:cNvPr id="13" name="Rounded Rectangular Callout 12">
            <a:extLst>
              <a:ext uri="{FF2B5EF4-FFF2-40B4-BE49-F238E27FC236}">
                <a16:creationId xmlns:a16="http://schemas.microsoft.com/office/drawing/2014/main" id="{0C800207-D8E8-9575-AC67-EEF4430C4FAE}"/>
              </a:ext>
            </a:extLst>
          </p:cNvPr>
          <p:cNvSpPr/>
          <p:nvPr/>
        </p:nvSpPr>
        <p:spPr>
          <a:xfrm>
            <a:off x="13628304" y="4607395"/>
            <a:ext cx="3577807" cy="1257644"/>
          </a:xfrm>
          <a:prstGeom prst="wedgeRoundRectCallout">
            <a:avLst>
              <a:gd name="adj1" fmla="val -61733"/>
              <a:gd name="adj2" fmla="val -31337"/>
              <a:gd name="adj3" fmla="val 16667"/>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T Interphases Pro Trl Rg" panose="020B0103050000020004" pitchFamily="34" charset="0"/>
              </a:rPr>
              <a:t>Having trends like correlation</a:t>
            </a:r>
            <a:endParaRPr lang="en-US" sz="2400" b="1">
              <a:solidFill>
                <a:schemeClr val="tx1"/>
              </a:solidFill>
              <a:latin typeface="TT Interphases Pro Trl Rg" panose="020B0103050000020004" pitchFamily="34" charset="0"/>
            </a:endParaRPr>
          </a:p>
        </p:txBody>
      </p:sp>
      <p:pic>
        <p:nvPicPr>
          <p:cNvPr id="15" name="Picture 14">
            <a:extLst>
              <a:ext uri="{FF2B5EF4-FFF2-40B4-BE49-F238E27FC236}">
                <a16:creationId xmlns:a16="http://schemas.microsoft.com/office/drawing/2014/main" id="{89816809-ADDF-C067-F828-DA947F6FBE46}"/>
              </a:ext>
            </a:extLst>
          </p:cNvPr>
          <p:cNvPicPr>
            <a:picLocks noChangeAspect="1"/>
          </p:cNvPicPr>
          <p:nvPr/>
        </p:nvPicPr>
        <p:blipFill>
          <a:blip r:embed="rId10"/>
          <a:stretch>
            <a:fillRect/>
          </a:stretch>
        </p:blipFill>
        <p:spPr>
          <a:xfrm>
            <a:off x="231371" y="9253029"/>
            <a:ext cx="1211346" cy="1033971"/>
          </a:xfrm>
          <a:prstGeom prst="rect">
            <a:avLst/>
          </a:prstGeom>
        </p:spPr>
      </p:pic>
      <p:sp>
        <p:nvSpPr>
          <p:cNvPr id="8" name="Rectangle 7">
            <a:extLst>
              <a:ext uri="{FF2B5EF4-FFF2-40B4-BE49-F238E27FC236}">
                <a16:creationId xmlns:a16="http://schemas.microsoft.com/office/drawing/2014/main" id="{0C7D136C-359D-26B1-3B0E-A412BA1DBC2C}"/>
              </a:ext>
            </a:extLst>
          </p:cNvPr>
          <p:cNvSpPr/>
          <p:nvPr/>
        </p:nvSpPr>
        <p:spPr>
          <a:xfrm>
            <a:off x="10110439" y="1445535"/>
            <a:ext cx="7796560" cy="78074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444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7D89A-D7E1-E7B4-9D2D-16B025A3FDF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94589D5-733C-FBDB-68B4-F5E7BD80EF6A}"/>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a:extLst>
              <a:ext uri="{FF2B5EF4-FFF2-40B4-BE49-F238E27FC236}">
                <a16:creationId xmlns:a16="http://schemas.microsoft.com/office/drawing/2014/main" id="{DF0F1A69-57F5-6330-5808-BE8CE3BC176F}"/>
              </a:ext>
            </a:extLst>
          </p:cNvPr>
          <p:cNvSpPr txBox="1"/>
          <p:nvPr/>
        </p:nvSpPr>
        <p:spPr>
          <a:xfrm>
            <a:off x="571764" y="663270"/>
            <a:ext cx="14363535" cy="802143"/>
          </a:xfrm>
          <a:prstGeom prst="rect">
            <a:avLst/>
          </a:prstGeom>
        </p:spPr>
        <p:txBody>
          <a:bodyPr lIns="0" tIns="0" rIns="0" bIns="0" rtlCol="0" anchor="t">
            <a:spAutoFit/>
          </a:bodyPr>
          <a:lstStyle/>
          <a:p>
            <a:pPr>
              <a:lnSpc>
                <a:spcPts val="6089"/>
              </a:lnSpc>
            </a:pPr>
            <a:r>
              <a:rPr lang="en-US" sz="6999" spc="-342">
                <a:solidFill>
                  <a:srgbClr val="000000"/>
                </a:solidFill>
                <a:latin typeface="TT Interphases"/>
                <a:ea typeface="TT Interphases"/>
                <a:cs typeface="TT Interphases"/>
                <a:sym typeface="TT Interphases"/>
              </a:rPr>
              <a:t>There are many signals for Insightfulness </a:t>
            </a:r>
          </a:p>
        </p:txBody>
      </p:sp>
      <p:sp>
        <p:nvSpPr>
          <p:cNvPr id="7" name="Slide Number Placeholder 6">
            <a:extLst>
              <a:ext uri="{FF2B5EF4-FFF2-40B4-BE49-F238E27FC236}">
                <a16:creationId xmlns:a16="http://schemas.microsoft.com/office/drawing/2014/main" id="{F616D55A-71AF-8EE1-C6A3-2A3A536A00CF}"/>
              </a:ext>
            </a:extLst>
          </p:cNvPr>
          <p:cNvSpPr>
            <a:spLocks noGrp="1"/>
          </p:cNvSpPr>
          <p:nvPr>
            <p:ph type="sldNum" sz="quarter" idx="12"/>
          </p:nvPr>
        </p:nvSpPr>
        <p:spPr/>
        <p:txBody>
          <a:bodyPr/>
          <a:lstStyle/>
          <a:p>
            <a:fld id="{B6F15528-21DE-4FAA-801E-634DDDAF4B2B}" type="slidenum">
              <a:rPr lang="en-US" smtClean="0"/>
              <a:pPr/>
              <a:t>27</a:t>
            </a:fld>
            <a:endParaRPr lang="en-US"/>
          </a:p>
        </p:txBody>
      </p:sp>
      <p:graphicFrame>
        <p:nvGraphicFramePr>
          <p:cNvPr id="6" name="Diagram 5">
            <a:extLst>
              <a:ext uri="{FF2B5EF4-FFF2-40B4-BE49-F238E27FC236}">
                <a16:creationId xmlns:a16="http://schemas.microsoft.com/office/drawing/2014/main" id="{E760EE3F-78AA-A44C-3256-456A243DA185}"/>
              </a:ext>
            </a:extLst>
          </p:cNvPr>
          <p:cNvGraphicFramePr/>
          <p:nvPr/>
        </p:nvGraphicFramePr>
        <p:xfrm>
          <a:off x="4038699" y="2326899"/>
          <a:ext cx="11378510" cy="6645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ounded Rectangular Callout 2">
            <a:extLst>
              <a:ext uri="{FF2B5EF4-FFF2-40B4-BE49-F238E27FC236}">
                <a16:creationId xmlns:a16="http://schemas.microsoft.com/office/drawing/2014/main" id="{2601D340-DFE5-000A-5121-B71C1DD5F869}"/>
              </a:ext>
            </a:extLst>
          </p:cNvPr>
          <p:cNvSpPr/>
          <p:nvPr/>
        </p:nvSpPr>
        <p:spPr>
          <a:xfrm>
            <a:off x="1231831" y="7381129"/>
            <a:ext cx="3968496" cy="1591056"/>
          </a:xfrm>
          <a:prstGeom prst="wedgeRoundRectCallout">
            <a:avLst>
              <a:gd name="adj1" fmla="val -41911"/>
              <a:gd name="adj2" fmla="val 88530"/>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How to quantify</a:t>
            </a:r>
          </a:p>
          <a:p>
            <a:pPr algn="ctr"/>
            <a:r>
              <a:rPr lang="en-US" sz="2400" b="1">
                <a:solidFill>
                  <a:schemeClr val="accent2">
                    <a:lumMod val="40000"/>
                    <a:lumOff val="60000"/>
                  </a:schemeClr>
                </a:solidFill>
                <a:latin typeface="TT Interphases Pro Trl Rg" panose="020B0103050000020004" pitchFamily="34" charset="0"/>
              </a:rPr>
              <a:t>goodness</a:t>
            </a:r>
            <a:r>
              <a:rPr lang="en-US" sz="2400">
                <a:latin typeface="TT Interphases Pro Trl Rg" panose="020B0103050000020004" pitchFamily="34" charset="0"/>
              </a:rPr>
              <a:t> of a pivot table?</a:t>
            </a:r>
          </a:p>
        </p:txBody>
      </p:sp>
      <p:sp>
        <p:nvSpPr>
          <p:cNvPr id="5" name="TextBox 7">
            <a:extLst>
              <a:ext uri="{FF2B5EF4-FFF2-40B4-BE49-F238E27FC236}">
                <a16:creationId xmlns:a16="http://schemas.microsoft.com/office/drawing/2014/main" id="{B22D2F3A-EF99-2F05-DF17-49960EA1D08B}"/>
              </a:ext>
            </a:extLst>
          </p:cNvPr>
          <p:cNvSpPr txBox="1"/>
          <p:nvPr/>
        </p:nvSpPr>
        <p:spPr>
          <a:xfrm>
            <a:off x="571763" y="2481277"/>
            <a:ext cx="12825259" cy="661656"/>
          </a:xfrm>
          <a:prstGeom prst="rect">
            <a:avLst/>
          </a:prstGeom>
        </p:spPr>
        <p:txBody>
          <a:bodyPr wrap="square" lIns="0" tIns="0" rIns="0" bIns="0" rtlCol="0" anchor="t">
            <a:spAutoFit/>
          </a:bodyPr>
          <a:lstStyle/>
          <a:p>
            <a:pPr algn="l">
              <a:lnSpc>
                <a:spcPts val="5599"/>
              </a:lnSpc>
            </a:pPr>
            <a:r>
              <a:rPr lang="en-US" sz="3999" spc="-195">
                <a:solidFill>
                  <a:srgbClr val="000000"/>
                </a:solidFill>
                <a:latin typeface="TT Interphases"/>
                <a:ea typeface="TT Interphases"/>
                <a:cs typeface="TT Interphases"/>
                <a:sym typeface="TT Interphases"/>
              </a:rPr>
              <a:t>Utility captures the goodness of a pivot table</a:t>
            </a:r>
          </a:p>
        </p:txBody>
      </p:sp>
      <p:pic>
        <p:nvPicPr>
          <p:cNvPr id="15" name="Picture 14">
            <a:extLst>
              <a:ext uri="{FF2B5EF4-FFF2-40B4-BE49-F238E27FC236}">
                <a16:creationId xmlns:a16="http://schemas.microsoft.com/office/drawing/2014/main" id="{90F28F71-3603-1591-4B1B-1945D11596CB}"/>
              </a:ext>
            </a:extLst>
          </p:cNvPr>
          <p:cNvPicPr>
            <a:picLocks noChangeAspect="1"/>
          </p:cNvPicPr>
          <p:nvPr/>
        </p:nvPicPr>
        <p:blipFill>
          <a:blip r:embed="rId9"/>
          <a:stretch>
            <a:fillRect/>
          </a:stretch>
        </p:blipFill>
        <p:spPr>
          <a:xfrm>
            <a:off x="231371" y="9253029"/>
            <a:ext cx="1211346" cy="1033971"/>
          </a:xfrm>
          <a:prstGeom prst="rect">
            <a:avLst/>
          </a:prstGeom>
        </p:spPr>
      </p:pic>
    </p:spTree>
    <p:extLst>
      <p:ext uri="{BB962C8B-B14F-4D97-AF65-F5344CB8AC3E}">
        <p14:creationId xmlns:p14="http://schemas.microsoft.com/office/powerpoint/2010/main" val="1406837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67AA0-ACAF-9C22-B9F6-AB330A95432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9177433-39EE-FC33-8CFD-E751625B61C6}"/>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a:extLst>
              <a:ext uri="{FF2B5EF4-FFF2-40B4-BE49-F238E27FC236}">
                <a16:creationId xmlns:a16="http://schemas.microsoft.com/office/drawing/2014/main" id="{A2B19C7F-4B25-10AC-2978-3355718FB2D7}"/>
              </a:ext>
            </a:extLst>
          </p:cNvPr>
          <p:cNvSpPr txBox="1"/>
          <p:nvPr/>
        </p:nvSpPr>
        <p:spPr>
          <a:xfrm>
            <a:off x="571764" y="663270"/>
            <a:ext cx="14363535" cy="802143"/>
          </a:xfrm>
          <a:prstGeom prst="rect">
            <a:avLst/>
          </a:prstGeom>
        </p:spPr>
        <p:txBody>
          <a:bodyPr lIns="0" tIns="0" rIns="0" bIns="0" rtlCol="0" anchor="t">
            <a:spAutoFit/>
          </a:bodyPr>
          <a:lstStyle/>
          <a:p>
            <a:pPr>
              <a:lnSpc>
                <a:spcPts val="6089"/>
              </a:lnSpc>
            </a:pPr>
            <a:r>
              <a:rPr lang="en-US" sz="6999" spc="-342">
                <a:solidFill>
                  <a:srgbClr val="000000"/>
                </a:solidFill>
                <a:latin typeface="TT Interphases"/>
                <a:ea typeface="TT Interphases"/>
                <a:cs typeface="TT Interphases"/>
                <a:sym typeface="TT Interphases"/>
              </a:rPr>
              <a:t>There are many signals for Insightfulness </a:t>
            </a:r>
          </a:p>
        </p:txBody>
      </p:sp>
      <p:sp>
        <p:nvSpPr>
          <p:cNvPr id="7" name="Slide Number Placeholder 6">
            <a:extLst>
              <a:ext uri="{FF2B5EF4-FFF2-40B4-BE49-F238E27FC236}">
                <a16:creationId xmlns:a16="http://schemas.microsoft.com/office/drawing/2014/main" id="{6FC464FA-1425-7FFE-B8C4-9EE4FEB862E8}"/>
              </a:ext>
            </a:extLst>
          </p:cNvPr>
          <p:cNvSpPr>
            <a:spLocks noGrp="1"/>
          </p:cNvSpPr>
          <p:nvPr>
            <p:ph type="sldNum" sz="quarter" idx="12"/>
          </p:nvPr>
        </p:nvSpPr>
        <p:spPr/>
        <p:txBody>
          <a:bodyPr/>
          <a:lstStyle/>
          <a:p>
            <a:fld id="{B6F15528-21DE-4FAA-801E-634DDDAF4B2B}" type="slidenum">
              <a:rPr lang="en-US" smtClean="0"/>
              <a:pPr/>
              <a:t>28</a:t>
            </a:fld>
            <a:endParaRPr lang="en-US"/>
          </a:p>
        </p:txBody>
      </p:sp>
      <p:graphicFrame>
        <p:nvGraphicFramePr>
          <p:cNvPr id="6" name="Diagram 5">
            <a:extLst>
              <a:ext uri="{FF2B5EF4-FFF2-40B4-BE49-F238E27FC236}">
                <a16:creationId xmlns:a16="http://schemas.microsoft.com/office/drawing/2014/main" id="{14A9BDFB-2B2B-AA47-D508-599B1AE97199}"/>
              </a:ext>
            </a:extLst>
          </p:cNvPr>
          <p:cNvGraphicFramePr/>
          <p:nvPr/>
        </p:nvGraphicFramePr>
        <p:xfrm>
          <a:off x="4038699" y="2326899"/>
          <a:ext cx="11378510" cy="6645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ounded Rectangular Callout 2">
            <a:extLst>
              <a:ext uri="{FF2B5EF4-FFF2-40B4-BE49-F238E27FC236}">
                <a16:creationId xmlns:a16="http://schemas.microsoft.com/office/drawing/2014/main" id="{32A39381-2CD9-342D-80DE-5AC9EB3A3C4B}"/>
              </a:ext>
            </a:extLst>
          </p:cNvPr>
          <p:cNvSpPr/>
          <p:nvPr/>
        </p:nvSpPr>
        <p:spPr>
          <a:xfrm>
            <a:off x="1231831" y="7381129"/>
            <a:ext cx="3968496" cy="1591056"/>
          </a:xfrm>
          <a:prstGeom prst="wedgeRoundRectCallout">
            <a:avLst>
              <a:gd name="adj1" fmla="val -41911"/>
              <a:gd name="adj2" fmla="val 88530"/>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How to quantify</a:t>
            </a:r>
          </a:p>
          <a:p>
            <a:pPr algn="ctr"/>
            <a:r>
              <a:rPr lang="en-US" sz="2400" b="1">
                <a:solidFill>
                  <a:schemeClr val="accent2">
                    <a:lumMod val="40000"/>
                    <a:lumOff val="60000"/>
                  </a:schemeClr>
                </a:solidFill>
                <a:latin typeface="TT Interphases Pro Trl Rg" panose="020B0103050000020004" pitchFamily="34" charset="0"/>
              </a:rPr>
              <a:t>goodness</a:t>
            </a:r>
            <a:r>
              <a:rPr lang="en-US" sz="2400">
                <a:latin typeface="TT Interphases Pro Trl Rg" panose="020B0103050000020004" pitchFamily="34" charset="0"/>
              </a:rPr>
              <a:t> of a pivot table?</a:t>
            </a:r>
          </a:p>
        </p:txBody>
      </p:sp>
      <p:sp>
        <p:nvSpPr>
          <p:cNvPr id="5" name="TextBox 7">
            <a:extLst>
              <a:ext uri="{FF2B5EF4-FFF2-40B4-BE49-F238E27FC236}">
                <a16:creationId xmlns:a16="http://schemas.microsoft.com/office/drawing/2014/main" id="{954190FF-4A87-72FE-4986-3801126F4952}"/>
              </a:ext>
            </a:extLst>
          </p:cNvPr>
          <p:cNvSpPr txBox="1"/>
          <p:nvPr/>
        </p:nvSpPr>
        <p:spPr>
          <a:xfrm>
            <a:off x="571763" y="2481277"/>
            <a:ext cx="12825259" cy="661656"/>
          </a:xfrm>
          <a:prstGeom prst="rect">
            <a:avLst/>
          </a:prstGeom>
        </p:spPr>
        <p:txBody>
          <a:bodyPr wrap="square" lIns="0" tIns="0" rIns="0" bIns="0" rtlCol="0" anchor="t">
            <a:spAutoFit/>
          </a:bodyPr>
          <a:lstStyle/>
          <a:p>
            <a:pPr algn="l">
              <a:lnSpc>
                <a:spcPts val="5599"/>
              </a:lnSpc>
            </a:pPr>
            <a:r>
              <a:rPr lang="en-US" sz="3999" spc="-195" dirty="0">
                <a:solidFill>
                  <a:srgbClr val="000000"/>
                </a:solidFill>
                <a:latin typeface="TT Interphases"/>
                <a:ea typeface="TT Interphases"/>
                <a:cs typeface="TT Interphases"/>
                <a:sym typeface="TT Interphases"/>
              </a:rPr>
              <a:t>Utility captures the goodness of a pivot table</a:t>
            </a:r>
          </a:p>
        </p:txBody>
      </p:sp>
      <p:pic>
        <p:nvPicPr>
          <p:cNvPr id="15" name="Picture 14">
            <a:extLst>
              <a:ext uri="{FF2B5EF4-FFF2-40B4-BE49-F238E27FC236}">
                <a16:creationId xmlns:a16="http://schemas.microsoft.com/office/drawing/2014/main" id="{DF94B3FA-FEF8-5047-9DBA-45E2A2996E62}"/>
              </a:ext>
            </a:extLst>
          </p:cNvPr>
          <p:cNvPicPr>
            <a:picLocks noChangeAspect="1"/>
          </p:cNvPicPr>
          <p:nvPr/>
        </p:nvPicPr>
        <p:blipFill>
          <a:blip r:embed="rId9"/>
          <a:stretch>
            <a:fillRect/>
          </a:stretch>
        </p:blipFill>
        <p:spPr>
          <a:xfrm>
            <a:off x="231371" y="9253029"/>
            <a:ext cx="1211346" cy="1033971"/>
          </a:xfrm>
          <a:prstGeom prst="rect">
            <a:avLst/>
          </a:prstGeom>
        </p:spPr>
      </p:pic>
      <p:sp>
        <p:nvSpPr>
          <p:cNvPr id="11" name="Rounded Rectangular Callout 10">
            <a:extLst>
              <a:ext uri="{FF2B5EF4-FFF2-40B4-BE49-F238E27FC236}">
                <a16:creationId xmlns:a16="http://schemas.microsoft.com/office/drawing/2014/main" id="{72A6E251-88A6-8BE8-B896-034190585023}"/>
              </a:ext>
            </a:extLst>
          </p:cNvPr>
          <p:cNvSpPr/>
          <p:nvPr/>
        </p:nvSpPr>
        <p:spPr>
          <a:xfrm>
            <a:off x="13418358" y="4901968"/>
            <a:ext cx="4157622" cy="966632"/>
          </a:xfrm>
          <a:prstGeom prst="wedgeRoundRectCallout">
            <a:avLst>
              <a:gd name="adj1" fmla="val -57190"/>
              <a:gd name="adj2" fmla="val 21778"/>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T Interphases Pro Trl Rg" panose="020B0103050000020004" pitchFamily="34" charset="0"/>
              </a:rPr>
              <a:t>Discovers surprises </a:t>
            </a:r>
          </a:p>
          <a:p>
            <a:pPr algn="ctr"/>
            <a:r>
              <a:rPr lang="en-US" sz="2400" dirty="0">
                <a:solidFill>
                  <a:schemeClr val="bg1"/>
                </a:solidFill>
                <a:latin typeface="TT Interphases Pro Trl Rg" panose="020B0103050000020004" pitchFamily="34" charset="0"/>
              </a:rPr>
              <a:t>like outlier</a:t>
            </a:r>
            <a:endParaRPr lang="en-US" sz="2400" b="1" dirty="0">
              <a:solidFill>
                <a:schemeClr val="bg1"/>
              </a:solidFill>
              <a:latin typeface="TT Interphases Pro Trl Rg" panose="020B0103050000020004" pitchFamily="34" charset="0"/>
            </a:endParaRPr>
          </a:p>
        </p:txBody>
      </p:sp>
    </p:spTree>
    <p:extLst>
      <p:ext uri="{BB962C8B-B14F-4D97-AF65-F5344CB8AC3E}">
        <p14:creationId xmlns:p14="http://schemas.microsoft.com/office/powerpoint/2010/main" val="3056600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210A9-9858-BB2A-16A5-F04D2165A0B9}"/>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D98FC6B-45C8-09C7-1E95-B2E818301321}"/>
              </a:ext>
            </a:extLst>
          </p:cNvPr>
          <p:cNvGraphicFramePr>
            <a:graphicFrameLocks noGrp="1"/>
          </p:cNvGraphicFramePr>
          <p:nvPr>
            <p:extLst>
              <p:ext uri="{D42A27DB-BD31-4B8C-83A1-F6EECF244321}">
                <p14:modId xmlns:p14="http://schemas.microsoft.com/office/powerpoint/2010/main" val="382307315"/>
              </p:ext>
            </p:extLst>
          </p:nvPr>
        </p:nvGraphicFramePr>
        <p:xfrm>
          <a:off x="381000" y="4359722"/>
          <a:ext cx="7299316" cy="3683000"/>
        </p:xfrm>
        <a:graphic>
          <a:graphicData uri="http://schemas.openxmlformats.org/drawingml/2006/table">
            <a:tbl>
              <a:tblPr/>
              <a:tblGrid>
                <a:gridCol w="3232539">
                  <a:extLst>
                    <a:ext uri="{9D8B030D-6E8A-4147-A177-3AD203B41FA5}">
                      <a16:colId xmlns:a16="http://schemas.microsoft.com/office/drawing/2014/main" val="20000"/>
                    </a:ext>
                  </a:extLst>
                </a:gridCol>
                <a:gridCol w="1182620">
                  <a:extLst>
                    <a:ext uri="{9D8B030D-6E8A-4147-A177-3AD203B41FA5}">
                      <a16:colId xmlns:a16="http://schemas.microsoft.com/office/drawing/2014/main" val="3774975661"/>
                    </a:ext>
                  </a:extLst>
                </a:gridCol>
                <a:gridCol w="1361872">
                  <a:extLst>
                    <a:ext uri="{9D8B030D-6E8A-4147-A177-3AD203B41FA5}">
                      <a16:colId xmlns:a16="http://schemas.microsoft.com/office/drawing/2014/main" val="987231891"/>
                    </a:ext>
                  </a:extLst>
                </a:gridCol>
                <a:gridCol w="1522285">
                  <a:extLst>
                    <a:ext uri="{9D8B030D-6E8A-4147-A177-3AD203B41FA5}">
                      <a16:colId xmlns:a16="http://schemas.microsoft.com/office/drawing/2014/main" val="20001"/>
                    </a:ext>
                  </a:extLst>
                </a:gridCol>
              </a:tblGrid>
              <a:tr h="702231">
                <a:tc>
                  <a:txBody>
                    <a:bodyPr/>
                    <a:lstStyle/>
                    <a:p>
                      <a:pPr algn="ctr">
                        <a:lnSpc>
                          <a:spcPts val="2800"/>
                        </a:lnSpc>
                        <a:defRPr/>
                      </a:pPr>
                      <a:endParaRPr lang="en-US" sz="2400">
                        <a:latin typeface="TT Interphases Pro Trl Rg" panose="020B0103050000020004" pitchFamily="34" charset="0"/>
                      </a:endParaRP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lnSpc>
                          <a:spcPts val="2800"/>
                        </a:lnSpc>
                        <a:defRPr/>
                      </a:pPr>
                      <a:r>
                        <a:rPr lang="en-US" sz="2400" b="1" spc="-195">
                          <a:solidFill>
                            <a:srgbClr val="000000"/>
                          </a:solidFill>
                          <a:latin typeface="TT INTERPHASES PRO TRL RG" panose="020B0103050000020004" pitchFamily="34" charset="0"/>
                          <a:sym typeface="TT Interphases"/>
                        </a:rPr>
                        <a:t>Cuisine</a:t>
                      </a:r>
                      <a:endParaRPr lang="en-US" sz="2400" b="1">
                        <a:latin typeface="TT INTERPHASES PRO TRL RG" panose="020B0103050000020004" pitchFamily="34" charset="0"/>
                      </a:endParaRP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ts val="2800"/>
                        </a:lnSpc>
                        <a:defRPr/>
                      </a:pPr>
                      <a:endParaRPr lang="en-US" sz="28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ts val="2800"/>
                        </a:lnSpc>
                        <a:defRPr/>
                      </a:pPr>
                      <a:endParaRPr lang="en-US" sz="28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1849998"/>
                  </a:ext>
                </a:extLst>
              </a:tr>
              <a:tr h="702231">
                <a:tc>
                  <a:txBody>
                    <a:bodyPr/>
                    <a:lstStyle/>
                    <a:p>
                      <a:pPr algn="ctr">
                        <a:lnSpc>
                          <a:spcPts val="2800"/>
                        </a:lnSpc>
                        <a:defRPr/>
                      </a:pPr>
                      <a:r>
                        <a:rPr lang="en-US" sz="2400" b="1" spc="-195">
                          <a:solidFill>
                            <a:srgbClr val="000000"/>
                          </a:solidFill>
                          <a:latin typeface="TT INTERPHASES PRO TRL RG" panose="020B0103050000020004" pitchFamily="34" charset="0"/>
                          <a:sym typeface="TT Interphases"/>
                        </a:rPr>
                        <a:t>City</a:t>
                      </a:r>
                      <a:endParaRPr lang="en-US" sz="2400" b="1">
                        <a:latin typeface="TT INTERPHASES PRO TRL RG" panose="020B0103050000020004" pitchFamily="34" charset="0"/>
                      </a:endParaRP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800"/>
                        </a:lnSpc>
                        <a:defRPr/>
                      </a:pPr>
                      <a:r>
                        <a:rPr lang="en-US" sz="2400" spc="-195">
                          <a:solidFill>
                            <a:srgbClr val="000000"/>
                          </a:solidFill>
                          <a:latin typeface="TT Interphases Pro Trl Rg" panose="020B0103050000020004" pitchFamily="34" charset="0"/>
                          <a:sym typeface="TT Interphases"/>
                        </a:rPr>
                        <a:t>Indian</a:t>
                      </a:r>
                      <a:endParaRPr lang="en-US" sz="2400">
                        <a:latin typeface="TT Interphases Pro Trl Rg" panose="020B0103050000020004" pitchFamily="34" charset="0"/>
                      </a:endParaRP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800"/>
                        </a:lnSpc>
                        <a:defRPr/>
                      </a:pPr>
                      <a:r>
                        <a:rPr lang="en-US" sz="2400" spc="-195">
                          <a:solidFill>
                            <a:srgbClr val="000000"/>
                          </a:solidFill>
                          <a:latin typeface="TT Interphases Pro Trl Rg" panose="020B0103050000020004" pitchFamily="34" charset="0"/>
                          <a:sym typeface="TT Interphases"/>
                        </a:rPr>
                        <a:t>Italian</a:t>
                      </a:r>
                      <a:endParaRPr lang="en-US" sz="2400">
                        <a:latin typeface="TT Interphases Pro Trl Rg" panose="020B0103050000020004" pitchFamily="34" charset="0"/>
                      </a:endParaRP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800"/>
                        </a:lnSpc>
                        <a:defRPr/>
                      </a:pPr>
                      <a:r>
                        <a:rPr lang="en-US" sz="2400" spc="-195">
                          <a:solidFill>
                            <a:srgbClr val="000000"/>
                          </a:solidFill>
                          <a:latin typeface="TT Interphases"/>
                          <a:sym typeface="TT Interphases"/>
                        </a:rPr>
                        <a:t>Chinese</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02231">
                <a:tc>
                  <a:txBody>
                    <a:bodyPr/>
                    <a:lstStyle/>
                    <a:p>
                      <a:pPr algn="ctr">
                        <a:lnSpc>
                          <a:spcPts val="2800"/>
                        </a:lnSpc>
                        <a:defRPr/>
                      </a:pPr>
                      <a:r>
                        <a:rPr lang="en-US" sz="2400" spc="-195">
                          <a:solidFill>
                            <a:srgbClr val="000000"/>
                          </a:solidFill>
                          <a:latin typeface="TT Interphases"/>
                          <a:sym typeface="TT Interphases"/>
                        </a:rPr>
                        <a:t>Mumbai</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2400" b="0" i="0" u="none" strike="noStrike">
                          <a:solidFill>
                            <a:srgbClr val="000000"/>
                          </a:solidFill>
                          <a:effectLst/>
                          <a:latin typeface="TT Interphases Pro Trl Rg" panose="020B0103050000020004" pitchFamily="34" charset="0"/>
                        </a:rPr>
                        <a:t>800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BE1AB"/>
                    </a:solidFill>
                  </a:tcPr>
                </a:tc>
                <a:tc>
                  <a:txBody>
                    <a:bodyPr/>
                    <a:lstStyle/>
                    <a:p>
                      <a:pPr algn="ctr" rtl="0" fontAlgn="ctr"/>
                      <a:r>
                        <a:rPr lang="en-US" sz="2400" b="0" i="0" u="none" strike="noStrike" dirty="0">
                          <a:solidFill>
                            <a:srgbClr val="000000"/>
                          </a:solidFill>
                          <a:effectLst/>
                          <a:latin typeface="TT Interphases Pro Trl Rg" panose="020B0103050000020004" pitchFamily="34" charset="0"/>
                        </a:rPr>
                        <a:t>1600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32721E"/>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850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ABD89D"/>
                    </a:solidFill>
                  </a:tcPr>
                </a:tc>
                <a:extLst>
                  <a:ext uri="{0D108BD9-81ED-4DB2-BD59-A6C34878D82A}">
                    <a16:rowId xmlns:a16="http://schemas.microsoft.com/office/drawing/2014/main" val="10001"/>
                  </a:ext>
                </a:extLst>
              </a:tr>
              <a:tr h="702231">
                <a:tc>
                  <a:txBody>
                    <a:bodyPr/>
                    <a:lstStyle/>
                    <a:p>
                      <a:pPr algn="ctr">
                        <a:lnSpc>
                          <a:spcPts val="2800"/>
                        </a:lnSpc>
                        <a:defRPr/>
                      </a:pPr>
                      <a:r>
                        <a:rPr lang="en-US" sz="2400" spc="-195">
                          <a:solidFill>
                            <a:srgbClr val="000000"/>
                          </a:solidFill>
                          <a:latin typeface="TT Interphases"/>
                          <a:sym typeface="TT Interphases"/>
                        </a:rPr>
                        <a:t>Delhi</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a:solidFill>
                            <a:srgbClr val="000000"/>
                          </a:solidFill>
                          <a:effectLst/>
                          <a:latin typeface="TT Interphases Pro Trl Rg" panose="020B0103050000020004" pitchFamily="34" charset="0"/>
                        </a:rPr>
                        <a:t>1500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388022"/>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900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ED38B"/>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800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ADFA9"/>
                    </a:solidFill>
                  </a:tcPr>
                </a:tc>
                <a:extLst>
                  <a:ext uri="{0D108BD9-81ED-4DB2-BD59-A6C34878D82A}">
                    <a16:rowId xmlns:a16="http://schemas.microsoft.com/office/drawing/2014/main" val="2199437337"/>
                  </a:ext>
                </a:extLst>
              </a:tr>
              <a:tr h="702231">
                <a:tc>
                  <a:txBody>
                    <a:bodyPr/>
                    <a:lstStyle/>
                    <a:p>
                      <a:pPr algn="ctr">
                        <a:lnSpc>
                          <a:spcPts val="2800"/>
                        </a:lnSpc>
                        <a:defRPr/>
                      </a:pPr>
                      <a:r>
                        <a:rPr lang="en-US" sz="2400" spc="-195">
                          <a:solidFill>
                            <a:srgbClr val="000000"/>
                          </a:solidFill>
                          <a:latin typeface="TT Interphases"/>
                          <a:sym typeface="TT Interphases"/>
                        </a:rPr>
                        <a:t>Bengaluru</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2400" b="0" i="0" u="none" strike="noStrike">
                          <a:solidFill>
                            <a:srgbClr val="000000"/>
                          </a:solidFill>
                          <a:effectLst/>
                          <a:latin typeface="TT Interphases Pro Trl Rg" panose="020B0103050000020004" pitchFamily="34" charset="0"/>
                        </a:rPr>
                        <a:t>700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7E8B9"/>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800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3DEA2"/>
                    </a:solidFill>
                  </a:tcPr>
                </a:tc>
                <a:tc>
                  <a:txBody>
                    <a:bodyPr/>
                    <a:lstStyle/>
                    <a:p>
                      <a:pPr algn="ctr" rtl="0" fontAlgn="ctr"/>
                      <a:r>
                        <a:rPr lang="en-US" sz="2400" b="0" i="0" u="none" strike="noStrike" dirty="0">
                          <a:solidFill>
                            <a:srgbClr val="000000"/>
                          </a:solidFill>
                          <a:effectLst/>
                          <a:latin typeface="TT Interphases Pro Trl Rg" panose="020B0103050000020004" pitchFamily="34" charset="0"/>
                        </a:rPr>
                        <a:t>750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CE3AF"/>
                    </a:solidFill>
                  </a:tcPr>
                </a:tc>
                <a:extLst>
                  <a:ext uri="{0D108BD9-81ED-4DB2-BD59-A6C34878D82A}">
                    <a16:rowId xmlns:a16="http://schemas.microsoft.com/office/drawing/2014/main" val="556508020"/>
                  </a:ext>
                </a:extLst>
              </a:tr>
            </a:tbl>
          </a:graphicData>
        </a:graphic>
      </p:graphicFrame>
      <p:sp>
        <p:nvSpPr>
          <p:cNvPr id="2" name="Freeform 2">
            <a:extLst>
              <a:ext uri="{FF2B5EF4-FFF2-40B4-BE49-F238E27FC236}">
                <a16:creationId xmlns:a16="http://schemas.microsoft.com/office/drawing/2014/main" id="{DCE76C7F-617C-C13A-41EB-21D7DBE2925C}"/>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a:extLst>
              <a:ext uri="{FF2B5EF4-FFF2-40B4-BE49-F238E27FC236}">
                <a16:creationId xmlns:a16="http://schemas.microsoft.com/office/drawing/2014/main" id="{31AD44D0-0BCA-4A10-BE1E-31881AC3ECDB}"/>
              </a:ext>
            </a:extLst>
          </p:cNvPr>
          <p:cNvSpPr txBox="1"/>
          <p:nvPr/>
        </p:nvSpPr>
        <p:spPr>
          <a:xfrm>
            <a:off x="571764" y="663270"/>
            <a:ext cx="14363535" cy="802143"/>
          </a:xfrm>
          <a:prstGeom prst="rect">
            <a:avLst/>
          </a:prstGeom>
        </p:spPr>
        <p:txBody>
          <a:bodyPr lIns="0" tIns="0" rIns="0" bIns="0" rtlCol="0" anchor="t">
            <a:spAutoFit/>
          </a:bodyPr>
          <a:lstStyle/>
          <a:p>
            <a:pPr>
              <a:lnSpc>
                <a:spcPts val="6089"/>
              </a:lnSpc>
            </a:pPr>
            <a:r>
              <a:rPr lang="en-US" sz="6999" spc="-342">
                <a:solidFill>
                  <a:srgbClr val="000000"/>
                </a:solidFill>
                <a:latin typeface="TT Interphases"/>
                <a:ea typeface="TT Interphases"/>
                <a:cs typeface="TT Interphases"/>
                <a:sym typeface="TT Interphases"/>
              </a:rPr>
              <a:t>Surprisingness is not always insightful  </a:t>
            </a:r>
          </a:p>
        </p:txBody>
      </p:sp>
      <p:sp>
        <p:nvSpPr>
          <p:cNvPr id="7" name="Slide Number Placeholder 6">
            <a:extLst>
              <a:ext uri="{FF2B5EF4-FFF2-40B4-BE49-F238E27FC236}">
                <a16:creationId xmlns:a16="http://schemas.microsoft.com/office/drawing/2014/main" id="{2C1A3043-B164-3E37-AF3F-C3D2471ADF73}"/>
              </a:ext>
            </a:extLst>
          </p:cNvPr>
          <p:cNvSpPr>
            <a:spLocks noGrp="1"/>
          </p:cNvSpPr>
          <p:nvPr>
            <p:ph type="sldNum" sz="quarter" idx="12"/>
          </p:nvPr>
        </p:nvSpPr>
        <p:spPr/>
        <p:txBody>
          <a:bodyPr/>
          <a:lstStyle/>
          <a:p>
            <a:fld id="{B6F15528-21DE-4FAA-801E-634DDDAF4B2B}" type="slidenum">
              <a:rPr lang="en-US" smtClean="0"/>
              <a:pPr/>
              <a:t>29</a:t>
            </a:fld>
            <a:endParaRPr lang="en-US"/>
          </a:p>
        </p:txBody>
      </p:sp>
      <p:pic>
        <p:nvPicPr>
          <p:cNvPr id="27" name="Picture 26">
            <a:extLst>
              <a:ext uri="{FF2B5EF4-FFF2-40B4-BE49-F238E27FC236}">
                <a16:creationId xmlns:a16="http://schemas.microsoft.com/office/drawing/2014/main" id="{B1D86A8C-A43C-1673-71EB-3D8C1CF6DF55}"/>
              </a:ext>
            </a:extLst>
          </p:cNvPr>
          <p:cNvPicPr>
            <a:picLocks noChangeAspect="1"/>
          </p:cNvPicPr>
          <p:nvPr/>
        </p:nvPicPr>
        <p:blipFill>
          <a:blip r:embed="rId4"/>
          <a:stretch>
            <a:fillRect/>
          </a:stretch>
        </p:blipFill>
        <p:spPr>
          <a:xfrm>
            <a:off x="231371" y="9253029"/>
            <a:ext cx="1211346" cy="1033971"/>
          </a:xfrm>
          <a:prstGeom prst="rect">
            <a:avLst/>
          </a:prstGeom>
        </p:spPr>
      </p:pic>
      <p:sp>
        <p:nvSpPr>
          <p:cNvPr id="6" name="TextBox 7">
            <a:extLst>
              <a:ext uri="{FF2B5EF4-FFF2-40B4-BE49-F238E27FC236}">
                <a16:creationId xmlns:a16="http://schemas.microsoft.com/office/drawing/2014/main" id="{40F2E4C4-A8BC-4C68-FE1B-963805A91D05}"/>
              </a:ext>
            </a:extLst>
          </p:cNvPr>
          <p:cNvSpPr txBox="1"/>
          <p:nvPr/>
        </p:nvSpPr>
        <p:spPr>
          <a:xfrm>
            <a:off x="3905031" y="7805723"/>
            <a:ext cx="3494624" cy="618246"/>
          </a:xfrm>
          <a:prstGeom prst="rect">
            <a:avLst/>
          </a:prstGeom>
        </p:spPr>
        <p:txBody>
          <a:bodyPr wrap="square" lIns="0" tIns="0" rIns="0" bIns="0" rtlCol="0" anchor="t">
            <a:spAutoFit/>
          </a:bodyPr>
          <a:lstStyle/>
          <a:p>
            <a:pPr algn="l">
              <a:lnSpc>
                <a:spcPts val="5599"/>
              </a:lnSpc>
            </a:pPr>
            <a:r>
              <a:rPr lang="en-US" sz="2400" spc="-195" dirty="0">
                <a:solidFill>
                  <a:srgbClr val="000000"/>
                </a:solidFill>
                <a:latin typeface="TT Interphases"/>
                <a:ea typeface="TT Interphases"/>
                <a:cs typeface="TT Interphases"/>
                <a:sym typeface="TT Interphases"/>
              </a:rPr>
              <a:t>Average Cost(</a:t>
            </a:r>
            <a:r>
              <a:rPr lang="en-US" sz="2400" dirty="0"/>
              <a:t>₹</a:t>
            </a:r>
            <a:r>
              <a:rPr lang="en-US" sz="2400" spc="-195" dirty="0">
                <a:solidFill>
                  <a:srgbClr val="000000"/>
                </a:solidFill>
                <a:latin typeface="TT Interphases"/>
                <a:ea typeface="TT Interphases"/>
                <a:cs typeface="TT Interphases"/>
                <a:sym typeface="TT Interphases"/>
              </a:rPr>
              <a:t>)</a:t>
            </a:r>
          </a:p>
        </p:txBody>
      </p:sp>
      <p:graphicFrame>
        <p:nvGraphicFramePr>
          <p:cNvPr id="29" name="Diagram 28">
            <a:extLst>
              <a:ext uri="{FF2B5EF4-FFF2-40B4-BE49-F238E27FC236}">
                <a16:creationId xmlns:a16="http://schemas.microsoft.com/office/drawing/2014/main" id="{303A132B-43C4-C125-9A18-2D7CD8A472F9}"/>
              </a:ext>
            </a:extLst>
          </p:cNvPr>
          <p:cNvGraphicFramePr/>
          <p:nvPr/>
        </p:nvGraphicFramePr>
        <p:xfrm>
          <a:off x="14312348" y="363844"/>
          <a:ext cx="4079068" cy="27888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8" name="Rounded Rectangular Callout 27">
            <a:extLst>
              <a:ext uri="{FF2B5EF4-FFF2-40B4-BE49-F238E27FC236}">
                <a16:creationId xmlns:a16="http://schemas.microsoft.com/office/drawing/2014/main" id="{FEDBF798-A54C-FFF6-4D07-6E5A414D9601}"/>
              </a:ext>
            </a:extLst>
          </p:cNvPr>
          <p:cNvSpPr/>
          <p:nvPr/>
        </p:nvSpPr>
        <p:spPr>
          <a:xfrm>
            <a:off x="950269" y="3406877"/>
            <a:ext cx="4283285" cy="1242564"/>
          </a:xfrm>
          <a:prstGeom prst="wedgeRoundRectCallout">
            <a:avLst>
              <a:gd name="adj1" fmla="val 50509"/>
              <a:gd name="adj2" fmla="val 144567"/>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TT Interphases Pro Trl Rg" panose="020B0103050000020004" pitchFamily="34" charset="0"/>
              </a:rPr>
              <a:t>Italian restaurant in Mumbai</a:t>
            </a:r>
          </a:p>
          <a:p>
            <a:pPr algn="ctr"/>
            <a:r>
              <a:rPr lang="en-US" sz="2400" dirty="0">
                <a:latin typeface="TT Interphases Pro Trl Rg" panose="020B0103050000020004" pitchFamily="34" charset="0"/>
              </a:rPr>
              <a:t>is an outlier</a:t>
            </a:r>
          </a:p>
        </p:txBody>
      </p:sp>
      <p:sp>
        <p:nvSpPr>
          <p:cNvPr id="31" name="Rounded Rectangular Callout 30">
            <a:extLst>
              <a:ext uri="{FF2B5EF4-FFF2-40B4-BE49-F238E27FC236}">
                <a16:creationId xmlns:a16="http://schemas.microsoft.com/office/drawing/2014/main" id="{47513C0B-3C33-C3D8-EF2E-EC7FC67F70F5}"/>
              </a:ext>
            </a:extLst>
          </p:cNvPr>
          <p:cNvSpPr/>
          <p:nvPr/>
        </p:nvSpPr>
        <p:spPr>
          <a:xfrm>
            <a:off x="1882373" y="8648084"/>
            <a:ext cx="3991485" cy="1224336"/>
          </a:xfrm>
          <a:prstGeom prst="wedgeRoundRectCallout">
            <a:avLst>
              <a:gd name="adj1" fmla="val -8482"/>
              <a:gd name="adj2" fmla="val -141204"/>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TT Interphases Pro Trl Rg" panose="020B0103050000020004" pitchFamily="34" charset="0"/>
              </a:rPr>
              <a:t>Indian restaurant in Delhi</a:t>
            </a:r>
          </a:p>
          <a:p>
            <a:pPr algn="ctr"/>
            <a:r>
              <a:rPr lang="en-US" sz="2400" dirty="0">
                <a:latin typeface="TT Interphases Pro Trl Rg" panose="020B0103050000020004" pitchFamily="34" charset="0"/>
              </a:rPr>
              <a:t>is also an outlier</a:t>
            </a:r>
          </a:p>
        </p:txBody>
      </p:sp>
    </p:spTree>
    <p:extLst>
      <p:ext uri="{BB962C8B-B14F-4D97-AF65-F5344CB8AC3E}">
        <p14:creationId xmlns:p14="http://schemas.microsoft.com/office/powerpoint/2010/main" val="1336180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F6053-84AB-3FC8-7853-CD92ED6E3AD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CDD2E1B-41F3-F9BE-E705-04FE187F9895}"/>
              </a:ext>
            </a:extLst>
          </p:cNvPr>
          <p:cNvSpPr txBox="1"/>
          <p:nvPr/>
        </p:nvSpPr>
        <p:spPr>
          <a:xfrm>
            <a:off x="581289" y="663270"/>
            <a:ext cx="15164679" cy="1584344"/>
          </a:xfrm>
          <a:prstGeom prst="rect">
            <a:avLst/>
          </a:prstGeom>
        </p:spPr>
        <p:txBody>
          <a:bodyPr wrap="square" lIns="0" tIns="0" rIns="0" bIns="0" rtlCol="0" anchor="t">
            <a:spAutoFit/>
          </a:bodyPr>
          <a:lstStyle/>
          <a:p>
            <a:pPr>
              <a:lnSpc>
                <a:spcPts val="6089"/>
              </a:lnSpc>
            </a:pPr>
            <a:r>
              <a:rPr lang="en-US" sz="6950" spc="-342">
                <a:solidFill>
                  <a:srgbClr val="000000"/>
                </a:solidFill>
                <a:latin typeface="TT Interphases"/>
                <a:ea typeface="TT Interphases"/>
                <a:cs typeface="TT Interphases"/>
                <a:sym typeface="TT Interphases"/>
              </a:rPr>
              <a:t>Spreadsheets data size is also growing!</a:t>
            </a:r>
            <a:endParaRPr lang="en-US" sz="6999" spc="-342">
              <a:solidFill>
                <a:srgbClr val="000000"/>
              </a:solidFill>
              <a:latin typeface="TT Interphases"/>
              <a:ea typeface="TT Interphases"/>
              <a:cs typeface="TT Interphases"/>
              <a:sym typeface="TT Interphases"/>
            </a:endParaRPr>
          </a:p>
          <a:p>
            <a:pPr algn="l">
              <a:lnSpc>
                <a:spcPts val="6089"/>
              </a:lnSpc>
            </a:pPr>
            <a:endParaRPr lang="en-US" sz="6999" spc="-342">
              <a:solidFill>
                <a:srgbClr val="000000"/>
              </a:solidFill>
              <a:latin typeface="TT Interphases"/>
              <a:ea typeface="TT Interphases"/>
              <a:cs typeface="TT Interphases"/>
              <a:sym typeface="TT Interphases"/>
            </a:endParaRPr>
          </a:p>
        </p:txBody>
      </p:sp>
      <p:sp>
        <p:nvSpPr>
          <p:cNvPr id="5" name="Freeform 5">
            <a:extLst>
              <a:ext uri="{FF2B5EF4-FFF2-40B4-BE49-F238E27FC236}">
                <a16:creationId xmlns:a16="http://schemas.microsoft.com/office/drawing/2014/main" id="{54F034E8-F03A-E01B-BC55-E2250F311475}"/>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8">
            <a:extLst>
              <a:ext uri="{FF2B5EF4-FFF2-40B4-BE49-F238E27FC236}">
                <a16:creationId xmlns:a16="http://schemas.microsoft.com/office/drawing/2014/main" id="{F1301D8D-5E2A-D755-0BD5-E6D732172980}"/>
              </a:ext>
            </a:extLst>
          </p:cNvPr>
          <p:cNvSpPr txBox="1"/>
          <p:nvPr/>
        </p:nvSpPr>
        <p:spPr>
          <a:xfrm>
            <a:off x="4696068" y="8861537"/>
            <a:ext cx="10645531" cy="672364"/>
          </a:xfrm>
          <a:prstGeom prst="rect">
            <a:avLst/>
          </a:prstGeom>
        </p:spPr>
        <p:txBody>
          <a:bodyPr wrap="square" lIns="0" tIns="0" rIns="0" bIns="0" rtlCol="0" anchor="t">
            <a:spAutoFit/>
          </a:bodyPr>
          <a:lstStyle/>
          <a:p>
            <a:pPr>
              <a:lnSpc>
                <a:spcPts val="5599"/>
              </a:lnSpc>
            </a:pPr>
            <a:r>
              <a:rPr lang="en-US" sz="3950" b="1" spc="-195">
                <a:solidFill>
                  <a:srgbClr val="000000"/>
                </a:solidFill>
                <a:latin typeface="Calibri" panose="020F0502020204030204" pitchFamily="34" charset="0"/>
                <a:ea typeface="Hiragino Maru Gothic Pro W4"/>
                <a:cs typeface="Calibri" panose="020F0502020204030204" pitchFamily="34" charset="0"/>
                <a:sym typeface="TT Interphases Bold"/>
              </a:rPr>
              <a:t>How to analyze massive data in spreadsheets?</a:t>
            </a:r>
            <a:endParaRPr lang="en-US" sz="3999" b="1" spc="-195">
              <a:solidFill>
                <a:srgbClr val="000000"/>
              </a:solidFill>
              <a:latin typeface="Calibri" panose="020F0502020204030204" pitchFamily="34" charset="0"/>
              <a:ea typeface="TT Interphases Bold"/>
              <a:cs typeface="Calibri" panose="020F0502020204030204" pitchFamily="34" charset="0"/>
              <a:sym typeface="TT Interphases Bold"/>
            </a:endParaRPr>
          </a:p>
        </p:txBody>
      </p:sp>
      <p:sp>
        <p:nvSpPr>
          <p:cNvPr id="9" name="Slide Number Placeholder 8">
            <a:extLst>
              <a:ext uri="{FF2B5EF4-FFF2-40B4-BE49-F238E27FC236}">
                <a16:creationId xmlns:a16="http://schemas.microsoft.com/office/drawing/2014/main" id="{91A0D15B-818E-4059-13DB-2903CDDAB112}"/>
              </a:ext>
            </a:extLst>
          </p:cNvPr>
          <p:cNvSpPr>
            <a:spLocks noGrp="1"/>
          </p:cNvSpPr>
          <p:nvPr>
            <p:ph type="sldNum" sz="quarter" idx="12"/>
          </p:nvPr>
        </p:nvSpPr>
        <p:spPr/>
        <p:txBody>
          <a:bodyPr/>
          <a:lstStyle/>
          <a:p>
            <a:fld id="{B6F15528-21DE-4FAA-801E-634DDDAF4B2B}" type="slidenum">
              <a:rPr lang="en-US" smtClean="0"/>
              <a:pPr/>
              <a:t>3</a:t>
            </a:fld>
            <a:endParaRPr lang="en-US"/>
          </a:p>
        </p:txBody>
      </p:sp>
      <p:sp>
        <p:nvSpPr>
          <p:cNvPr id="3" name="TextBox 8">
            <a:extLst>
              <a:ext uri="{FF2B5EF4-FFF2-40B4-BE49-F238E27FC236}">
                <a16:creationId xmlns:a16="http://schemas.microsoft.com/office/drawing/2014/main" id="{32752632-C589-A527-03FB-59815E8922A9}"/>
              </a:ext>
            </a:extLst>
          </p:cNvPr>
          <p:cNvSpPr txBox="1"/>
          <p:nvPr/>
        </p:nvSpPr>
        <p:spPr>
          <a:xfrm>
            <a:off x="581289" y="2564302"/>
            <a:ext cx="17491633" cy="1256754"/>
          </a:xfrm>
          <a:prstGeom prst="rect">
            <a:avLst/>
          </a:prstGeom>
        </p:spPr>
        <p:txBody>
          <a:bodyPr lIns="0" tIns="0" rIns="0" bIns="0" rtlCol="0" anchor="t">
            <a:spAutoFit/>
          </a:bodyPr>
          <a:lstStyle/>
          <a:p>
            <a:pPr>
              <a:lnSpc>
                <a:spcPts val="5599"/>
              </a:lnSpc>
            </a:pPr>
            <a:r>
              <a:rPr lang="en-US" sz="3950" spc="-195">
                <a:solidFill>
                  <a:srgbClr val="000000"/>
                </a:solidFill>
                <a:latin typeface="Calibri" panose="020F0502020204030204" pitchFamily="34" charset="0"/>
                <a:ea typeface="Hiragino Maru Gothic Pro W4"/>
                <a:cs typeface="Calibri" panose="020F0502020204030204" pitchFamily="34" charset="0"/>
                <a:sym typeface="TT Interphases Bold"/>
              </a:rPr>
              <a:t>Microsoft</a:t>
            </a:r>
            <a:r>
              <a:rPr lang="en-US" sz="3950" spc="-195">
                <a:solidFill>
                  <a:srgbClr val="000000"/>
                </a:solidFill>
                <a:latin typeface="Calibri" panose="020F0502020204030204" pitchFamily="34" charset="0"/>
                <a:ea typeface="Hiragino Sans GB W3"/>
                <a:cs typeface="Calibri" panose="020F0502020204030204" pitchFamily="34" charset="0"/>
                <a:sym typeface="TT Interphases Bold"/>
              </a:rPr>
              <a:t> Excel allows up to</a:t>
            </a:r>
            <a:r>
              <a:rPr lang="en-US">
                <a:latin typeface="Calibri" panose="020F0502020204030204" pitchFamily="34" charset="0"/>
                <a:cs typeface="Calibri" panose="020F0502020204030204" pitchFamily="34" charset="0"/>
                <a:sym typeface="TT Interphases Bold"/>
              </a:rPr>
              <a:t> </a:t>
            </a:r>
            <a:r>
              <a:rPr lang="en-US" sz="3950" spc="-195">
                <a:solidFill>
                  <a:srgbClr val="000000"/>
                </a:solidFill>
                <a:latin typeface="Calibri" panose="020F0502020204030204" pitchFamily="34" charset="0"/>
                <a:ea typeface="Hiragino Sans GB W3"/>
                <a:cs typeface="Calibri" panose="020F0502020204030204" pitchFamily="34" charset="0"/>
                <a:sym typeface="TT Interphases Bold"/>
              </a:rPr>
              <a:t>1M rows</a:t>
            </a:r>
            <a:r>
              <a:rPr lang="en-US" sz="3950">
                <a:solidFill>
                  <a:srgbClr val="000000"/>
                </a:solidFill>
                <a:latin typeface="Calibri" panose="020F0502020204030204" pitchFamily="34" charset="0"/>
                <a:ea typeface="Hiragino Sans GB W3"/>
                <a:cs typeface="Calibri" panose="020F0502020204030204" pitchFamily="34" charset="0"/>
                <a:sym typeface="TT Interphases Bold"/>
              </a:rPr>
              <a:t> &amp; </a:t>
            </a:r>
            <a:r>
              <a:rPr lang="en-US" sz="3950" spc="-195">
                <a:solidFill>
                  <a:srgbClr val="000000"/>
                </a:solidFill>
                <a:latin typeface="Calibri" panose="020F0502020204030204" pitchFamily="34" charset="0"/>
                <a:ea typeface="Hiragino Sans GB W3"/>
                <a:cs typeface="Calibri" panose="020F0502020204030204" pitchFamily="34" charset="0"/>
                <a:sym typeface="TT Interphases Bold"/>
              </a:rPr>
              <a:t>16K columns</a:t>
            </a:r>
            <a:endParaRPr lang="en-US" sz="3950">
              <a:latin typeface="Calibri" panose="020F0502020204030204" pitchFamily="34" charset="0"/>
              <a:ea typeface="Hiragino Sans GB W3"/>
              <a:cs typeface="Calibri" panose="020F0502020204030204" pitchFamily="34" charset="0"/>
            </a:endParaRPr>
          </a:p>
          <a:p>
            <a:pPr>
              <a:lnSpc>
                <a:spcPts val="4200"/>
              </a:lnSpc>
            </a:pPr>
            <a:endParaRPr lang="en-US" sz="3999" spc="-195">
              <a:solidFill>
                <a:srgbClr val="000000"/>
              </a:solidFill>
              <a:latin typeface="Calibri" panose="020F0502020204030204" pitchFamily="34" charset="0"/>
              <a:ea typeface="TT Interphases Bold"/>
              <a:cs typeface="Calibri" panose="020F0502020204030204" pitchFamily="34" charset="0"/>
              <a:sym typeface="TT Interphases Bold"/>
            </a:endParaRPr>
          </a:p>
        </p:txBody>
      </p:sp>
      <p:graphicFrame>
        <p:nvGraphicFramePr>
          <p:cNvPr id="4" name="Chart 3">
            <a:extLst>
              <a:ext uri="{FF2B5EF4-FFF2-40B4-BE49-F238E27FC236}">
                <a16:creationId xmlns:a16="http://schemas.microsoft.com/office/drawing/2014/main" id="{B75A9858-6C32-AA7D-5FEA-FD9EF5C51405}"/>
              </a:ext>
            </a:extLst>
          </p:cNvPr>
          <p:cNvGraphicFramePr/>
          <p:nvPr>
            <p:extLst>
              <p:ext uri="{D42A27DB-BD31-4B8C-83A1-F6EECF244321}">
                <p14:modId xmlns:p14="http://schemas.microsoft.com/office/powerpoint/2010/main" val="2598695223"/>
              </p:ext>
            </p:extLst>
          </p:nvPr>
        </p:nvGraphicFramePr>
        <p:xfrm>
          <a:off x="5096359" y="3589411"/>
          <a:ext cx="8095281" cy="512241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5A8B5B5B-9FCB-A070-DA4C-24EA1629B768}"/>
              </a:ext>
            </a:extLst>
          </p:cNvPr>
          <p:cNvSpPr txBox="1"/>
          <p:nvPr/>
        </p:nvSpPr>
        <p:spPr>
          <a:xfrm>
            <a:off x="0" y="9917668"/>
            <a:ext cx="11722328" cy="369332"/>
          </a:xfrm>
          <a:prstGeom prst="rect">
            <a:avLst/>
          </a:prstGeom>
          <a:noFill/>
        </p:spPr>
        <p:txBody>
          <a:bodyPr wrap="square" rtlCol="0">
            <a:spAutoFit/>
          </a:bodyPr>
          <a:lstStyle/>
          <a:p>
            <a:r>
              <a:rPr lang="en-US">
                <a:solidFill>
                  <a:schemeClr val="bg1">
                    <a:lumMod val="50000"/>
                  </a:schemeClr>
                </a:solidFill>
                <a:latin typeface="TT Interphases Pro Trl Rg" panose="020B0103050000020004" pitchFamily="34" charset="0"/>
              </a:rPr>
              <a:t>[1] Microsoft Excel Workbook Files, SAS Help Center</a:t>
            </a:r>
          </a:p>
        </p:txBody>
      </p:sp>
      <p:sp>
        <p:nvSpPr>
          <p:cNvPr id="6" name="Rounded Rectangular Callout 5">
            <a:extLst>
              <a:ext uri="{FF2B5EF4-FFF2-40B4-BE49-F238E27FC236}">
                <a16:creationId xmlns:a16="http://schemas.microsoft.com/office/drawing/2014/main" id="{AB776E0A-1576-DB39-692E-DF494C5EC2BA}"/>
              </a:ext>
            </a:extLst>
          </p:cNvPr>
          <p:cNvSpPr/>
          <p:nvPr/>
        </p:nvSpPr>
        <p:spPr>
          <a:xfrm>
            <a:off x="13465479" y="3772929"/>
            <a:ext cx="2667412" cy="1067055"/>
          </a:xfrm>
          <a:prstGeom prst="wedgeRoundRectCallout">
            <a:avLst>
              <a:gd name="adj1" fmla="val -51562"/>
              <a:gd name="adj2" fmla="val 91147"/>
              <a:gd name="adj3" fmla="val 16667"/>
            </a:avLst>
          </a:prstGeom>
          <a:solidFill>
            <a:srgbClr val="982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Million Rows</a:t>
            </a:r>
          </a:p>
          <a:p>
            <a:pPr algn="ctr"/>
            <a:r>
              <a:rPr lang="en-US" sz="2400" b="1">
                <a:latin typeface="TT Interphases Pro Trl Rg" panose="020B0103050000020004" pitchFamily="34" charset="0"/>
              </a:rPr>
              <a:t>16K columns</a:t>
            </a:r>
          </a:p>
        </p:txBody>
      </p:sp>
      <p:sp>
        <p:nvSpPr>
          <p:cNvPr id="10" name="Rounded Rectangular Callout 9">
            <a:extLst>
              <a:ext uri="{FF2B5EF4-FFF2-40B4-BE49-F238E27FC236}">
                <a16:creationId xmlns:a16="http://schemas.microsoft.com/office/drawing/2014/main" id="{328CFCEC-412C-BF50-7351-3801C1D63D47}"/>
              </a:ext>
            </a:extLst>
          </p:cNvPr>
          <p:cNvSpPr/>
          <p:nvPr/>
        </p:nvSpPr>
        <p:spPr>
          <a:xfrm>
            <a:off x="3488814" y="5450718"/>
            <a:ext cx="2667412" cy="1067055"/>
          </a:xfrm>
          <a:prstGeom prst="wedgeRoundRectCallout">
            <a:avLst>
              <a:gd name="adj1" fmla="val 62935"/>
              <a:gd name="adj2" fmla="val 99716"/>
              <a:gd name="adj3" fmla="val 16667"/>
            </a:avLst>
          </a:prstGeom>
          <a:solidFill>
            <a:srgbClr val="982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16K rows</a:t>
            </a:r>
            <a:endParaRPr lang="en-US" sz="2400" b="1">
              <a:latin typeface="TT Interphases Pro Trl Rg" panose="020B0103050000020004" pitchFamily="34" charset="0"/>
            </a:endParaRPr>
          </a:p>
        </p:txBody>
      </p:sp>
      <p:pic>
        <p:nvPicPr>
          <p:cNvPr id="1026" name="Picture 2">
            <a:extLst>
              <a:ext uri="{FF2B5EF4-FFF2-40B4-BE49-F238E27FC236}">
                <a16:creationId xmlns:a16="http://schemas.microsoft.com/office/drawing/2014/main" id="{4A89B601-E20F-42D1-0B27-014E01E7D15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436"/>
          <a:stretch/>
        </p:blipFill>
        <p:spPr bwMode="auto">
          <a:xfrm>
            <a:off x="4095138" y="3466075"/>
            <a:ext cx="10097722" cy="5122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24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F69E6-E5EC-92E8-69B6-AF5C7A3BF405}"/>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8B2CDD5-0DBF-5B4A-DFDF-152D4C4F804E}"/>
              </a:ext>
            </a:extLst>
          </p:cNvPr>
          <p:cNvGraphicFramePr>
            <a:graphicFrameLocks noGrp="1"/>
          </p:cNvGraphicFramePr>
          <p:nvPr>
            <p:extLst>
              <p:ext uri="{D42A27DB-BD31-4B8C-83A1-F6EECF244321}">
                <p14:modId xmlns:p14="http://schemas.microsoft.com/office/powerpoint/2010/main" val="2743316140"/>
              </p:ext>
            </p:extLst>
          </p:nvPr>
        </p:nvGraphicFramePr>
        <p:xfrm>
          <a:off x="381000" y="4359722"/>
          <a:ext cx="7299316" cy="3683000"/>
        </p:xfrm>
        <a:graphic>
          <a:graphicData uri="http://schemas.openxmlformats.org/drawingml/2006/table">
            <a:tbl>
              <a:tblPr/>
              <a:tblGrid>
                <a:gridCol w="3232539">
                  <a:extLst>
                    <a:ext uri="{9D8B030D-6E8A-4147-A177-3AD203B41FA5}">
                      <a16:colId xmlns:a16="http://schemas.microsoft.com/office/drawing/2014/main" val="20000"/>
                    </a:ext>
                  </a:extLst>
                </a:gridCol>
                <a:gridCol w="1182620">
                  <a:extLst>
                    <a:ext uri="{9D8B030D-6E8A-4147-A177-3AD203B41FA5}">
                      <a16:colId xmlns:a16="http://schemas.microsoft.com/office/drawing/2014/main" val="3774975661"/>
                    </a:ext>
                  </a:extLst>
                </a:gridCol>
                <a:gridCol w="1361872">
                  <a:extLst>
                    <a:ext uri="{9D8B030D-6E8A-4147-A177-3AD203B41FA5}">
                      <a16:colId xmlns:a16="http://schemas.microsoft.com/office/drawing/2014/main" val="987231891"/>
                    </a:ext>
                  </a:extLst>
                </a:gridCol>
                <a:gridCol w="1522285">
                  <a:extLst>
                    <a:ext uri="{9D8B030D-6E8A-4147-A177-3AD203B41FA5}">
                      <a16:colId xmlns:a16="http://schemas.microsoft.com/office/drawing/2014/main" val="20001"/>
                    </a:ext>
                  </a:extLst>
                </a:gridCol>
              </a:tblGrid>
              <a:tr h="702231">
                <a:tc>
                  <a:txBody>
                    <a:bodyPr/>
                    <a:lstStyle/>
                    <a:p>
                      <a:pPr algn="ctr">
                        <a:lnSpc>
                          <a:spcPts val="2800"/>
                        </a:lnSpc>
                        <a:defRPr/>
                      </a:pPr>
                      <a:endParaRPr lang="en-US" sz="2400">
                        <a:latin typeface="TT Interphases Pro Trl Rg" panose="020B0103050000020004" pitchFamily="34" charset="0"/>
                      </a:endParaRP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lnSpc>
                          <a:spcPts val="2800"/>
                        </a:lnSpc>
                        <a:defRPr/>
                      </a:pPr>
                      <a:r>
                        <a:rPr lang="en-US" sz="2400" b="1" spc="-195">
                          <a:solidFill>
                            <a:srgbClr val="000000"/>
                          </a:solidFill>
                          <a:latin typeface="TT INTERPHASES PRO TRL RG" panose="020B0103050000020004" pitchFamily="34" charset="0"/>
                          <a:sym typeface="TT Interphases"/>
                        </a:rPr>
                        <a:t>Cuisine</a:t>
                      </a:r>
                      <a:endParaRPr lang="en-US" sz="2400" b="1">
                        <a:latin typeface="TT INTERPHASES PRO TRL RG" panose="020B0103050000020004" pitchFamily="34" charset="0"/>
                      </a:endParaRP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ts val="2800"/>
                        </a:lnSpc>
                        <a:defRPr/>
                      </a:pPr>
                      <a:endParaRPr lang="en-US" sz="28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ts val="2800"/>
                        </a:lnSpc>
                        <a:defRPr/>
                      </a:pPr>
                      <a:endParaRPr lang="en-US" sz="28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1849998"/>
                  </a:ext>
                </a:extLst>
              </a:tr>
              <a:tr h="702231">
                <a:tc>
                  <a:txBody>
                    <a:bodyPr/>
                    <a:lstStyle/>
                    <a:p>
                      <a:pPr algn="ctr">
                        <a:lnSpc>
                          <a:spcPts val="2800"/>
                        </a:lnSpc>
                        <a:defRPr/>
                      </a:pPr>
                      <a:r>
                        <a:rPr lang="en-US" sz="2400" b="1" spc="-195">
                          <a:solidFill>
                            <a:srgbClr val="000000"/>
                          </a:solidFill>
                          <a:latin typeface="TT INTERPHASES PRO TRL RG" panose="020B0103050000020004" pitchFamily="34" charset="0"/>
                          <a:sym typeface="TT Interphases"/>
                        </a:rPr>
                        <a:t>City</a:t>
                      </a:r>
                      <a:endParaRPr lang="en-US" sz="2400" b="1">
                        <a:latin typeface="TT INTERPHASES PRO TRL RG" panose="020B0103050000020004" pitchFamily="34" charset="0"/>
                      </a:endParaRP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800"/>
                        </a:lnSpc>
                        <a:defRPr/>
                      </a:pPr>
                      <a:r>
                        <a:rPr lang="en-US" sz="2400" spc="-195">
                          <a:solidFill>
                            <a:srgbClr val="000000"/>
                          </a:solidFill>
                          <a:latin typeface="TT Interphases Pro Trl Rg" panose="020B0103050000020004" pitchFamily="34" charset="0"/>
                          <a:sym typeface="TT Interphases"/>
                        </a:rPr>
                        <a:t>Indian</a:t>
                      </a:r>
                      <a:endParaRPr lang="en-US" sz="2400">
                        <a:latin typeface="TT Interphases Pro Trl Rg" panose="020B0103050000020004" pitchFamily="34" charset="0"/>
                      </a:endParaRP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800"/>
                        </a:lnSpc>
                        <a:defRPr/>
                      </a:pPr>
                      <a:r>
                        <a:rPr lang="en-US" sz="2400" spc="-195">
                          <a:solidFill>
                            <a:srgbClr val="000000"/>
                          </a:solidFill>
                          <a:latin typeface="TT Interphases Pro Trl Rg" panose="020B0103050000020004" pitchFamily="34" charset="0"/>
                          <a:sym typeface="TT Interphases"/>
                        </a:rPr>
                        <a:t>Italian</a:t>
                      </a:r>
                      <a:endParaRPr lang="en-US" sz="2400">
                        <a:latin typeface="TT Interphases Pro Trl Rg" panose="020B0103050000020004" pitchFamily="34" charset="0"/>
                      </a:endParaRPr>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800"/>
                        </a:lnSpc>
                        <a:defRPr/>
                      </a:pPr>
                      <a:r>
                        <a:rPr lang="en-US" sz="2400" spc="-195">
                          <a:solidFill>
                            <a:srgbClr val="000000"/>
                          </a:solidFill>
                          <a:latin typeface="TT Interphases"/>
                          <a:sym typeface="TT Interphases"/>
                        </a:rPr>
                        <a:t>Chinese</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02231">
                <a:tc>
                  <a:txBody>
                    <a:bodyPr/>
                    <a:lstStyle/>
                    <a:p>
                      <a:pPr algn="ctr">
                        <a:lnSpc>
                          <a:spcPts val="2800"/>
                        </a:lnSpc>
                        <a:defRPr/>
                      </a:pPr>
                      <a:r>
                        <a:rPr lang="en-US" sz="2400" spc="-195">
                          <a:solidFill>
                            <a:srgbClr val="000000"/>
                          </a:solidFill>
                          <a:latin typeface="TT Interphases"/>
                          <a:sym typeface="TT Interphases"/>
                        </a:rPr>
                        <a:t>Mumbai</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800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BE1AB"/>
                    </a:solidFill>
                  </a:tcPr>
                </a:tc>
                <a:tc>
                  <a:txBody>
                    <a:bodyPr/>
                    <a:lstStyle/>
                    <a:p>
                      <a:pPr algn="ctr" rtl="0" fontAlgn="ctr"/>
                      <a:r>
                        <a:rPr lang="en-US" sz="2400" b="0" i="0" u="none" strike="noStrike" dirty="0">
                          <a:solidFill>
                            <a:srgbClr val="000000"/>
                          </a:solidFill>
                          <a:effectLst/>
                          <a:latin typeface="TT Interphases Pro Trl Rg" panose="020B0103050000020004" pitchFamily="34" charset="0"/>
                        </a:rPr>
                        <a:t>1600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02A00"/>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850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ABD89D"/>
                    </a:solidFill>
                  </a:tcPr>
                </a:tc>
                <a:extLst>
                  <a:ext uri="{0D108BD9-81ED-4DB2-BD59-A6C34878D82A}">
                    <a16:rowId xmlns:a16="http://schemas.microsoft.com/office/drawing/2014/main" val="10001"/>
                  </a:ext>
                </a:extLst>
              </a:tr>
              <a:tr h="702231">
                <a:tc>
                  <a:txBody>
                    <a:bodyPr/>
                    <a:lstStyle/>
                    <a:p>
                      <a:pPr algn="ctr">
                        <a:lnSpc>
                          <a:spcPts val="2800"/>
                        </a:lnSpc>
                        <a:defRPr/>
                      </a:pPr>
                      <a:r>
                        <a:rPr lang="en-US" sz="2400" spc="-195">
                          <a:solidFill>
                            <a:srgbClr val="000000"/>
                          </a:solidFill>
                          <a:latin typeface="TT Interphases"/>
                          <a:sym typeface="TT Interphases"/>
                        </a:rPr>
                        <a:t>Delhi</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a:solidFill>
                            <a:srgbClr val="000000"/>
                          </a:solidFill>
                          <a:effectLst/>
                          <a:latin typeface="TT Interphases Pro Trl Rg" panose="020B0103050000020004" pitchFamily="34" charset="0"/>
                        </a:rPr>
                        <a:t>1500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388022"/>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900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ED38B"/>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800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ADFA9"/>
                    </a:solidFill>
                  </a:tcPr>
                </a:tc>
                <a:extLst>
                  <a:ext uri="{0D108BD9-81ED-4DB2-BD59-A6C34878D82A}">
                    <a16:rowId xmlns:a16="http://schemas.microsoft.com/office/drawing/2014/main" val="2199437337"/>
                  </a:ext>
                </a:extLst>
              </a:tr>
              <a:tr h="702231">
                <a:tc>
                  <a:txBody>
                    <a:bodyPr/>
                    <a:lstStyle/>
                    <a:p>
                      <a:pPr algn="ctr">
                        <a:lnSpc>
                          <a:spcPts val="2800"/>
                        </a:lnSpc>
                        <a:defRPr/>
                      </a:pPr>
                      <a:r>
                        <a:rPr lang="en-US" sz="2400" spc="-195">
                          <a:solidFill>
                            <a:srgbClr val="000000"/>
                          </a:solidFill>
                          <a:latin typeface="TT Interphases"/>
                          <a:sym typeface="TT Interphases"/>
                        </a:rPr>
                        <a:t>Bengaluru</a:t>
                      </a:r>
                      <a:endParaRPr lang="en-US" sz="2400"/>
                    </a:p>
                  </a:txBody>
                  <a:tcPr marL="190500" marR="190500" marT="190500" marB="19050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700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7E8B9"/>
                    </a:solidFill>
                  </a:tcPr>
                </a:tc>
                <a:tc>
                  <a:txBody>
                    <a:bodyPr/>
                    <a:lstStyle/>
                    <a:p>
                      <a:pPr algn="ctr" rtl="0" fontAlgn="ctr"/>
                      <a:r>
                        <a:rPr lang="en-US" sz="2400" b="0" i="0" u="none" strike="noStrike">
                          <a:solidFill>
                            <a:srgbClr val="000000"/>
                          </a:solidFill>
                          <a:effectLst/>
                          <a:latin typeface="TT Interphases Pro Trl Rg" panose="020B0103050000020004" pitchFamily="34" charset="0"/>
                        </a:rPr>
                        <a:t>800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3DEA2"/>
                    </a:solidFill>
                  </a:tcPr>
                </a:tc>
                <a:tc>
                  <a:txBody>
                    <a:bodyPr/>
                    <a:lstStyle/>
                    <a:p>
                      <a:pPr algn="ctr" rtl="0" fontAlgn="ctr"/>
                      <a:r>
                        <a:rPr lang="en-US" sz="2400" b="0" i="0" u="none" strike="noStrike" dirty="0">
                          <a:solidFill>
                            <a:srgbClr val="000000"/>
                          </a:solidFill>
                          <a:effectLst/>
                          <a:latin typeface="TT Interphases Pro Trl Rg" panose="020B0103050000020004" pitchFamily="34" charset="0"/>
                        </a:rPr>
                        <a:t>750</a:t>
                      </a:r>
                    </a:p>
                  </a:txBody>
                  <a:tcPr marL="9525" marR="9525" marT="9525"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CE3AF"/>
                    </a:solidFill>
                  </a:tcPr>
                </a:tc>
                <a:extLst>
                  <a:ext uri="{0D108BD9-81ED-4DB2-BD59-A6C34878D82A}">
                    <a16:rowId xmlns:a16="http://schemas.microsoft.com/office/drawing/2014/main" val="556508020"/>
                  </a:ext>
                </a:extLst>
              </a:tr>
            </a:tbl>
          </a:graphicData>
        </a:graphic>
      </p:graphicFrame>
      <p:sp>
        <p:nvSpPr>
          <p:cNvPr id="2" name="Freeform 2">
            <a:extLst>
              <a:ext uri="{FF2B5EF4-FFF2-40B4-BE49-F238E27FC236}">
                <a16:creationId xmlns:a16="http://schemas.microsoft.com/office/drawing/2014/main" id="{7F549DA2-47D2-31EB-A976-280D28C728B9}"/>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a:extLst>
              <a:ext uri="{FF2B5EF4-FFF2-40B4-BE49-F238E27FC236}">
                <a16:creationId xmlns:a16="http://schemas.microsoft.com/office/drawing/2014/main" id="{8606A075-B2A9-23EB-A968-5CE7535B0D0A}"/>
              </a:ext>
            </a:extLst>
          </p:cNvPr>
          <p:cNvSpPr txBox="1"/>
          <p:nvPr/>
        </p:nvSpPr>
        <p:spPr>
          <a:xfrm>
            <a:off x="571764" y="663270"/>
            <a:ext cx="14363535" cy="802143"/>
          </a:xfrm>
          <a:prstGeom prst="rect">
            <a:avLst/>
          </a:prstGeom>
        </p:spPr>
        <p:txBody>
          <a:bodyPr lIns="0" tIns="0" rIns="0" bIns="0" rtlCol="0" anchor="t">
            <a:spAutoFit/>
          </a:bodyPr>
          <a:lstStyle/>
          <a:p>
            <a:pPr>
              <a:lnSpc>
                <a:spcPts val="6089"/>
              </a:lnSpc>
            </a:pPr>
            <a:r>
              <a:rPr lang="en-US" sz="6999" spc="-342">
                <a:solidFill>
                  <a:srgbClr val="000000"/>
                </a:solidFill>
                <a:latin typeface="TT Interphases"/>
                <a:ea typeface="TT Interphases"/>
                <a:cs typeface="TT Interphases"/>
                <a:sym typeface="TT Interphases"/>
              </a:rPr>
              <a:t>Surprisingness is not always insightful  </a:t>
            </a:r>
          </a:p>
        </p:txBody>
      </p:sp>
      <p:sp>
        <p:nvSpPr>
          <p:cNvPr id="7" name="Slide Number Placeholder 6">
            <a:extLst>
              <a:ext uri="{FF2B5EF4-FFF2-40B4-BE49-F238E27FC236}">
                <a16:creationId xmlns:a16="http://schemas.microsoft.com/office/drawing/2014/main" id="{89382AA9-A4BB-1D31-FDA6-187B686EACE3}"/>
              </a:ext>
            </a:extLst>
          </p:cNvPr>
          <p:cNvSpPr>
            <a:spLocks noGrp="1"/>
          </p:cNvSpPr>
          <p:nvPr>
            <p:ph type="sldNum" sz="quarter" idx="12"/>
          </p:nvPr>
        </p:nvSpPr>
        <p:spPr/>
        <p:txBody>
          <a:bodyPr/>
          <a:lstStyle/>
          <a:p>
            <a:fld id="{B6F15528-21DE-4FAA-801E-634DDDAF4B2B}" type="slidenum">
              <a:rPr lang="en-US" smtClean="0"/>
              <a:pPr/>
              <a:t>30</a:t>
            </a:fld>
            <a:endParaRPr lang="en-US"/>
          </a:p>
        </p:txBody>
      </p:sp>
      <p:sp>
        <p:nvSpPr>
          <p:cNvPr id="13" name="Rounded Rectangular Callout 12">
            <a:extLst>
              <a:ext uri="{FF2B5EF4-FFF2-40B4-BE49-F238E27FC236}">
                <a16:creationId xmlns:a16="http://schemas.microsoft.com/office/drawing/2014/main" id="{FC9C6712-0C6C-24F7-517A-66781D714BBC}"/>
              </a:ext>
            </a:extLst>
          </p:cNvPr>
          <p:cNvSpPr/>
          <p:nvPr/>
        </p:nvSpPr>
        <p:spPr>
          <a:xfrm>
            <a:off x="7871079" y="4714690"/>
            <a:ext cx="5068477" cy="1224337"/>
          </a:xfrm>
          <a:prstGeom prst="wedgeRoundRectCallout">
            <a:avLst>
              <a:gd name="adj1" fmla="val -83342"/>
              <a:gd name="adj2" fmla="val 62628"/>
              <a:gd name="adj3" fmla="val 16667"/>
            </a:avLst>
          </a:prstGeom>
          <a:solidFill>
            <a:srgbClr val="982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TT Interphases Pro Trl Rg" panose="020B0103050000020004" pitchFamily="34" charset="0"/>
              </a:rPr>
              <a:t>Expected in real-life = not insightful</a:t>
            </a:r>
            <a:endParaRPr lang="en-US" sz="2400" b="1" dirty="0">
              <a:latin typeface="TT Interphases Pro Trl Rg" panose="020B0103050000020004" pitchFamily="34" charset="0"/>
            </a:endParaRPr>
          </a:p>
        </p:txBody>
      </p:sp>
      <p:pic>
        <p:nvPicPr>
          <p:cNvPr id="27" name="Picture 26">
            <a:extLst>
              <a:ext uri="{FF2B5EF4-FFF2-40B4-BE49-F238E27FC236}">
                <a16:creationId xmlns:a16="http://schemas.microsoft.com/office/drawing/2014/main" id="{16182A2C-6BAE-1E54-567B-8DF92A028D59}"/>
              </a:ext>
            </a:extLst>
          </p:cNvPr>
          <p:cNvPicPr>
            <a:picLocks noChangeAspect="1"/>
          </p:cNvPicPr>
          <p:nvPr/>
        </p:nvPicPr>
        <p:blipFill>
          <a:blip r:embed="rId4"/>
          <a:stretch>
            <a:fillRect/>
          </a:stretch>
        </p:blipFill>
        <p:spPr>
          <a:xfrm>
            <a:off x="231371" y="9253029"/>
            <a:ext cx="1211346" cy="1033971"/>
          </a:xfrm>
          <a:prstGeom prst="rect">
            <a:avLst/>
          </a:prstGeom>
        </p:spPr>
      </p:pic>
      <p:sp>
        <p:nvSpPr>
          <p:cNvPr id="6" name="TextBox 7">
            <a:extLst>
              <a:ext uri="{FF2B5EF4-FFF2-40B4-BE49-F238E27FC236}">
                <a16:creationId xmlns:a16="http://schemas.microsoft.com/office/drawing/2014/main" id="{B063EE8B-0764-45D5-74B8-D4DE8129622D}"/>
              </a:ext>
            </a:extLst>
          </p:cNvPr>
          <p:cNvSpPr txBox="1"/>
          <p:nvPr/>
        </p:nvSpPr>
        <p:spPr>
          <a:xfrm>
            <a:off x="3905031" y="7805723"/>
            <a:ext cx="3494624" cy="618246"/>
          </a:xfrm>
          <a:prstGeom prst="rect">
            <a:avLst/>
          </a:prstGeom>
        </p:spPr>
        <p:txBody>
          <a:bodyPr wrap="square" lIns="0" tIns="0" rIns="0" bIns="0" rtlCol="0" anchor="t">
            <a:spAutoFit/>
          </a:bodyPr>
          <a:lstStyle/>
          <a:p>
            <a:pPr algn="l">
              <a:lnSpc>
                <a:spcPts val="5599"/>
              </a:lnSpc>
            </a:pPr>
            <a:r>
              <a:rPr lang="en-US" sz="2400" spc="-195" dirty="0">
                <a:solidFill>
                  <a:srgbClr val="000000"/>
                </a:solidFill>
                <a:latin typeface="TT Interphases"/>
                <a:ea typeface="TT Interphases"/>
                <a:cs typeface="TT Interphases"/>
                <a:sym typeface="TT Interphases"/>
              </a:rPr>
              <a:t>Average Cost(</a:t>
            </a:r>
            <a:r>
              <a:rPr lang="en-US" sz="2400" dirty="0"/>
              <a:t>₹</a:t>
            </a:r>
            <a:r>
              <a:rPr lang="en-US" sz="2400" spc="-195" dirty="0">
                <a:solidFill>
                  <a:srgbClr val="000000"/>
                </a:solidFill>
                <a:latin typeface="TT Interphases"/>
                <a:ea typeface="TT Interphases"/>
                <a:cs typeface="TT Interphases"/>
                <a:sym typeface="TT Interphases"/>
              </a:rPr>
              <a:t>)</a:t>
            </a:r>
          </a:p>
        </p:txBody>
      </p:sp>
      <p:graphicFrame>
        <p:nvGraphicFramePr>
          <p:cNvPr id="29" name="Diagram 28">
            <a:extLst>
              <a:ext uri="{FF2B5EF4-FFF2-40B4-BE49-F238E27FC236}">
                <a16:creationId xmlns:a16="http://schemas.microsoft.com/office/drawing/2014/main" id="{510910CA-C203-9940-F59E-A53C918B0757}"/>
              </a:ext>
            </a:extLst>
          </p:cNvPr>
          <p:cNvGraphicFramePr/>
          <p:nvPr/>
        </p:nvGraphicFramePr>
        <p:xfrm>
          <a:off x="14312348" y="363844"/>
          <a:ext cx="4079068" cy="27888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ounded Rectangular Callout 2">
            <a:extLst>
              <a:ext uri="{FF2B5EF4-FFF2-40B4-BE49-F238E27FC236}">
                <a16:creationId xmlns:a16="http://schemas.microsoft.com/office/drawing/2014/main" id="{8C663713-B6E8-F034-56FF-717A4B02CCA2}"/>
              </a:ext>
            </a:extLst>
          </p:cNvPr>
          <p:cNvSpPr/>
          <p:nvPr/>
        </p:nvSpPr>
        <p:spPr>
          <a:xfrm>
            <a:off x="7871080" y="7010195"/>
            <a:ext cx="5068476" cy="1224337"/>
          </a:xfrm>
          <a:prstGeom prst="wedgeRoundRectCallout">
            <a:avLst>
              <a:gd name="adj1" fmla="val -116350"/>
              <a:gd name="adj2" fmla="val -33008"/>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TT Interphases Pro Trl Rg" panose="020B0103050000020004" pitchFamily="34" charset="0"/>
              </a:rPr>
              <a:t>Unexpected in real-life = i</a:t>
            </a:r>
            <a:r>
              <a:rPr lang="en-US" sz="2400" b="1" dirty="0">
                <a:latin typeface="TT Interphases Pro Trl Rg" panose="020B0103050000020004" pitchFamily="34" charset="0"/>
              </a:rPr>
              <a:t>nsightful</a:t>
            </a:r>
          </a:p>
        </p:txBody>
      </p:sp>
      <p:sp>
        <p:nvSpPr>
          <p:cNvPr id="28" name="Rounded Rectangular Callout 27">
            <a:extLst>
              <a:ext uri="{FF2B5EF4-FFF2-40B4-BE49-F238E27FC236}">
                <a16:creationId xmlns:a16="http://schemas.microsoft.com/office/drawing/2014/main" id="{71C36400-AF15-15B5-B970-C819DE8D7B77}"/>
              </a:ext>
            </a:extLst>
          </p:cNvPr>
          <p:cNvSpPr/>
          <p:nvPr/>
        </p:nvSpPr>
        <p:spPr>
          <a:xfrm>
            <a:off x="950269" y="3406877"/>
            <a:ext cx="4283285" cy="1242564"/>
          </a:xfrm>
          <a:prstGeom prst="wedgeRoundRectCallout">
            <a:avLst>
              <a:gd name="adj1" fmla="val 50509"/>
              <a:gd name="adj2" fmla="val 144567"/>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TT Interphases Pro Trl Rg" panose="020B0103050000020004" pitchFamily="34" charset="0"/>
              </a:rPr>
              <a:t>Italian restaurant in Mumbai</a:t>
            </a:r>
          </a:p>
          <a:p>
            <a:pPr algn="ctr"/>
            <a:r>
              <a:rPr lang="en-US" sz="2400" dirty="0">
                <a:latin typeface="TT Interphases Pro Trl Rg" panose="020B0103050000020004" pitchFamily="34" charset="0"/>
              </a:rPr>
              <a:t>is an outlier</a:t>
            </a:r>
          </a:p>
        </p:txBody>
      </p:sp>
      <p:sp>
        <p:nvSpPr>
          <p:cNvPr id="31" name="Rounded Rectangular Callout 30">
            <a:extLst>
              <a:ext uri="{FF2B5EF4-FFF2-40B4-BE49-F238E27FC236}">
                <a16:creationId xmlns:a16="http://schemas.microsoft.com/office/drawing/2014/main" id="{F344D857-0EED-ED12-EBD5-4495AF98F61F}"/>
              </a:ext>
            </a:extLst>
          </p:cNvPr>
          <p:cNvSpPr/>
          <p:nvPr/>
        </p:nvSpPr>
        <p:spPr>
          <a:xfrm>
            <a:off x="1882373" y="8648084"/>
            <a:ext cx="3991485" cy="1224336"/>
          </a:xfrm>
          <a:prstGeom prst="wedgeRoundRectCallout">
            <a:avLst>
              <a:gd name="adj1" fmla="val -8482"/>
              <a:gd name="adj2" fmla="val -141204"/>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TT Interphases Pro Trl Rg" panose="020B0103050000020004" pitchFamily="34" charset="0"/>
              </a:rPr>
              <a:t>Indian restaurant in Delhi</a:t>
            </a:r>
          </a:p>
          <a:p>
            <a:pPr algn="ctr"/>
            <a:r>
              <a:rPr lang="en-US" sz="2400" dirty="0">
                <a:latin typeface="TT Interphases Pro Trl Rg" panose="020B0103050000020004" pitchFamily="34" charset="0"/>
              </a:rPr>
              <a:t>is also an outlier</a:t>
            </a:r>
          </a:p>
        </p:txBody>
      </p:sp>
      <p:sp>
        <p:nvSpPr>
          <p:cNvPr id="8" name="Rounded Rectangular Callout 7">
            <a:extLst>
              <a:ext uri="{FF2B5EF4-FFF2-40B4-BE49-F238E27FC236}">
                <a16:creationId xmlns:a16="http://schemas.microsoft.com/office/drawing/2014/main" id="{F71489D4-BAC2-7432-42E5-F54F3B88E5C2}"/>
              </a:ext>
            </a:extLst>
          </p:cNvPr>
          <p:cNvSpPr/>
          <p:nvPr/>
        </p:nvSpPr>
        <p:spPr>
          <a:xfrm>
            <a:off x="13730990" y="3747554"/>
            <a:ext cx="3606741" cy="1224336"/>
          </a:xfrm>
          <a:prstGeom prst="wedgeRoundRectCallout">
            <a:avLst>
              <a:gd name="adj1" fmla="val -9399"/>
              <a:gd name="adj2" fmla="val 39535"/>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TT Interphases Pro Trl Rg" panose="020B0103050000020004" pitchFamily="34" charset="0"/>
              </a:rPr>
              <a:t>SAGE semantically understands this </a:t>
            </a:r>
          </a:p>
          <a:p>
            <a:pPr algn="ctr"/>
            <a:r>
              <a:rPr lang="en-US" sz="2400" dirty="0">
                <a:latin typeface="TT Interphases Pro Trl Rg" panose="020B0103050000020004" pitchFamily="34" charset="0"/>
              </a:rPr>
              <a:t>using LLMs</a:t>
            </a:r>
          </a:p>
        </p:txBody>
      </p:sp>
      <p:grpSp>
        <p:nvGrpSpPr>
          <p:cNvPr id="14" name="Group 13">
            <a:extLst>
              <a:ext uri="{FF2B5EF4-FFF2-40B4-BE49-F238E27FC236}">
                <a16:creationId xmlns:a16="http://schemas.microsoft.com/office/drawing/2014/main" id="{2EFD19FF-AE6B-E929-12C1-8EFACB4668DB}"/>
              </a:ext>
            </a:extLst>
          </p:cNvPr>
          <p:cNvGrpSpPr/>
          <p:nvPr/>
        </p:nvGrpSpPr>
        <p:grpSpPr>
          <a:xfrm>
            <a:off x="10513443" y="5230137"/>
            <a:ext cx="8447899" cy="4438891"/>
            <a:chOff x="11427428" y="4719781"/>
            <a:chExt cx="8447899" cy="4438891"/>
          </a:xfrm>
        </p:grpSpPr>
        <p:sp>
          <p:nvSpPr>
            <p:cNvPr id="16" name="TextBox 7">
              <a:extLst>
                <a:ext uri="{FF2B5EF4-FFF2-40B4-BE49-F238E27FC236}">
                  <a16:creationId xmlns:a16="http://schemas.microsoft.com/office/drawing/2014/main" id="{C9D17EAC-A21B-EECA-2A77-DD64C7F0111D}"/>
                </a:ext>
              </a:extLst>
            </p:cNvPr>
            <p:cNvSpPr txBox="1"/>
            <p:nvPr/>
          </p:nvSpPr>
          <p:spPr>
            <a:xfrm>
              <a:off x="11427428" y="7793555"/>
              <a:ext cx="8447899" cy="1365117"/>
            </a:xfrm>
            <a:prstGeom prst="rect">
              <a:avLst/>
            </a:prstGeom>
          </p:spPr>
          <p:txBody>
            <a:bodyPr wrap="square" lIns="0" tIns="0" rIns="0" bIns="0" rtlCol="0" anchor="t">
              <a:spAutoFit/>
            </a:bodyPr>
            <a:lstStyle/>
            <a:p>
              <a:pPr algn="ctr">
                <a:lnSpc>
                  <a:spcPts val="5599"/>
                </a:lnSpc>
              </a:pPr>
              <a:r>
                <a:rPr lang="en-US" sz="3000" spc="-195" dirty="0">
                  <a:solidFill>
                    <a:srgbClr val="000000"/>
                  </a:solidFill>
                  <a:latin typeface="TT Interphases"/>
                  <a:ea typeface="TT Interphases"/>
                  <a:cs typeface="TT Interphases"/>
                  <a:sym typeface="TT Interphases"/>
                </a:rPr>
                <a:t>LLM (Llama 3) estimates the likelihood </a:t>
              </a:r>
            </a:p>
            <a:p>
              <a:pPr algn="ctr">
                <a:lnSpc>
                  <a:spcPts val="5599"/>
                </a:lnSpc>
              </a:pPr>
              <a:r>
                <a:rPr lang="en-US" sz="3000" spc="-195" dirty="0">
                  <a:solidFill>
                    <a:srgbClr val="000000"/>
                  </a:solidFill>
                  <a:latin typeface="TT Interphases"/>
                  <a:ea typeface="TT Interphases"/>
                  <a:cs typeface="TT Interphases"/>
                  <a:sym typeface="TT Interphases"/>
                </a:rPr>
                <a:t>based on </a:t>
              </a:r>
              <a:r>
                <a:rPr lang="en-US" sz="3000" b="1" spc="-195" dirty="0">
                  <a:solidFill>
                    <a:srgbClr val="000000"/>
                  </a:solidFill>
                  <a:latin typeface="TT Interphases"/>
                  <a:ea typeface="TT Interphases"/>
                  <a:cs typeface="TT Interphases"/>
                  <a:sym typeface="TT Interphases"/>
                </a:rPr>
                <a:t>semantic</a:t>
              </a:r>
              <a:r>
                <a:rPr lang="en-US" sz="3000" spc="-195" dirty="0">
                  <a:solidFill>
                    <a:srgbClr val="000000"/>
                  </a:solidFill>
                  <a:latin typeface="TT Interphases"/>
                  <a:ea typeface="TT Interphases"/>
                  <a:cs typeface="TT Interphases"/>
                  <a:sym typeface="TT Interphases"/>
                </a:rPr>
                <a:t> understanding of the data.</a:t>
              </a:r>
            </a:p>
          </p:txBody>
        </p:sp>
        <p:pic>
          <p:nvPicPr>
            <p:cNvPr id="18" name="Picture 2">
              <a:extLst>
                <a:ext uri="{FF2B5EF4-FFF2-40B4-BE49-F238E27FC236}">
                  <a16:creationId xmlns:a16="http://schemas.microsoft.com/office/drawing/2014/main" id="{4B152387-2DF5-C58A-AB8E-CB20D45F4FE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61406" t="27719" r="14737" b="19424"/>
            <a:stretch/>
          </p:blipFill>
          <p:spPr bwMode="auto">
            <a:xfrm>
              <a:off x="15106994" y="5688576"/>
              <a:ext cx="1580391" cy="1843790"/>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ular Callout 18">
              <a:extLst>
                <a:ext uri="{FF2B5EF4-FFF2-40B4-BE49-F238E27FC236}">
                  <a16:creationId xmlns:a16="http://schemas.microsoft.com/office/drawing/2014/main" id="{A3105D64-0B19-4775-8893-8BA4B020151F}"/>
                </a:ext>
              </a:extLst>
            </p:cNvPr>
            <p:cNvSpPr/>
            <p:nvPr/>
          </p:nvSpPr>
          <p:spPr>
            <a:xfrm>
              <a:off x="14063057" y="4719781"/>
              <a:ext cx="4907557" cy="1084451"/>
            </a:xfrm>
            <a:prstGeom prst="wedgeRoundRectCallout">
              <a:avLst>
                <a:gd name="adj1" fmla="val 4007"/>
                <a:gd name="adj2" fmla="val 107972"/>
                <a:gd name="adj3" fmla="val 16667"/>
              </a:avLst>
            </a:prstGeom>
            <a:solidFill>
              <a:srgbClr val="DCE7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nsolas" panose="020B0609020204030204" pitchFamily="49" charset="0"/>
                </a:rPr>
                <a:t>High average cost Italian in Mumbai? Very likely!</a:t>
              </a:r>
            </a:p>
          </p:txBody>
        </p:sp>
      </p:grpSp>
    </p:spTree>
    <p:extLst>
      <p:ext uri="{BB962C8B-B14F-4D97-AF65-F5344CB8AC3E}">
        <p14:creationId xmlns:p14="http://schemas.microsoft.com/office/powerpoint/2010/main" val="198022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A9C2A-A056-FFAE-7780-63193F3FF6DF}"/>
            </a:ext>
          </a:extLst>
        </p:cNvPr>
        <p:cNvGrpSpPr/>
        <p:nvPr/>
      </p:nvGrpSpPr>
      <p:grpSpPr>
        <a:xfrm>
          <a:off x="0" y="0"/>
          <a:ext cx="0" cy="0"/>
          <a:chOff x="0" y="0"/>
          <a:chExt cx="0" cy="0"/>
        </a:xfrm>
      </p:grpSpPr>
      <p:grpSp>
        <p:nvGrpSpPr>
          <p:cNvPr id="28" name="Group 27">
            <a:extLst>
              <a:ext uri="{FF2B5EF4-FFF2-40B4-BE49-F238E27FC236}">
                <a16:creationId xmlns:a16="http://schemas.microsoft.com/office/drawing/2014/main" id="{7A7FA6E5-F8D4-BDD9-E265-9D3491F4EA77}"/>
              </a:ext>
            </a:extLst>
          </p:cNvPr>
          <p:cNvGrpSpPr/>
          <p:nvPr/>
        </p:nvGrpSpPr>
        <p:grpSpPr>
          <a:xfrm>
            <a:off x="9425089" y="2399617"/>
            <a:ext cx="4491060" cy="3559831"/>
            <a:chOff x="9420684" y="2413116"/>
            <a:chExt cx="4491060" cy="3559831"/>
          </a:xfrm>
        </p:grpSpPr>
        <p:pic>
          <p:nvPicPr>
            <p:cNvPr id="29" name="Picture 28">
              <a:extLst>
                <a:ext uri="{FF2B5EF4-FFF2-40B4-BE49-F238E27FC236}">
                  <a16:creationId xmlns:a16="http://schemas.microsoft.com/office/drawing/2014/main" id="{77BE4ADA-0A70-A5F3-E1AF-C30CA31921CC}"/>
                </a:ext>
              </a:extLst>
            </p:cNvPr>
            <p:cNvPicPr>
              <a:picLocks noChangeAspect="1"/>
            </p:cNvPicPr>
            <p:nvPr/>
          </p:nvPicPr>
          <p:blipFill>
            <a:blip r:embed="rId4"/>
            <a:stretch>
              <a:fillRect/>
            </a:stretch>
          </p:blipFill>
          <p:spPr>
            <a:xfrm>
              <a:off x="10447578" y="2413116"/>
              <a:ext cx="2407168" cy="2201556"/>
            </a:xfrm>
            <a:prstGeom prst="rect">
              <a:avLst/>
            </a:prstGeom>
            <a:ln w="381000">
              <a:solidFill>
                <a:srgbClr val="439863"/>
              </a:solidFill>
            </a:ln>
          </p:spPr>
        </p:pic>
        <p:pic>
          <p:nvPicPr>
            <p:cNvPr id="30" name="Picture 29">
              <a:extLst>
                <a:ext uri="{FF2B5EF4-FFF2-40B4-BE49-F238E27FC236}">
                  <a16:creationId xmlns:a16="http://schemas.microsoft.com/office/drawing/2014/main" id="{4D457D3C-97F7-83A6-41AC-C33BF65C8A5D}"/>
                </a:ext>
              </a:extLst>
            </p:cNvPr>
            <p:cNvPicPr>
              <a:picLocks noChangeAspect="1"/>
            </p:cNvPicPr>
            <p:nvPr/>
          </p:nvPicPr>
          <p:blipFill>
            <a:blip r:embed="rId5"/>
            <a:stretch>
              <a:fillRect/>
            </a:stretch>
          </p:blipFill>
          <p:spPr>
            <a:xfrm>
              <a:off x="11480187" y="3779667"/>
              <a:ext cx="2431557" cy="2193280"/>
            </a:xfrm>
            <a:prstGeom prst="rect">
              <a:avLst/>
            </a:prstGeom>
            <a:ln w="381000">
              <a:solidFill>
                <a:srgbClr val="439863"/>
              </a:solidFill>
            </a:ln>
          </p:spPr>
        </p:pic>
        <p:pic>
          <p:nvPicPr>
            <p:cNvPr id="31" name="Picture 30">
              <a:extLst>
                <a:ext uri="{FF2B5EF4-FFF2-40B4-BE49-F238E27FC236}">
                  <a16:creationId xmlns:a16="http://schemas.microsoft.com/office/drawing/2014/main" id="{DFE7C4A1-E9C0-CA33-9275-FE178265B769}"/>
                </a:ext>
              </a:extLst>
            </p:cNvPr>
            <p:cNvPicPr>
              <a:picLocks noChangeAspect="1"/>
            </p:cNvPicPr>
            <p:nvPr/>
          </p:nvPicPr>
          <p:blipFill>
            <a:blip r:embed="rId6"/>
            <a:stretch>
              <a:fillRect/>
            </a:stretch>
          </p:blipFill>
          <p:spPr>
            <a:xfrm>
              <a:off x="9420684" y="3255210"/>
              <a:ext cx="2426498" cy="2195384"/>
            </a:xfrm>
            <a:prstGeom prst="rect">
              <a:avLst/>
            </a:prstGeom>
            <a:ln w="381000">
              <a:solidFill>
                <a:srgbClr val="439863"/>
              </a:solidFill>
            </a:ln>
          </p:spPr>
        </p:pic>
      </p:grpSp>
      <p:pic>
        <p:nvPicPr>
          <p:cNvPr id="15" name="Picture 14">
            <a:extLst>
              <a:ext uri="{FF2B5EF4-FFF2-40B4-BE49-F238E27FC236}">
                <a16:creationId xmlns:a16="http://schemas.microsoft.com/office/drawing/2014/main" id="{708C9DF5-58F9-05D6-2CD3-414C420C865D}"/>
              </a:ext>
            </a:extLst>
          </p:cNvPr>
          <p:cNvPicPr>
            <a:picLocks noChangeAspect="1"/>
          </p:cNvPicPr>
          <p:nvPr/>
        </p:nvPicPr>
        <p:blipFill>
          <a:blip r:embed="rId7"/>
          <a:stretch>
            <a:fillRect/>
          </a:stretch>
        </p:blipFill>
        <p:spPr>
          <a:xfrm>
            <a:off x="3964264" y="2688825"/>
            <a:ext cx="3556000" cy="3035300"/>
          </a:xfrm>
          <a:prstGeom prst="rect">
            <a:avLst/>
          </a:prstGeom>
        </p:spPr>
      </p:pic>
      <p:sp>
        <p:nvSpPr>
          <p:cNvPr id="2" name="Freeform 2">
            <a:extLst>
              <a:ext uri="{FF2B5EF4-FFF2-40B4-BE49-F238E27FC236}">
                <a16:creationId xmlns:a16="http://schemas.microsoft.com/office/drawing/2014/main" id="{1C92979B-3A73-913B-BB27-8AC32C8EBC43}"/>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04580A76-2FB9-9530-2E65-38860FB79030}"/>
              </a:ext>
            </a:extLst>
          </p:cNvPr>
          <p:cNvSpPr txBox="1"/>
          <p:nvPr/>
        </p:nvSpPr>
        <p:spPr>
          <a:xfrm>
            <a:off x="571764" y="663270"/>
            <a:ext cx="14363535" cy="845820"/>
          </a:xfrm>
          <a:prstGeom prst="rect">
            <a:avLst/>
          </a:prstGeom>
        </p:spPr>
        <p:txBody>
          <a:bodyPr lIns="0" tIns="0" rIns="0" bIns="0" rtlCol="0" anchor="t">
            <a:spAutoFit/>
          </a:bodyPr>
          <a:lstStyle/>
          <a:p>
            <a:pPr algn="l">
              <a:lnSpc>
                <a:spcPts val="6089"/>
              </a:lnSpc>
            </a:pPr>
            <a:r>
              <a:rPr lang="en-US" sz="6999" spc="-342">
                <a:solidFill>
                  <a:srgbClr val="000000"/>
                </a:solidFill>
                <a:latin typeface="TT Interphases"/>
                <a:ea typeface="TT Interphases"/>
                <a:cs typeface="TT Interphases"/>
                <a:sym typeface="TT Interphases"/>
              </a:rPr>
              <a:t>Challenges</a:t>
            </a:r>
          </a:p>
        </p:txBody>
      </p:sp>
      <p:sp>
        <p:nvSpPr>
          <p:cNvPr id="8" name="Slide Number Placeholder 7">
            <a:extLst>
              <a:ext uri="{FF2B5EF4-FFF2-40B4-BE49-F238E27FC236}">
                <a16:creationId xmlns:a16="http://schemas.microsoft.com/office/drawing/2014/main" id="{9FDAF04A-FF0B-2F31-545A-DFE2DCB7ADF0}"/>
              </a:ext>
            </a:extLst>
          </p:cNvPr>
          <p:cNvSpPr>
            <a:spLocks noGrp="1"/>
          </p:cNvSpPr>
          <p:nvPr>
            <p:ph type="sldNum" sz="quarter" idx="12"/>
          </p:nvPr>
        </p:nvSpPr>
        <p:spPr/>
        <p:txBody>
          <a:bodyPr/>
          <a:lstStyle/>
          <a:p>
            <a:fld id="{B6F15528-21DE-4FAA-801E-634DDDAF4B2B}" type="slidenum">
              <a:rPr lang="en-US" smtClean="0"/>
              <a:pPr/>
              <a:t>31</a:t>
            </a:fld>
            <a:endParaRPr lang="en-US"/>
          </a:p>
        </p:txBody>
      </p:sp>
      <p:grpSp>
        <p:nvGrpSpPr>
          <p:cNvPr id="5" name="Group 4">
            <a:extLst>
              <a:ext uri="{FF2B5EF4-FFF2-40B4-BE49-F238E27FC236}">
                <a16:creationId xmlns:a16="http://schemas.microsoft.com/office/drawing/2014/main" id="{5492D0C3-0449-54AB-C1B8-76840877E44D}"/>
              </a:ext>
            </a:extLst>
          </p:cNvPr>
          <p:cNvGrpSpPr/>
          <p:nvPr/>
        </p:nvGrpSpPr>
        <p:grpSpPr>
          <a:xfrm>
            <a:off x="9420684" y="2413116"/>
            <a:ext cx="4491060" cy="3559831"/>
            <a:chOff x="9420684" y="2413116"/>
            <a:chExt cx="4491060" cy="3559831"/>
          </a:xfrm>
        </p:grpSpPr>
        <p:pic>
          <p:nvPicPr>
            <p:cNvPr id="14" name="Picture 13">
              <a:extLst>
                <a:ext uri="{FF2B5EF4-FFF2-40B4-BE49-F238E27FC236}">
                  <a16:creationId xmlns:a16="http://schemas.microsoft.com/office/drawing/2014/main" id="{DC129FC5-CB5C-1E4A-7219-D8576480E8A3}"/>
                </a:ext>
              </a:extLst>
            </p:cNvPr>
            <p:cNvPicPr>
              <a:picLocks noChangeAspect="1"/>
            </p:cNvPicPr>
            <p:nvPr/>
          </p:nvPicPr>
          <p:blipFill>
            <a:blip r:embed="rId4"/>
            <a:stretch>
              <a:fillRect/>
            </a:stretch>
          </p:blipFill>
          <p:spPr>
            <a:xfrm>
              <a:off x="10447578" y="2413116"/>
              <a:ext cx="2407168" cy="2201556"/>
            </a:xfrm>
            <a:prstGeom prst="rect">
              <a:avLst/>
            </a:prstGeom>
          </p:spPr>
        </p:pic>
        <p:pic>
          <p:nvPicPr>
            <p:cNvPr id="16" name="Picture 15">
              <a:extLst>
                <a:ext uri="{FF2B5EF4-FFF2-40B4-BE49-F238E27FC236}">
                  <a16:creationId xmlns:a16="http://schemas.microsoft.com/office/drawing/2014/main" id="{CD7BA30B-F93E-5277-1A06-2C593B031716}"/>
                </a:ext>
              </a:extLst>
            </p:cNvPr>
            <p:cNvPicPr>
              <a:picLocks noChangeAspect="1"/>
            </p:cNvPicPr>
            <p:nvPr/>
          </p:nvPicPr>
          <p:blipFill>
            <a:blip r:embed="rId5"/>
            <a:stretch>
              <a:fillRect/>
            </a:stretch>
          </p:blipFill>
          <p:spPr>
            <a:xfrm>
              <a:off x="11480187" y="3779667"/>
              <a:ext cx="2431557" cy="2193280"/>
            </a:xfrm>
            <a:prstGeom prst="rect">
              <a:avLst/>
            </a:prstGeom>
          </p:spPr>
        </p:pic>
        <p:pic>
          <p:nvPicPr>
            <p:cNvPr id="17" name="Picture 16">
              <a:extLst>
                <a:ext uri="{FF2B5EF4-FFF2-40B4-BE49-F238E27FC236}">
                  <a16:creationId xmlns:a16="http://schemas.microsoft.com/office/drawing/2014/main" id="{713581F9-F890-6E0F-CC01-8521C2335F33}"/>
                </a:ext>
              </a:extLst>
            </p:cNvPr>
            <p:cNvPicPr>
              <a:picLocks noChangeAspect="1"/>
            </p:cNvPicPr>
            <p:nvPr/>
          </p:nvPicPr>
          <p:blipFill>
            <a:blip r:embed="rId6"/>
            <a:stretch>
              <a:fillRect/>
            </a:stretch>
          </p:blipFill>
          <p:spPr>
            <a:xfrm>
              <a:off x="9420684" y="3255210"/>
              <a:ext cx="2426498" cy="2195384"/>
            </a:xfrm>
            <a:prstGeom prst="rect">
              <a:avLst/>
            </a:prstGeom>
          </p:spPr>
        </p:pic>
      </p:grpSp>
      <p:grpSp>
        <p:nvGrpSpPr>
          <p:cNvPr id="4" name="Group 3">
            <a:extLst>
              <a:ext uri="{FF2B5EF4-FFF2-40B4-BE49-F238E27FC236}">
                <a16:creationId xmlns:a16="http://schemas.microsoft.com/office/drawing/2014/main" id="{0E87BBB5-B6C4-B1B0-4DF2-146C8CD41CAB}"/>
              </a:ext>
            </a:extLst>
          </p:cNvPr>
          <p:cNvGrpSpPr/>
          <p:nvPr/>
        </p:nvGrpSpPr>
        <p:grpSpPr>
          <a:xfrm>
            <a:off x="4432852" y="1597510"/>
            <a:ext cx="7909010" cy="6944397"/>
            <a:chOff x="4432852" y="1597510"/>
            <a:chExt cx="7909010" cy="6944397"/>
          </a:xfrm>
        </p:grpSpPr>
        <p:cxnSp>
          <p:nvCxnSpPr>
            <p:cNvPr id="45" name="Straight Connector 44">
              <a:extLst>
                <a:ext uri="{FF2B5EF4-FFF2-40B4-BE49-F238E27FC236}">
                  <a16:creationId xmlns:a16="http://schemas.microsoft.com/office/drawing/2014/main" id="{91FE8D46-BC60-FEB0-0EF1-4DFF3C88CE83}"/>
                </a:ext>
              </a:extLst>
            </p:cNvPr>
            <p:cNvCxnSpPr>
              <a:cxnSpLocks/>
            </p:cNvCxnSpPr>
            <p:nvPr/>
          </p:nvCxnSpPr>
          <p:spPr>
            <a:xfrm>
              <a:off x="8392983" y="1597510"/>
              <a:ext cx="0" cy="3893406"/>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0B9EFD0-351F-CAD9-2B2B-C45E82980ABD}"/>
                </a:ext>
              </a:extLst>
            </p:cNvPr>
            <p:cNvCxnSpPr>
              <a:cxnSpLocks/>
            </p:cNvCxnSpPr>
            <p:nvPr/>
          </p:nvCxnSpPr>
          <p:spPr>
            <a:xfrm flipH="1">
              <a:off x="4432852" y="5473735"/>
              <a:ext cx="3960131" cy="3068172"/>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B385F23-EE8B-3D63-33D3-B484C424E332}"/>
                </a:ext>
              </a:extLst>
            </p:cNvPr>
            <p:cNvCxnSpPr>
              <a:cxnSpLocks/>
            </p:cNvCxnSpPr>
            <p:nvPr/>
          </p:nvCxnSpPr>
          <p:spPr>
            <a:xfrm flipH="1" flipV="1">
              <a:off x="8394089" y="5473734"/>
              <a:ext cx="3947773" cy="2925606"/>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7" name="Rounded Rectangular Callout 6">
            <a:extLst>
              <a:ext uri="{FF2B5EF4-FFF2-40B4-BE49-F238E27FC236}">
                <a16:creationId xmlns:a16="http://schemas.microsoft.com/office/drawing/2014/main" id="{416CA8CE-3F4D-56B2-E424-65102D5B301F}"/>
              </a:ext>
            </a:extLst>
          </p:cNvPr>
          <p:cNvSpPr/>
          <p:nvPr/>
        </p:nvSpPr>
        <p:spPr>
          <a:xfrm>
            <a:off x="14204458" y="1043990"/>
            <a:ext cx="3968496" cy="1591056"/>
          </a:xfrm>
          <a:prstGeom prst="wedgeRoundRectCallout">
            <a:avLst>
              <a:gd name="adj1" fmla="val -49918"/>
              <a:gd name="adj2" fmla="val 98565"/>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How to quantify</a:t>
            </a:r>
          </a:p>
          <a:p>
            <a:pPr algn="ctr"/>
            <a:r>
              <a:rPr lang="en-US" sz="2400" b="1">
                <a:solidFill>
                  <a:schemeClr val="accent2">
                    <a:lumMod val="40000"/>
                    <a:lumOff val="60000"/>
                  </a:schemeClr>
                </a:solidFill>
                <a:latin typeface="TT Interphases Pro Trl Rg" panose="020B0103050000020004" pitchFamily="34" charset="0"/>
              </a:rPr>
              <a:t>diversity</a:t>
            </a:r>
            <a:r>
              <a:rPr lang="en-US" sz="2400">
                <a:latin typeface="TT Interphases Pro Trl Rg" panose="020B0103050000020004" pitchFamily="34" charset="0"/>
              </a:rPr>
              <a:t> of a set of pivot tables?</a:t>
            </a:r>
          </a:p>
        </p:txBody>
      </p:sp>
      <p:sp>
        <p:nvSpPr>
          <p:cNvPr id="9" name="Rounded Rectangular Callout 8">
            <a:extLst>
              <a:ext uri="{FF2B5EF4-FFF2-40B4-BE49-F238E27FC236}">
                <a16:creationId xmlns:a16="http://schemas.microsoft.com/office/drawing/2014/main" id="{9202C046-B5A3-AFD0-99B5-351C6A682E12}"/>
              </a:ext>
            </a:extLst>
          </p:cNvPr>
          <p:cNvSpPr/>
          <p:nvPr/>
        </p:nvSpPr>
        <p:spPr>
          <a:xfrm>
            <a:off x="11670619" y="8150995"/>
            <a:ext cx="4371137" cy="1591056"/>
          </a:xfrm>
          <a:prstGeom prst="wedgeRoundRectCallout">
            <a:avLst>
              <a:gd name="adj1" fmla="val -80850"/>
              <a:gd name="adj2" fmla="val 6027"/>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How to make the recommendation </a:t>
            </a:r>
            <a:r>
              <a:rPr lang="en-US" sz="2400" b="1">
                <a:solidFill>
                  <a:schemeClr val="accent2">
                    <a:lumMod val="40000"/>
                    <a:lumOff val="60000"/>
                  </a:schemeClr>
                </a:solidFill>
                <a:latin typeface="TT Interphases Pro Trl Rg" panose="020B0103050000020004" pitchFamily="34" charset="0"/>
              </a:rPr>
              <a:t>real-time</a:t>
            </a:r>
            <a:r>
              <a:rPr lang="en-US" sz="2400">
                <a:latin typeface="TT Interphases Pro Trl Rg" panose="020B0103050000020004" pitchFamily="34" charset="0"/>
              </a:rPr>
              <a:t>?</a:t>
            </a:r>
            <a:endParaRPr lang="en-US" sz="2400" b="1">
              <a:latin typeface="TT Interphases Pro Trl Rg" panose="020B0103050000020004" pitchFamily="34" charset="0"/>
            </a:endParaRPr>
          </a:p>
        </p:txBody>
      </p:sp>
      <p:sp>
        <p:nvSpPr>
          <p:cNvPr id="6" name="Rounded Rectangular Callout 5">
            <a:extLst>
              <a:ext uri="{FF2B5EF4-FFF2-40B4-BE49-F238E27FC236}">
                <a16:creationId xmlns:a16="http://schemas.microsoft.com/office/drawing/2014/main" id="{3495B234-E6E8-4F68-33B8-B0BF3606C372}"/>
              </a:ext>
            </a:extLst>
          </p:cNvPr>
          <p:cNvSpPr/>
          <p:nvPr/>
        </p:nvSpPr>
        <p:spPr>
          <a:xfrm>
            <a:off x="581289" y="5972947"/>
            <a:ext cx="3968496" cy="1591056"/>
          </a:xfrm>
          <a:prstGeom prst="wedgeRoundRectCallout">
            <a:avLst>
              <a:gd name="adj1" fmla="val 35251"/>
              <a:gd name="adj2" fmla="val -107942"/>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How to quantify</a:t>
            </a:r>
          </a:p>
          <a:p>
            <a:pPr algn="ctr"/>
            <a:r>
              <a:rPr lang="en-US" sz="2400" b="1">
                <a:solidFill>
                  <a:schemeClr val="accent2">
                    <a:lumMod val="40000"/>
                    <a:lumOff val="60000"/>
                  </a:schemeClr>
                </a:solidFill>
                <a:latin typeface="TT Interphases Pro Trl Rg" panose="020B0103050000020004" pitchFamily="34" charset="0"/>
              </a:rPr>
              <a:t>goodness</a:t>
            </a:r>
            <a:r>
              <a:rPr lang="en-US" sz="2400">
                <a:latin typeface="TT Interphases Pro Trl Rg" panose="020B0103050000020004" pitchFamily="34" charset="0"/>
              </a:rPr>
              <a:t> of a pivot table?</a:t>
            </a:r>
          </a:p>
        </p:txBody>
      </p:sp>
      <p:pic>
        <p:nvPicPr>
          <p:cNvPr id="20" name="Picture 19">
            <a:extLst>
              <a:ext uri="{FF2B5EF4-FFF2-40B4-BE49-F238E27FC236}">
                <a16:creationId xmlns:a16="http://schemas.microsoft.com/office/drawing/2014/main" id="{2A0CF783-F630-9514-B979-5CF4D8B29D89}"/>
              </a:ext>
            </a:extLst>
          </p:cNvPr>
          <p:cNvPicPr>
            <a:picLocks noChangeAspect="1"/>
          </p:cNvPicPr>
          <p:nvPr/>
        </p:nvPicPr>
        <p:blipFill>
          <a:blip r:embed="rId9"/>
          <a:stretch>
            <a:fillRect/>
          </a:stretch>
        </p:blipFill>
        <p:spPr>
          <a:xfrm>
            <a:off x="6362644" y="6289357"/>
            <a:ext cx="4031416" cy="3470081"/>
          </a:xfrm>
          <a:prstGeom prst="rect">
            <a:avLst/>
          </a:prstGeom>
        </p:spPr>
      </p:pic>
      <p:grpSp>
        <p:nvGrpSpPr>
          <p:cNvPr id="13" name="Group 12">
            <a:extLst>
              <a:ext uri="{FF2B5EF4-FFF2-40B4-BE49-F238E27FC236}">
                <a16:creationId xmlns:a16="http://schemas.microsoft.com/office/drawing/2014/main" id="{A43D83B3-AF40-CE99-0BA1-B11FED7CEA2F}"/>
              </a:ext>
            </a:extLst>
          </p:cNvPr>
          <p:cNvGrpSpPr/>
          <p:nvPr/>
        </p:nvGrpSpPr>
        <p:grpSpPr>
          <a:xfrm>
            <a:off x="571764" y="2705911"/>
            <a:ext cx="6755870" cy="4875178"/>
            <a:chOff x="993281" y="3177777"/>
            <a:chExt cx="6755870" cy="4875178"/>
          </a:xfrm>
        </p:grpSpPr>
        <p:sp>
          <p:nvSpPr>
            <p:cNvPr id="18" name="Rounded Rectangular Callout 17">
              <a:extLst>
                <a:ext uri="{FF2B5EF4-FFF2-40B4-BE49-F238E27FC236}">
                  <a16:creationId xmlns:a16="http://schemas.microsoft.com/office/drawing/2014/main" id="{8531AE5B-0CE3-50A5-FDC3-104B180541A7}"/>
                </a:ext>
              </a:extLst>
            </p:cNvPr>
            <p:cNvSpPr/>
            <p:nvPr/>
          </p:nvSpPr>
          <p:spPr>
            <a:xfrm>
              <a:off x="993281" y="6461899"/>
              <a:ext cx="3968496" cy="1591056"/>
            </a:xfrm>
            <a:prstGeom prst="wedgeRoundRectCallout">
              <a:avLst>
                <a:gd name="adj1" fmla="val 32908"/>
                <a:gd name="adj2" fmla="val -112812"/>
                <a:gd name="adj3" fmla="val 16667"/>
              </a:avLst>
            </a:prstGeom>
            <a:solidFill>
              <a:srgbClr val="439863"/>
            </a:solidFill>
            <a:ln w="381000">
              <a:solidFill>
                <a:srgbClr val="4398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TT Interphases Pro Trl Rg" panose="020B0103050000020004" pitchFamily="34" charset="0"/>
                </a:rPr>
                <a:t>How to quantify</a:t>
              </a:r>
            </a:p>
            <a:p>
              <a:pPr algn="ctr"/>
              <a:r>
                <a:rPr lang="en-US" sz="2400" b="1" dirty="0">
                  <a:solidFill>
                    <a:schemeClr val="accent2">
                      <a:lumMod val="40000"/>
                      <a:lumOff val="60000"/>
                    </a:schemeClr>
                  </a:solidFill>
                  <a:latin typeface="TT Interphases Pro Trl Rg" panose="020B0103050000020004" pitchFamily="34" charset="0"/>
                </a:rPr>
                <a:t>goodness</a:t>
              </a:r>
              <a:r>
                <a:rPr lang="en-US" sz="2400" dirty="0">
                  <a:latin typeface="TT Interphases Pro Trl Rg" panose="020B0103050000020004" pitchFamily="34" charset="0"/>
                </a:rPr>
                <a:t> of a pivot table?</a:t>
              </a:r>
            </a:p>
          </p:txBody>
        </p:sp>
        <p:pic>
          <p:nvPicPr>
            <p:cNvPr id="19" name="Picture 18">
              <a:extLst>
                <a:ext uri="{FF2B5EF4-FFF2-40B4-BE49-F238E27FC236}">
                  <a16:creationId xmlns:a16="http://schemas.microsoft.com/office/drawing/2014/main" id="{519A13BA-7A0E-D271-DABC-79295A1C8E18}"/>
                </a:ext>
              </a:extLst>
            </p:cNvPr>
            <p:cNvPicPr>
              <a:picLocks noChangeAspect="1"/>
            </p:cNvPicPr>
            <p:nvPr/>
          </p:nvPicPr>
          <p:blipFill>
            <a:blip r:embed="rId7"/>
            <a:srcRect l="4880" r="5149" b="7911"/>
            <a:stretch/>
          </p:blipFill>
          <p:spPr>
            <a:xfrm>
              <a:off x="4549784" y="3177777"/>
              <a:ext cx="3199367" cy="2795170"/>
            </a:xfrm>
            <a:prstGeom prst="rect">
              <a:avLst/>
            </a:prstGeom>
            <a:ln w="381000">
              <a:solidFill>
                <a:srgbClr val="439863"/>
              </a:solidFill>
            </a:ln>
          </p:spPr>
        </p:pic>
      </p:grpSp>
      <p:sp>
        <p:nvSpPr>
          <p:cNvPr id="23" name="Rectangle 22">
            <a:extLst>
              <a:ext uri="{FF2B5EF4-FFF2-40B4-BE49-F238E27FC236}">
                <a16:creationId xmlns:a16="http://schemas.microsoft.com/office/drawing/2014/main" id="{DB2AE333-F42F-432C-185F-54FAD8CE4EA2}"/>
              </a:ext>
            </a:extLst>
          </p:cNvPr>
          <p:cNvSpPr/>
          <p:nvPr/>
        </p:nvSpPr>
        <p:spPr>
          <a:xfrm>
            <a:off x="4128267" y="2705911"/>
            <a:ext cx="3257152" cy="2795170"/>
          </a:xfrm>
          <a:prstGeom prst="rect">
            <a:avLst/>
          </a:prstGeom>
          <a:solidFill>
            <a:schemeClr val="bg1">
              <a:lumMod val="75000"/>
              <a:alpha val="7886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96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 fill="hold"/>
                                        <p:tgtEl>
                                          <p:spTgt spid="6"/>
                                        </p:tgtEl>
                                        <p:attrNameLst>
                                          <p:attrName>fillcolor</p:attrName>
                                        </p:attrNameLst>
                                      </p:cBhvr>
                                      <p:to>
                                        <a:srgbClr val="E4E4E4"/>
                                      </p:to>
                                    </p:animClr>
                                    <p:set>
                                      <p:cBhvr>
                                        <p:cTn id="7" dur="10" fill="hold"/>
                                        <p:tgtEl>
                                          <p:spTgt spid="6"/>
                                        </p:tgtEl>
                                        <p:attrNameLst>
                                          <p:attrName>fill.type</p:attrName>
                                        </p:attrNameLst>
                                      </p:cBhvr>
                                      <p:to>
                                        <p:strVal val="solid"/>
                                      </p:to>
                                    </p:set>
                                    <p:set>
                                      <p:cBhvr>
                                        <p:cTn id="8" dur="10" fill="hold"/>
                                        <p:tgtEl>
                                          <p:spTgt spid="6"/>
                                        </p:tgtEl>
                                        <p:attrNameLst>
                                          <p:attrName>fill.on</p:attrName>
                                        </p:attrNameLst>
                                      </p:cBhvr>
                                      <p:to>
                                        <p:strVal val="tru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43981-58B1-5867-A526-786BAE7DA690}"/>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CBAE09B1-3E89-134E-9FD0-BF376057FAA3}"/>
              </a:ext>
            </a:extLst>
          </p:cNvPr>
          <p:cNvGrpSpPr/>
          <p:nvPr/>
        </p:nvGrpSpPr>
        <p:grpSpPr>
          <a:xfrm>
            <a:off x="1414438" y="6262443"/>
            <a:ext cx="7487891" cy="1370545"/>
            <a:chOff x="1628319" y="4379109"/>
            <a:chExt cx="5244634" cy="1370545"/>
          </a:xfrm>
        </p:grpSpPr>
        <p:sp>
          <p:nvSpPr>
            <p:cNvPr id="21" name="Rectangle: Rounded Corners 2">
              <a:extLst>
                <a:ext uri="{FF2B5EF4-FFF2-40B4-BE49-F238E27FC236}">
                  <a16:creationId xmlns:a16="http://schemas.microsoft.com/office/drawing/2014/main" id="{F9DFCD9F-B5A4-293C-0436-97AF40D1E39F}"/>
                </a:ext>
              </a:extLst>
            </p:cNvPr>
            <p:cNvSpPr/>
            <p:nvPr/>
          </p:nvSpPr>
          <p:spPr>
            <a:xfrm>
              <a:off x="1628319" y="4379109"/>
              <a:ext cx="5013769" cy="80207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 name="TextBox 7">
              <a:extLst>
                <a:ext uri="{FF2B5EF4-FFF2-40B4-BE49-F238E27FC236}">
                  <a16:creationId xmlns:a16="http://schemas.microsoft.com/office/drawing/2014/main" id="{8944C7FF-BE47-1AF4-00CF-DA93A236D807}"/>
                </a:ext>
              </a:extLst>
            </p:cNvPr>
            <p:cNvSpPr txBox="1"/>
            <p:nvPr/>
          </p:nvSpPr>
          <p:spPr>
            <a:xfrm>
              <a:off x="1859184" y="4406722"/>
              <a:ext cx="5013769" cy="1342932"/>
            </a:xfrm>
            <a:prstGeom prst="rect">
              <a:avLst/>
            </a:prstGeom>
          </p:spPr>
          <p:txBody>
            <a:bodyPr wrap="square" lIns="0" tIns="0" rIns="0" bIns="0" rtlCol="0" anchor="t">
              <a:spAutoFit/>
            </a:bodyPr>
            <a:lstStyle/>
            <a:p>
              <a:pPr algn="l">
                <a:lnSpc>
                  <a:spcPts val="5599"/>
                </a:lnSpc>
              </a:pPr>
              <a:r>
                <a:rPr lang="en-US" sz="2800">
                  <a:latin typeface="TT Interphases Pro Trl Rg" panose="020B0103050000020004" pitchFamily="34" charset="0"/>
                </a:rPr>
                <a:t>Average Cost(₹) By Country And Cuisine</a:t>
              </a:r>
              <a:endParaRPr lang="en-US" sz="2800" spc="-195">
                <a:solidFill>
                  <a:srgbClr val="000000"/>
                </a:solidFill>
                <a:latin typeface="TT Interphases"/>
                <a:ea typeface="TT Interphases"/>
                <a:cs typeface="TT Interphases"/>
                <a:sym typeface="TT Interphases"/>
              </a:endParaRPr>
            </a:p>
          </p:txBody>
        </p:sp>
      </p:grpSp>
      <p:sp>
        <p:nvSpPr>
          <p:cNvPr id="2" name="Freeform 2">
            <a:extLst>
              <a:ext uri="{FF2B5EF4-FFF2-40B4-BE49-F238E27FC236}">
                <a16:creationId xmlns:a16="http://schemas.microsoft.com/office/drawing/2014/main" id="{C5516692-2CBF-5961-4F5C-B9BABEBB57C4}"/>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a:extLst>
              <a:ext uri="{FF2B5EF4-FFF2-40B4-BE49-F238E27FC236}">
                <a16:creationId xmlns:a16="http://schemas.microsoft.com/office/drawing/2014/main" id="{7E57EFFB-B8C1-7A79-0652-A4F1C32A4221}"/>
              </a:ext>
            </a:extLst>
          </p:cNvPr>
          <p:cNvSpPr txBox="1"/>
          <p:nvPr/>
        </p:nvSpPr>
        <p:spPr>
          <a:xfrm>
            <a:off x="571764" y="663270"/>
            <a:ext cx="16908162" cy="734432"/>
          </a:xfrm>
          <a:prstGeom prst="rect">
            <a:avLst/>
          </a:prstGeom>
        </p:spPr>
        <p:txBody>
          <a:bodyPr wrap="square" lIns="0" tIns="0" rIns="0" bIns="0" rtlCol="0" anchor="t">
            <a:spAutoFit/>
          </a:bodyPr>
          <a:lstStyle/>
          <a:p>
            <a:pPr>
              <a:lnSpc>
                <a:spcPts val="6089"/>
              </a:lnSpc>
            </a:pPr>
            <a:r>
              <a:rPr lang="en-US" sz="4800" spc="-342">
                <a:solidFill>
                  <a:srgbClr val="000000"/>
                </a:solidFill>
                <a:latin typeface="TT Interphases"/>
                <a:ea typeface="TT Interphases"/>
                <a:cs typeface="TT Interphases"/>
                <a:sym typeface="TT Interphases"/>
              </a:rPr>
              <a:t>Diversity can be represented as maximizing the minimum distance</a:t>
            </a:r>
          </a:p>
        </p:txBody>
      </p:sp>
      <p:sp>
        <p:nvSpPr>
          <p:cNvPr id="8" name="Slide Number Placeholder 7">
            <a:extLst>
              <a:ext uri="{FF2B5EF4-FFF2-40B4-BE49-F238E27FC236}">
                <a16:creationId xmlns:a16="http://schemas.microsoft.com/office/drawing/2014/main" id="{EEB417AF-1744-EF09-34D7-157C43E7DBA1}"/>
              </a:ext>
            </a:extLst>
          </p:cNvPr>
          <p:cNvSpPr>
            <a:spLocks noGrp="1"/>
          </p:cNvSpPr>
          <p:nvPr>
            <p:ph type="sldNum" sz="quarter" idx="12"/>
          </p:nvPr>
        </p:nvSpPr>
        <p:spPr/>
        <p:txBody>
          <a:bodyPr/>
          <a:lstStyle/>
          <a:p>
            <a:fld id="{B6F15528-21DE-4FAA-801E-634DDDAF4B2B}" type="slidenum">
              <a:rPr lang="en-US" smtClean="0"/>
              <a:pPr/>
              <a:t>32</a:t>
            </a:fld>
            <a:endParaRPr lang="en-US"/>
          </a:p>
        </p:txBody>
      </p:sp>
      <p:grpSp>
        <p:nvGrpSpPr>
          <p:cNvPr id="12" name="Group 11">
            <a:extLst>
              <a:ext uri="{FF2B5EF4-FFF2-40B4-BE49-F238E27FC236}">
                <a16:creationId xmlns:a16="http://schemas.microsoft.com/office/drawing/2014/main" id="{3E36D2D0-7260-6E4F-2BCA-D572B9E2B56A}"/>
              </a:ext>
            </a:extLst>
          </p:cNvPr>
          <p:cNvGrpSpPr/>
          <p:nvPr/>
        </p:nvGrpSpPr>
        <p:grpSpPr>
          <a:xfrm>
            <a:off x="1439556" y="3772690"/>
            <a:ext cx="5662999" cy="802079"/>
            <a:chOff x="1628319" y="4379109"/>
            <a:chExt cx="5662999" cy="802079"/>
          </a:xfrm>
        </p:grpSpPr>
        <p:sp>
          <p:nvSpPr>
            <p:cNvPr id="55" name="Rectangle: Rounded Corners 2">
              <a:extLst>
                <a:ext uri="{FF2B5EF4-FFF2-40B4-BE49-F238E27FC236}">
                  <a16:creationId xmlns:a16="http://schemas.microsoft.com/office/drawing/2014/main" id="{03630B66-30EB-8007-49ED-6577C1DC63DC}"/>
                </a:ext>
              </a:extLst>
            </p:cNvPr>
            <p:cNvSpPr/>
            <p:nvPr/>
          </p:nvSpPr>
          <p:spPr>
            <a:xfrm>
              <a:off x="1628319" y="4379109"/>
              <a:ext cx="5662999" cy="80207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6" name="TextBox 7">
              <a:extLst>
                <a:ext uri="{FF2B5EF4-FFF2-40B4-BE49-F238E27FC236}">
                  <a16:creationId xmlns:a16="http://schemas.microsoft.com/office/drawing/2014/main" id="{104B3783-D509-A3E4-EC7D-0E8394D9B7EF}"/>
                </a:ext>
              </a:extLst>
            </p:cNvPr>
            <p:cNvSpPr txBox="1"/>
            <p:nvPr/>
          </p:nvSpPr>
          <p:spPr>
            <a:xfrm>
              <a:off x="2026884" y="4379109"/>
              <a:ext cx="5013769" cy="644857"/>
            </a:xfrm>
            <a:prstGeom prst="rect">
              <a:avLst/>
            </a:prstGeom>
          </p:spPr>
          <p:txBody>
            <a:bodyPr wrap="square" lIns="0" tIns="0" rIns="0" bIns="0" rtlCol="0" anchor="t">
              <a:spAutoFit/>
            </a:bodyPr>
            <a:lstStyle/>
            <a:p>
              <a:pPr algn="l">
                <a:lnSpc>
                  <a:spcPts val="5599"/>
                </a:lnSpc>
              </a:pPr>
              <a:r>
                <a:rPr lang="en-US" sz="2800" spc="-195">
                  <a:solidFill>
                    <a:srgbClr val="000000"/>
                  </a:solidFill>
                  <a:latin typeface="TT Interphases"/>
                  <a:ea typeface="TT Interphases"/>
                  <a:cs typeface="TT Interphases"/>
                  <a:sym typeface="TT Interphases"/>
                </a:rPr>
                <a:t>Average Cost(</a:t>
              </a:r>
              <a:r>
                <a:rPr lang="en-US" sz="2800"/>
                <a:t>₹</a:t>
              </a:r>
              <a:r>
                <a:rPr lang="en-US" sz="2800" spc="-195">
                  <a:solidFill>
                    <a:srgbClr val="000000"/>
                  </a:solidFill>
                  <a:latin typeface="TT Interphases"/>
                  <a:ea typeface="TT Interphases"/>
                  <a:cs typeface="TT Interphases"/>
                  <a:sym typeface="TT Interphases"/>
                </a:rPr>
                <a:t>) By City And Cuisine</a:t>
              </a:r>
            </a:p>
          </p:txBody>
        </p:sp>
      </p:grpSp>
      <p:grpSp>
        <p:nvGrpSpPr>
          <p:cNvPr id="7" name="Group 6">
            <a:extLst>
              <a:ext uri="{FF2B5EF4-FFF2-40B4-BE49-F238E27FC236}">
                <a16:creationId xmlns:a16="http://schemas.microsoft.com/office/drawing/2014/main" id="{30EA59CD-4E27-9EDF-E170-D22A15E47398}"/>
              </a:ext>
            </a:extLst>
          </p:cNvPr>
          <p:cNvGrpSpPr/>
          <p:nvPr/>
        </p:nvGrpSpPr>
        <p:grpSpPr>
          <a:xfrm>
            <a:off x="1439556" y="6262442"/>
            <a:ext cx="5412334" cy="802079"/>
            <a:chOff x="1628319" y="4379109"/>
            <a:chExt cx="5412334" cy="802079"/>
          </a:xfrm>
        </p:grpSpPr>
        <p:sp>
          <p:nvSpPr>
            <p:cNvPr id="9" name="Rectangle: Rounded Corners 2">
              <a:extLst>
                <a:ext uri="{FF2B5EF4-FFF2-40B4-BE49-F238E27FC236}">
                  <a16:creationId xmlns:a16="http://schemas.microsoft.com/office/drawing/2014/main" id="{2A97125E-6CF0-5758-DAB1-9FF8A4B44C93}"/>
                </a:ext>
              </a:extLst>
            </p:cNvPr>
            <p:cNvSpPr/>
            <p:nvPr/>
          </p:nvSpPr>
          <p:spPr>
            <a:xfrm>
              <a:off x="1628319" y="4379109"/>
              <a:ext cx="5011016" cy="80207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TextBox 7">
              <a:extLst>
                <a:ext uri="{FF2B5EF4-FFF2-40B4-BE49-F238E27FC236}">
                  <a16:creationId xmlns:a16="http://schemas.microsoft.com/office/drawing/2014/main" id="{557B45E8-E7CB-778A-8B58-75C43333E39A}"/>
                </a:ext>
              </a:extLst>
            </p:cNvPr>
            <p:cNvSpPr txBox="1"/>
            <p:nvPr/>
          </p:nvSpPr>
          <p:spPr>
            <a:xfrm>
              <a:off x="2026884" y="4379109"/>
              <a:ext cx="5013769" cy="644857"/>
            </a:xfrm>
            <a:prstGeom prst="rect">
              <a:avLst/>
            </a:prstGeom>
          </p:spPr>
          <p:txBody>
            <a:bodyPr wrap="square" lIns="0" tIns="0" rIns="0" bIns="0" rtlCol="0" anchor="t">
              <a:spAutoFit/>
            </a:bodyPr>
            <a:lstStyle/>
            <a:p>
              <a:pPr algn="l">
                <a:lnSpc>
                  <a:spcPts val="5599"/>
                </a:lnSpc>
              </a:pPr>
              <a:r>
                <a:rPr lang="en-US" sz="2800">
                  <a:latin typeface="TT Interphases Pro Trl Rg" panose="020B0103050000020004" pitchFamily="34" charset="0"/>
                </a:rPr>
                <a:t>Average Rating By Country</a:t>
              </a:r>
              <a:endParaRPr lang="en-US" sz="2800" spc="-195">
                <a:solidFill>
                  <a:srgbClr val="000000"/>
                </a:solidFill>
                <a:latin typeface="TT Interphases"/>
                <a:ea typeface="TT Interphases"/>
                <a:cs typeface="TT Interphases"/>
                <a:sym typeface="TT Interphases"/>
              </a:endParaRPr>
            </a:p>
          </p:txBody>
        </p:sp>
      </p:grpSp>
      <p:sp>
        <p:nvSpPr>
          <p:cNvPr id="24" name="Rounded Rectangular Callout 23">
            <a:extLst>
              <a:ext uri="{FF2B5EF4-FFF2-40B4-BE49-F238E27FC236}">
                <a16:creationId xmlns:a16="http://schemas.microsoft.com/office/drawing/2014/main" id="{96F48417-1515-0D1B-9B96-A1C8F67BB9C3}"/>
              </a:ext>
            </a:extLst>
          </p:cNvPr>
          <p:cNvSpPr/>
          <p:nvPr/>
        </p:nvSpPr>
        <p:spPr>
          <a:xfrm>
            <a:off x="8572717" y="3557095"/>
            <a:ext cx="3513266" cy="1076045"/>
          </a:xfrm>
          <a:prstGeom prst="wedgeRoundRectCallout">
            <a:avLst>
              <a:gd name="adj1" fmla="val -42352"/>
              <a:gd name="adj2" fmla="val 119364"/>
              <a:gd name="adj3" fmla="val 16667"/>
            </a:avLst>
          </a:prstGeom>
          <a:solidFill>
            <a:srgbClr val="4398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Semantically Close</a:t>
            </a:r>
            <a:endParaRPr lang="en-US" sz="2400" b="1">
              <a:latin typeface="TT Interphases Pro Trl Bd" panose="020B0103050000020004" pitchFamily="34" charset="0"/>
            </a:endParaRPr>
          </a:p>
        </p:txBody>
      </p:sp>
      <p:sp>
        <p:nvSpPr>
          <p:cNvPr id="26" name="Rounded Rectangular Callout 25">
            <a:extLst>
              <a:ext uri="{FF2B5EF4-FFF2-40B4-BE49-F238E27FC236}">
                <a16:creationId xmlns:a16="http://schemas.microsoft.com/office/drawing/2014/main" id="{3640EC5F-0A14-0688-C27D-493DD611B4A9}"/>
              </a:ext>
            </a:extLst>
          </p:cNvPr>
          <p:cNvSpPr/>
          <p:nvPr/>
        </p:nvSpPr>
        <p:spPr>
          <a:xfrm>
            <a:off x="6450572" y="7466318"/>
            <a:ext cx="3513267" cy="1076045"/>
          </a:xfrm>
          <a:prstGeom prst="wedgeRoundRectCallout">
            <a:avLst>
              <a:gd name="adj1" fmla="val -42352"/>
              <a:gd name="adj2" fmla="val 119364"/>
              <a:gd name="adj3" fmla="val 16667"/>
            </a:avLst>
          </a:prstGeom>
          <a:solidFill>
            <a:srgbClr val="4398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Semantically Far</a:t>
            </a:r>
            <a:endParaRPr lang="en-US" sz="2400" b="1">
              <a:latin typeface="TT Interphases Pro Trl Bd" panose="020B0103050000020004" pitchFamily="34" charset="0"/>
            </a:endParaRPr>
          </a:p>
        </p:txBody>
      </p:sp>
      <p:grpSp>
        <p:nvGrpSpPr>
          <p:cNvPr id="3" name="Group 2">
            <a:extLst>
              <a:ext uri="{FF2B5EF4-FFF2-40B4-BE49-F238E27FC236}">
                <a16:creationId xmlns:a16="http://schemas.microsoft.com/office/drawing/2014/main" id="{707DB608-19F2-4F43-DCF7-E413B62AD45F}"/>
              </a:ext>
            </a:extLst>
          </p:cNvPr>
          <p:cNvGrpSpPr/>
          <p:nvPr/>
        </p:nvGrpSpPr>
        <p:grpSpPr>
          <a:xfrm>
            <a:off x="117294" y="9438968"/>
            <a:ext cx="915093" cy="848032"/>
            <a:chOff x="9420684" y="2413116"/>
            <a:chExt cx="4491060" cy="3559831"/>
          </a:xfrm>
        </p:grpSpPr>
        <p:pic>
          <p:nvPicPr>
            <p:cNvPr id="5" name="Picture 4">
              <a:extLst>
                <a:ext uri="{FF2B5EF4-FFF2-40B4-BE49-F238E27FC236}">
                  <a16:creationId xmlns:a16="http://schemas.microsoft.com/office/drawing/2014/main" id="{D0FE2559-A47C-E60D-AB9F-2B8A1D8E27C9}"/>
                </a:ext>
              </a:extLst>
            </p:cNvPr>
            <p:cNvPicPr>
              <a:picLocks noChangeAspect="1"/>
            </p:cNvPicPr>
            <p:nvPr/>
          </p:nvPicPr>
          <p:blipFill>
            <a:blip r:embed="rId5"/>
            <a:stretch>
              <a:fillRect/>
            </a:stretch>
          </p:blipFill>
          <p:spPr>
            <a:xfrm>
              <a:off x="10447578" y="2413116"/>
              <a:ext cx="2407168" cy="2201556"/>
            </a:xfrm>
            <a:prstGeom prst="rect">
              <a:avLst/>
            </a:prstGeom>
          </p:spPr>
        </p:pic>
        <p:pic>
          <p:nvPicPr>
            <p:cNvPr id="6" name="Picture 5">
              <a:extLst>
                <a:ext uri="{FF2B5EF4-FFF2-40B4-BE49-F238E27FC236}">
                  <a16:creationId xmlns:a16="http://schemas.microsoft.com/office/drawing/2014/main" id="{976ECE4A-EF4C-982D-223F-DE4D3EFAEF96}"/>
                </a:ext>
              </a:extLst>
            </p:cNvPr>
            <p:cNvPicPr>
              <a:picLocks noChangeAspect="1"/>
            </p:cNvPicPr>
            <p:nvPr/>
          </p:nvPicPr>
          <p:blipFill>
            <a:blip r:embed="rId6"/>
            <a:stretch>
              <a:fillRect/>
            </a:stretch>
          </p:blipFill>
          <p:spPr>
            <a:xfrm>
              <a:off x="11480187" y="3779667"/>
              <a:ext cx="2431557" cy="2193280"/>
            </a:xfrm>
            <a:prstGeom prst="rect">
              <a:avLst/>
            </a:prstGeom>
          </p:spPr>
        </p:pic>
        <p:pic>
          <p:nvPicPr>
            <p:cNvPr id="11" name="Picture 10">
              <a:extLst>
                <a:ext uri="{FF2B5EF4-FFF2-40B4-BE49-F238E27FC236}">
                  <a16:creationId xmlns:a16="http://schemas.microsoft.com/office/drawing/2014/main" id="{7BA9704D-5F20-111E-D4A2-8C1395CF8A8A}"/>
                </a:ext>
              </a:extLst>
            </p:cNvPr>
            <p:cNvPicPr>
              <a:picLocks noChangeAspect="1"/>
            </p:cNvPicPr>
            <p:nvPr/>
          </p:nvPicPr>
          <p:blipFill>
            <a:blip r:embed="rId7"/>
            <a:stretch>
              <a:fillRect/>
            </a:stretch>
          </p:blipFill>
          <p:spPr>
            <a:xfrm>
              <a:off x="9420684" y="3255210"/>
              <a:ext cx="2426498" cy="2195384"/>
            </a:xfrm>
            <a:prstGeom prst="rect">
              <a:avLst/>
            </a:prstGeom>
          </p:spPr>
        </p:pic>
      </p:grpSp>
    </p:spTree>
    <p:extLst>
      <p:ext uri="{BB962C8B-B14F-4D97-AF65-F5344CB8AC3E}">
        <p14:creationId xmlns:p14="http://schemas.microsoft.com/office/powerpoint/2010/main" val="201794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1.25E-6 1.35802E-6 L 0.00061 -0.12006 " pathEditMode="relative" rAng="0" ptsTypes="AA">
                                      <p:cBhvr>
                                        <p:cTn id="14" dur="2000" fill="hold"/>
                                        <p:tgtEl>
                                          <p:spTgt spid="13"/>
                                        </p:tgtEl>
                                        <p:attrNameLst>
                                          <p:attrName>ppt_x</p:attrName>
                                          <p:attrName>ppt_y</p:attrName>
                                        </p:attrNameLst>
                                      </p:cBhvr>
                                      <p:rCtr x="26" y="-6003"/>
                                    </p:animMotion>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8.0231E-18 -1.23457E-7 L -0.00113 0.22747 " pathEditMode="relative" rAng="0" ptsTypes="AA">
                                      <p:cBhvr>
                                        <p:cTn id="25" dur="2000" fill="hold"/>
                                        <p:tgtEl>
                                          <p:spTgt spid="7"/>
                                        </p:tgtEl>
                                        <p:attrNameLst>
                                          <p:attrName>ppt_x</p:attrName>
                                          <p:attrName>ppt_y</p:attrName>
                                        </p:attrNameLst>
                                      </p:cBhvr>
                                      <p:rCtr x="-61" y="11373"/>
                                    </p:animMotion>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Lst>
  </p:timing>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D6C51-3B89-F4C9-D65F-ABE18BC4A63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1ABD22D-418C-9E39-D270-8BFDFA275C80}"/>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a:extLst>
              <a:ext uri="{FF2B5EF4-FFF2-40B4-BE49-F238E27FC236}">
                <a16:creationId xmlns:a16="http://schemas.microsoft.com/office/drawing/2014/main" id="{2A87C03B-AED7-0C45-7A10-8894A9ACC13B}"/>
              </a:ext>
            </a:extLst>
          </p:cNvPr>
          <p:cNvSpPr txBox="1"/>
          <p:nvPr/>
        </p:nvSpPr>
        <p:spPr>
          <a:xfrm>
            <a:off x="571764" y="663270"/>
            <a:ext cx="16908162" cy="734432"/>
          </a:xfrm>
          <a:prstGeom prst="rect">
            <a:avLst/>
          </a:prstGeom>
        </p:spPr>
        <p:txBody>
          <a:bodyPr wrap="square" lIns="0" tIns="0" rIns="0" bIns="0" rtlCol="0" anchor="t">
            <a:spAutoFit/>
          </a:bodyPr>
          <a:lstStyle/>
          <a:p>
            <a:pPr>
              <a:lnSpc>
                <a:spcPts val="6089"/>
              </a:lnSpc>
            </a:pPr>
            <a:r>
              <a:rPr lang="en-US" sz="4800" spc="-342">
                <a:solidFill>
                  <a:srgbClr val="000000"/>
                </a:solidFill>
                <a:latin typeface="TT Interphases"/>
                <a:ea typeface="TT Interphases"/>
                <a:cs typeface="TT Interphases"/>
                <a:sym typeface="TT Interphases"/>
              </a:rPr>
              <a:t>Diverse Tables are Spatially Separated in Feature Space</a:t>
            </a:r>
          </a:p>
        </p:txBody>
      </p:sp>
      <p:sp>
        <p:nvSpPr>
          <p:cNvPr id="8" name="Slide Number Placeholder 7">
            <a:extLst>
              <a:ext uri="{FF2B5EF4-FFF2-40B4-BE49-F238E27FC236}">
                <a16:creationId xmlns:a16="http://schemas.microsoft.com/office/drawing/2014/main" id="{C59AD462-0BC6-763A-E952-CF802E27C675}"/>
              </a:ext>
            </a:extLst>
          </p:cNvPr>
          <p:cNvSpPr>
            <a:spLocks noGrp="1"/>
          </p:cNvSpPr>
          <p:nvPr>
            <p:ph type="sldNum" sz="quarter" idx="12"/>
          </p:nvPr>
        </p:nvSpPr>
        <p:spPr/>
        <p:txBody>
          <a:bodyPr/>
          <a:lstStyle/>
          <a:p>
            <a:fld id="{B6F15528-21DE-4FAA-801E-634DDDAF4B2B}" type="slidenum">
              <a:rPr lang="en-US" smtClean="0"/>
              <a:pPr/>
              <a:t>33</a:t>
            </a:fld>
            <a:endParaRPr lang="en-US"/>
          </a:p>
        </p:txBody>
      </p:sp>
      <p:cxnSp>
        <p:nvCxnSpPr>
          <p:cNvPr id="22" name="Straight Connector 21">
            <a:extLst>
              <a:ext uri="{FF2B5EF4-FFF2-40B4-BE49-F238E27FC236}">
                <a16:creationId xmlns:a16="http://schemas.microsoft.com/office/drawing/2014/main" id="{DE5A2DFC-C2B8-80E2-7415-8B28ADA396FB}"/>
              </a:ext>
            </a:extLst>
          </p:cNvPr>
          <p:cNvCxnSpPr>
            <a:cxnSpLocks/>
          </p:cNvCxnSpPr>
          <p:nvPr/>
        </p:nvCxnSpPr>
        <p:spPr>
          <a:xfrm>
            <a:off x="6362696" y="4012279"/>
            <a:ext cx="0" cy="5151248"/>
          </a:xfrm>
          <a:prstGeom prst="line">
            <a:avLst/>
          </a:prstGeom>
          <a:ln w="381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26462E3E-AB5F-75AC-8A71-76ECF1268EC4}"/>
              </a:ext>
            </a:extLst>
          </p:cNvPr>
          <p:cNvCxnSpPr>
            <a:cxnSpLocks/>
          </p:cNvCxnSpPr>
          <p:nvPr/>
        </p:nvCxnSpPr>
        <p:spPr>
          <a:xfrm>
            <a:off x="6362696" y="9155331"/>
            <a:ext cx="6381754" cy="0"/>
          </a:xfrm>
          <a:prstGeom prst="line">
            <a:avLst/>
          </a:prstGeom>
          <a:ln w="38100"/>
        </p:spPr>
        <p:style>
          <a:lnRef idx="1">
            <a:schemeClr val="dk1"/>
          </a:lnRef>
          <a:fillRef idx="0">
            <a:schemeClr val="dk1"/>
          </a:fillRef>
          <a:effectRef idx="0">
            <a:schemeClr val="dk1"/>
          </a:effectRef>
          <a:fontRef idx="minor">
            <a:schemeClr val="tx1"/>
          </a:fontRef>
        </p:style>
      </p:cxnSp>
      <p:sp>
        <p:nvSpPr>
          <p:cNvPr id="27" name="TextBox 5">
            <a:extLst>
              <a:ext uri="{FF2B5EF4-FFF2-40B4-BE49-F238E27FC236}">
                <a16:creationId xmlns:a16="http://schemas.microsoft.com/office/drawing/2014/main" id="{7C709DC4-5A0B-51BC-D31B-10B047899518}"/>
              </a:ext>
            </a:extLst>
          </p:cNvPr>
          <p:cNvSpPr txBox="1"/>
          <p:nvPr/>
        </p:nvSpPr>
        <p:spPr>
          <a:xfrm>
            <a:off x="687548" y="2246636"/>
            <a:ext cx="17335406" cy="615553"/>
          </a:xfrm>
          <a:prstGeom prst="rect">
            <a:avLst/>
          </a:prstGeom>
        </p:spPr>
        <p:txBody>
          <a:bodyPr wrap="square" lIns="0" tIns="0" rIns="0" bIns="0" rtlCol="0" anchor="t">
            <a:spAutoFit/>
          </a:bodyPr>
          <a:lstStyle/>
          <a:p>
            <a:r>
              <a:rPr lang="en-US" sz="4000" spc="-150" dirty="0">
                <a:latin typeface="TT Interphases Pro Trl Rg" panose="020B0103050000020004" pitchFamily="34" charset="0"/>
              </a:rPr>
              <a:t>Map tables into a vector space and select distant tables for diversity</a:t>
            </a:r>
            <a:endParaRPr lang="en-US" sz="2000" spc="-150" dirty="0">
              <a:latin typeface="TT Interphases Pro Trl Rg" panose="020B0103050000020004" pitchFamily="34" charset="0"/>
            </a:endParaRPr>
          </a:p>
        </p:txBody>
      </p:sp>
      <p:sp>
        <p:nvSpPr>
          <p:cNvPr id="33" name="Rounded Rectangular Callout 32">
            <a:extLst>
              <a:ext uri="{FF2B5EF4-FFF2-40B4-BE49-F238E27FC236}">
                <a16:creationId xmlns:a16="http://schemas.microsoft.com/office/drawing/2014/main" id="{8E1AEB99-C367-974C-E9F9-6E31FD74EB9A}"/>
              </a:ext>
            </a:extLst>
          </p:cNvPr>
          <p:cNvSpPr/>
          <p:nvPr/>
        </p:nvSpPr>
        <p:spPr>
          <a:xfrm>
            <a:off x="1366621" y="8275033"/>
            <a:ext cx="6161370" cy="1076045"/>
          </a:xfrm>
          <a:prstGeom prst="wedgeRoundRectCallout">
            <a:avLst>
              <a:gd name="adj1" fmla="val 56049"/>
              <a:gd name="adj2" fmla="val -54286"/>
              <a:gd name="adj3" fmla="val 16667"/>
            </a:avLst>
          </a:prstGeom>
          <a:solidFill>
            <a:srgbClr val="90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&lt;Average Cost(₹) By Country And Cuisine&gt;</a:t>
            </a:r>
          </a:p>
          <a:p>
            <a:pPr algn="ctr"/>
            <a:r>
              <a:rPr lang="en-US" sz="2400">
                <a:latin typeface="TT Interphases Pro Trl Rg" panose="020B0103050000020004" pitchFamily="34" charset="0"/>
              </a:rPr>
              <a:t>: Similar Query Semantics</a:t>
            </a:r>
            <a:endParaRPr lang="en-US" sz="2400" b="1">
              <a:latin typeface="TT Interphases Pro Trl Bd" panose="020B0103050000020004" pitchFamily="34" charset="0"/>
            </a:endParaRPr>
          </a:p>
        </p:txBody>
      </p:sp>
      <p:sp>
        <p:nvSpPr>
          <p:cNvPr id="34" name="Rounded Rectangular Callout 33">
            <a:extLst>
              <a:ext uri="{FF2B5EF4-FFF2-40B4-BE49-F238E27FC236}">
                <a16:creationId xmlns:a16="http://schemas.microsoft.com/office/drawing/2014/main" id="{BEF48DA4-6C45-D56C-9B33-A90F41378C57}"/>
              </a:ext>
            </a:extLst>
          </p:cNvPr>
          <p:cNvSpPr/>
          <p:nvPr/>
        </p:nvSpPr>
        <p:spPr>
          <a:xfrm>
            <a:off x="11969490" y="4611693"/>
            <a:ext cx="5708897" cy="1058897"/>
          </a:xfrm>
          <a:prstGeom prst="wedgeRoundRectCallout">
            <a:avLst>
              <a:gd name="adj1" fmla="val -37406"/>
              <a:gd name="adj2" fmla="val 93904"/>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&lt;Average Rating By Country&gt;</a:t>
            </a:r>
          </a:p>
          <a:p>
            <a:pPr algn="ctr"/>
            <a:r>
              <a:rPr lang="en-US" sz="2400">
                <a:latin typeface="TT Interphases Pro Trl Rg" panose="020B0103050000020004" pitchFamily="34" charset="0"/>
              </a:rPr>
              <a:t>: Different Query Semantics</a:t>
            </a:r>
            <a:endParaRPr lang="en-US" sz="2400" b="1">
              <a:latin typeface="TT Interphases Pro Trl Bd" panose="020B0103050000020004" pitchFamily="34" charset="0"/>
            </a:endParaRPr>
          </a:p>
        </p:txBody>
      </p:sp>
      <p:sp>
        <p:nvSpPr>
          <p:cNvPr id="28" name="Oval 27">
            <a:extLst>
              <a:ext uri="{FF2B5EF4-FFF2-40B4-BE49-F238E27FC236}">
                <a16:creationId xmlns:a16="http://schemas.microsoft.com/office/drawing/2014/main" id="{2470E55D-31B3-AFA5-3B8E-61F08457A31A}"/>
              </a:ext>
            </a:extLst>
          </p:cNvPr>
          <p:cNvSpPr/>
          <p:nvPr/>
        </p:nvSpPr>
        <p:spPr>
          <a:xfrm>
            <a:off x="8053159" y="7289550"/>
            <a:ext cx="385762" cy="385688"/>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6AEAC6D-1832-AB27-8471-7AC5F595B406}"/>
              </a:ext>
            </a:extLst>
          </p:cNvPr>
          <p:cNvSpPr/>
          <p:nvPr/>
        </p:nvSpPr>
        <p:spPr>
          <a:xfrm>
            <a:off x="8798490" y="7472589"/>
            <a:ext cx="385762" cy="385688"/>
          </a:xfrm>
          <a:prstGeom prst="ellipse">
            <a:avLst/>
          </a:prstGeom>
          <a:solidFill>
            <a:srgbClr val="95B3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A3A0245-EBB3-542E-D8F7-DFB1C3331CDF}"/>
              </a:ext>
            </a:extLst>
          </p:cNvPr>
          <p:cNvSpPr/>
          <p:nvPr/>
        </p:nvSpPr>
        <p:spPr>
          <a:xfrm>
            <a:off x="12154041" y="6029560"/>
            <a:ext cx="385762" cy="385688"/>
          </a:xfrm>
          <a:prstGeom prst="ellipse">
            <a:avLst/>
          </a:prstGeom>
          <a:solidFill>
            <a:srgbClr val="95B3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3A14451-1F9A-9C9A-77FE-305662EEB2C7}"/>
              </a:ext>
            </a:extLst>
          </p:cNvPr>
          <p:cNvSpPr/>
          <p:nvPr/>
        </p:nvSpPr>
        <p:spPr>
          <a:xfrm>
            <a:off x="7335110" y="7318496"/>
            <a:ext cx="385762" cy="385688"/>
          </a:xfrm>
          <a:prstGeom prst="ellipse">
            <a:avLst/>
          </a:prstGeom>
          <a:solidFill>
            <a:srgbClr val="95B3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1AE316FB-1639-36B5-5F08-6F2E1B5ACA9A}"/>
              </a:ext>
            </a:extLst>
          </p:cNvPr>
          <p:cNvSpPr/>
          <p:nvPr/>
        </p:nvSpPr>
        <p:spPr>
          <a:xfrm>
            <a:off x="8053159" y="7976637"/>
            <a:ext cx="385762" cy="385688"/>
          </a:xfrm>
          <a:prstGeom prst="ellipse">
            <a:avLst/>
          </a:prstGeom>
          <a:solidFill>
            <a:srgbClr val="95B3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3909D9-B321-52FE-98E8-490B092B92BE}"/>
              </a:ext>
            </a:extLst>
          </p:cNvPr>
          <p:cNvGrpSpPr/>
          <p:nvPr/>
        </p:nvGrpSpPr>
        <p:grpSpPr>
          <a:xfrm>
            <a:off x="4032301" y="6102912"/>
            <a:ext cx="5662999" cy="802079"/>
            <a:chOff x="1628319" y="4379109"/>
            <a:chExt cx="5662999" cy="802079"/>
          </a:xfrm>
        </p:grpSpPr>
        <p:sp>
          <p:nvSpPr>
            <p:cNvPr id="11" name="Rounded Rectangular Callout 10">
              <a:extLst>
                <a:ext uri="{FF2B5EF4-FFF2-40B4-BE49-F238E27FC236}">
                  <a16:creationId xmlns:a16="http://schemas.microsoft.com/office/drawing/2014/main" id="{0B78CADA-787B-323C-D2D9-6C46BADBF5C2}"/>
                </a:ext>
              </a:extLst>
            </p:cNvPr>
            <p:cNvSpPr/>
            <p:nvPr/>
          </p:nvSpPr>
          <p:spPr>
            <a:xfrm>
              <a:off x="5589282" y="4500064"/>
              <a:ext cx="934191" cy="666121"/>
            </a:xfrm>
            <a:prstGeom prst="wedgeRoundRectCallout">
              <a:avLst>
                <a:gd name="adj1" fmla="val -24124"/>
                <a:gd name="adj2" fmla="val 102993"/>
                <a:gd name="adj3" fmla="val 16667"/>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5599"/>
                </a:lnSpc>
              </a:pPr>
              <a:endParaRPr lang="en-US" sz="2400" spc="-195">
                <a:solidFill>
                  <a:srgbClr val="000000"/>
                </a:solidFill>
                <a:latin typeface="TT Interphases"/>
                <a:ea typeface="TT Interphases"/>
                <a:cs typeface="TT Interphases"/>
                <a:sym typeface="TT Interphases"/>
              </a:endParaRPr>
            </a:p>
          </p:txBody>
        </p:sp>
        <p:sp>
          <p:nvSpPr>
            <p:cNvPr id="55" name="Rectangle: Rounded Corners 2">
              <a:extLst>
                <a:ext uri="{FF2B5EF4-FFF2-40B4-BE49-F238E27FC236}">
                  <a16:creationId xmlns:a16="http://schemas.microsoft.com/office/drawing/2014/main" id="{AFFCDEE1-68C1-EE5B-6BA7-301F3160FBE9}"/>
                </a:ext>
              </a:extLst>
            </p:cNvPr>
            <p:cNvSpPr/>
            <p:nvPr/>
          </p:nvSpPr>
          <p:spPr>
            <a:xfrm>
              <a:off x="1628319" y="4379109"/>
              <a:ext cx="5662999" cy="80207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6" name="TextBox 7">
              <a:extLst>
                <a:ext uri="{FF2B5EF4-FFF2-40B4-BE49-F238E27FC236}">
                  <a16:creationId xmlns:a16="http://schemas.microsoft.com/office/drawing/2014/main" id="{1C14421A-D67D-ED08-B117-6FC7C9D5F0B2}"/>
                </a:ext>
              </a:extLst>
            </p:cNvPr>
            <p:cNvSpPr txBox="1"/>
            <p:nvPr/>
          </p:nvSpPr>
          <p:spPr>
            <a:xfrm>
              <a:off x="2026884" y="4379109"/>
              <a:ext cx="5013769" cy="644857"/>
            </a:xfrm>
            <a:prstGeom prst="rect">
              <a:avLst/>
            </a:prstGeom>
          </p:spPr>
          <p:txBody>
            <a:bodyPr wrap="square" lIns="0" tIns="0" rIns="0" bIns="0" rtlCol="0" anchor="t">
              <a:spAutoFit/>
            </a:bodyPr>
            <a:lstStyle/>
            <a:p>
              <a:pPr algn="l">
                <a:lnSpc>
                  <a:spcPts val="5599"/>
                </a:lnSpc>
              </a:pPr>
              <a:r>
                <a:rPr lang="en-US" sz="2800" spc="-195" dirty="0">
                  <a:solidFill>
                    <a:srgbClr val="000000"/>
                  </a:solidFill>
                  <a:latin typeface="TT Interphases"/>
                  <a:ea typeface="TT Interphases"/>
                  <a:cs typeface="TT Interphases"/>
                  <a:sym typeface="TT Interphases"/>
                </a:rPr>
                <a:t>Average Cost(</a:t>
              </a:r>
              <a:r>
                <a:rPr lang="en-US" sz="2800" dirty="0"/>
                <a:t>₹</a:t>
              </a:r>
              <a:r>
                <a:rPr lang="en-US" sz="2800" spc="-195" dirty="0">
                  <a:solidFill>
                    <a:srgbClr val="000000"/>
                  </a:solidFill>
                  <a:latin typeface="TT Interphases"/>
                  <a:ea typeface="TT Interphases"/>
                  <a:cs typeface="TT Interphases"/>
                  <a:sym typeface="TT Interphases"/>
                </a:rPr>
                <a:t>) By City And Cuisine</a:t>
              </a:r>
            </a:p>
          </p:txBody>
        </p:sp>
      </p:grpSp>
      <p:sp>
        <p:nvSpPr>
          <p:cNvPr id="5" name="Oval 4">
            <a:extLst>
              <a:ext uri="{FF2B5EF4-FFF2-40B4-BE49-F238E27FC236}">
                <a16:creationId xmlns:a16="http://schemas.microsoft.com/office/drawing/2014/main" id="{DE63BA16-EAF8-D47A-7F56-AE8123D62AC3}"/>
              </a:ext>
            </a:extLst>
          </p:cNvPr>
          <p:cNvSpPr/>
          <p:nvPr/>
        </p:nvSpPr>
        <p:spPr>
          <a:xfrm>
            <a:off x="8386192" y="4226005"/>
            <a:ext cx="385762" cy="385688"/>
          </a:xfrm>
          <a:prstGeom prst="ellipse">
            <a:avLst/>
          </a:prstGeom>
          <a:solidFill>
            <a:srgbClr val="95B3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C11D09D-8FE4-66E0-D99C-1CF9415D7FE1}"/>
              </a:ext>
            </a:extLst>
          </p:cNvPr>
          <p:cNvSpPr/>
          <p:nvPr/>
        </p:nvSpPr>
        <p:spPr>
          <a:xfrm>
            <a:off x="11417174" y="8485472"/>
            <a:ext cx="385762" cy="385688"/>
          </a:xfrm>
          <a:prstGeom prst="ellipse">
            <a:avLst/>
          </a:prstGeom>
          <a:solidFill>
            <a:srgbClr val="95B3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ular Callout 2">
            <a:extLst>
              <a:ext uri="{FF2B5EF4-FFF2-40B4-BE49-F238E27FC236}">
                <a16:creationId xmlns:a16="http://schemas.microsoft.com/office/drawing/2014/main" id="{269CBB4A-A5A7-8C92-2002-C0ACA2B5C80D}"/>
              </a:ext>
            </a:extLst>
          </p:cNvPr>
          <p:cNvSpPr/>
          <p:nvPr/>
        </p:nvSpPr>
        <p:spPr>
          <a:xfrm>
            <a:off x="13445090" y="7704184"/>
            <a:ext cx="4461910" cy="1395077"/>
          </a:xfrm>
          <a:prstGeom prst="wedgeRoundRectCallout">
            <a:avLst>
              <a:gd name="adj1" fmla="val -64313"/>
              <a:gd name="adj2" fmla="val -51203"/>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TT Interphases Pro Trl Rg" panose="020B0103050000020004" pitchFamily="34" charset="0"/>
              </a:rPr>
              <a:t>Select pivot tables with </a:t>
            </a:r>
          </a:p>
          <a:p>
            <a:pPr algn="ctr"/>
            <a:r>
              <a:rPr lang="en-US" sz="2400" u="sng" dirty="0">
                <a:latin typeface="TT Interphases Pro Trl Rg" panose="020B0103050000020004" pitchFamily="34" charset="0"/>
              </a:rPr>
              <a:t>pair-wise large distance </a:t>
            </a:r>
          </a:p>
          <a:p>
            <a:pPr algn="ctr"/>
            <a:r>
              <a:rPr lang="en-US" sz="2400" dirty="0">
                <a:latin typeface="TT Interphases Pro Trl Rg" panose="020B0103050000020004" pitchFamily="34" charset="0"/>
              </a:rPr>
              <a:t>for diversity</a:t>
            </a:r>
            <a:endParaRPr lang="en-US" sz="2400" b="1" dirty="0">
              <a:latin typeface="TT Interphases Pro Trl Bd" panose="020B0103050000020004" pitchFamily="34" charset="0"/>
            </a:endParaRPr>
          </a:p>
        </p:txBody>
      </p:sp>
      <p:grpSp>
        <p:nvGrpSpPr>
          <p:cNvPr id="7" name="Group 6">
            <a:extLst>
              <a:ext uri="{FF2B5EF4-FFF2-40B4-BE49-F238E27FC236}">
                <a16:creationId xmlns:a16="http://schemas.microsoft.com/office/drawing/2014/main" id="{01A2D5FB-7A42-3EB3-1143-696BC39A8E58}"/>
              </a:ext>
            </a:extLst>
          </p:cNvPr>
          <p:cNvGrpSpPr/>
          <p:nvPr/>
        </p:nvGrpSpPr>
        <p:grpSpPr>
          <a:xfrm>
            <a:off x="117294" y="9438968"/>
            <a:ext cx="915093" cy="848032"/>
            <a:chOff x="9420684" y="2413116"/>
            <a:chExt cx="4491060" cy="3559831"/>
          </a:xfrm>
        </p:grpSpPr>
        <p:pic>
          <p:nvPicPr>
            <p:cNvPr id="9" name="Picture 8">
              <a:extLst>
                <a:ext uri="{FF2B5EF4-FFF2-40B4-BE49-F238E27FC236}">
                  <a16:creationId xmlns:a16="http://schemas.microsoft.com/office/drawing/2014/main" id="{82A66177-A29F-8759-9E6B-F97EC663EB77}"/>
                </a:ext>
              </a:extLst>
            </p:cNvPr>
            <p:cNvPicPr>
              <a:picLocks noChangeAspect="1"/>
            </p:cNvPicPr>
            <p:nvPr/>
          </p:nvPicPr>
          <p:blipFill>
            <a:blip r:embed="rId4"/>
            <a:stretch>
              <a:fillRect/>
            </a:stretch>
          </p:blipFill>
          <p:spPr>
            <a:xfrm>
              <a:off x="10447578" y="2413116"/>
              <a:ext cx="2407168" cy="2201556"/>
            </a:xfrm>
            <a:prstGeom prst="rect">
              <a:avLst/>
            </a:prstGeom>
          </p:spPr>
        </p:pic>
        <p:pic>
          <p:nvPicPr>
            <p:cNvPr id="10" name="Picture 9">
              <a:extLst>
                <a:ext uri="{FF2B5EF4-FFF2-40B4-BE49-F238E27FC236}">
                  <a16:creationId xmlns:a16="http://schemas.microsoft.com/office/drawing/2014/main" id="{11CCE47F-94D6-0D7C-919A-C37406710C10}"/>
                </a:ext>
              </a:extLst>
            </p:cNvPr>
            <p:cNvPicPr>
              <a:picLocks noChangeAspect="1"/>
            </p:cNvPicPr>
            <p:nvPr/>
          </p:nvPicPr>
          <p:blipFill>
            <a:blip r:embed="rId5"/>
            <a:stretch>
              <a:fillRect/>
            </a:stretch>
          </p:blipFill>
          <p:spPr>
            <a:xfrm>
              <a:off x="11480187" y="3779667"/>
              <a:ext cx="2431557" cy="2193280"/>
            </a:xfrm>
            <a:prstGeom prst="rect">
              <a:avLst/>
            </a:prstGeom>
          </p:spPr>
        </p:pic>
        <p:pic>
          <p:nvPicPr>
            <p:cNvPr id="13" name="Picture 12">
              <a:extLst>
                <a:ext uri="{FF2B5EF4-FFF2-40B4-BE49-F238E27FC236}">
                  <a16:creationId xmlns:a16="http://schemas.microsoft.com/office/drawing/2014/main" id="{7ADEEF0D-7223-0C3F-4F7B-43CE71F91825}"/>
                </a:ext>
              </a:extLst>
            </p:cNvPr>
            <p:cNvPicPr>
              <a:picLocks noChangeAspect="1"/>
            </p:cNvPicPr>
            <p:nvPr/>
          </p:nvPicPr>
          <p:blipFill>
            <a:blip r:embed="rId6"/>
            <a:stretch>
              <a:fillRect/>
            </a:stretch>
          </p:blipFill>
          <p:spPr>
            <a:xfrm>
              <a:off x="9420684" y="3255210"/>
              <a:ext cx="2426498" cy="2195384"/>
            </a:xfrm>
            <a:prstGeom prst="rect">
              <a:avLst/>
            </a:prstGeom>
          </p:spPr>
        </p:pic>
      </p:grpSp>
      <p:sp>
        <p:nvSpPr>
          <p:cNvPr id="14" name="TextBox 5">
            <a:extLst>
              <a:ext uri="{FF2B5EF4-FFF2-40B4-BE49-F238E27FC236}">
                <a16:creationId xmlns:a16="http://schemas.microsoft.com/office/drawing/2014/main" id="{FCB488E5-9315-E14E-F227-C0DB2A2CFE47}"/>
              </a:ext>
            </a:extLst>
          </p:cNvPr>
          <p:cNvSpPr txBox="1"/>
          <p:nvPr/>
        </p:nvSpPr>
        <p:spPr>
          <a:xfrm>
            <a:off x="14659857" y="2199055"/>
            <a:ext cx="884943" cy="430887"/>
          </a:xfrm>
          <a:prstGeom prst="rect">
            <a:avLst/>
          </a:prstGeom>
        </p:spPr>
        <p:txBody>
          <a:bodyPr wrap="square" lIns="0" tIns="0" rIns="0" bIns="0" rtlCol="0" anchor="t">
            <a:spAutoFit/>
          </a:bodyPr>
          <a:lstStyle/>
          <a:p>
            <a:r>
              <a:rPr lang="en-US" sz="2800" spc="-150" dirty="0">
                <a:latin typeface="TT Interphases Pro Trl Rg" panose="020B0103050000020004" pitchFamily="34" charset="0"/>
              </a:rPr>
              <a:t>[1, 2]</a:t>
            </a:r>
            <a:endParaRPr lang="en-US" sz="1400" spc="-150" dirty="0">
              <a:latin typeface="TT Interphases Pro Trl Rg" panose="020B0103050000020004" pitchFamily="34" charset="0"/>
            </a:endParaRPr>
          </a:p>
        </p:txBody>
      </p:sp>
      <p:sp>
        <p:nvSpPr>
          <p:cNvPr id="16" name="TextBox 5">
            <a:extLst>
              <a:ext uri="{FF2B5EF4-FFF2-40B4-BE49-F238E27FC236}">
                <a16:creationId xmlns:a16="http://schemas.microsoft.com/office/drawing/2014/main" id="{D2067237-FDEF-6D49-D8BE-DA592D56F498}"/>
              </a:ext>
            </a:extLst>
          </p:cNvPr>
          <p:cNvSpPr txBox="1"/>
          <p:nvPr/>
        </p:nvSpPr>
        <p:spPr>
          <a:xfrm>
            <a:off x="1452029" y="9494315"/>
            <a:ext cx="15526716" cy="738664"/>
          </a:xfrm>
          <a:prstGeom prst="rect">
            <a:avLst/>
          </a:prstGeom>
        </p:spPr>
        <p:txBody>
          <a:bodyPr wrap="square" lIns="0" tIns="0" rIns="0" bIns="0" rtlCol="0" anchor="t">
            <a:spAutoFit/>
          </a:bodyPr>
          <a:lstStyle/>
          <a:p>
            <a:r>
              <a:rPr lang="en-US" sz="2400" spc="-150" dirty="0">
                <a:latin typeface="TT Interphases Pro Trl Rg" panose="020B0103050000020004" pitchFamily="34" charset="0"/>
              </a:rPr>
              <a:t>[1 ] Partial T5, a natural language encoder fined-tuned over a Text-to-SQL dataset for query embedding</a:t>
            </a:r>
          </a:p>
          <a:p>
            <a:r>
              <a:rPr lang="en-US" sz="2400" spc="-150" dirty="0">
                <a:latin typeface="TT Interphases Pro Trl Rg" panose="020B0103050000020004" pitchFamily="34" charset="0"/>
              </a:rPr>
              <a:t>[2] TAPEX, a pre-trained encoder trained on sentence-table pairs for content embedding</a:t>
            </a:r>
            <a:endParaRPr lang="en-US" sz="1200" spc="-150" dirty="0">
              <a:latin typeface="TT Interphases Pro Trl Rg" panose="020B0103050000020004" pitchFamily="34" charset="0"/>
            </a:endParaRPr>
          </a:p>
        </p:txBody>
      </p:sp>
    </p:spTree>
    <p:extLst>
      <p:ext uri="{BB962C8B-B14F-4D97-AF65-F5344CB8AC3E}">
        <p14:creationId xmlns:p14="http://schemas.microsoft.com/office/powerpoint/2010/main" val="253449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500" fill="hold"/>
                                        <p:tgtEl>
                                          <p:spTgt spid="41"/>
                                        </p:tgtEl>
                                        <p:attrNameLst>
                                          <p:attrName>fillcolor</p:attrName>
                                        </p:attrNameLst>
                                      </p:cBhvr>
                                      <p:to>
                                        <a:srgbClr val="982D00"/>
                                      </p:to>
                                    </p:animClr>
                                    <p:set>
                                      <p:cBhvr>
                                        <p:cTn id="25" dur="500" fill="hold"/>
                                        <p:tgtEl>
                                          <p:spTgt spid="41"/>
                                        </p:tgtEl>
                                        <p:attrNameLst>
                                          <p:attrName>fill.type</p:attrName>
                                        </p:attrNameLst>
                                      </p:cBhvr>
                                      <p:to>
                                        <p:strVal val="solid"/>
                                      </p:to>
                                    </p:set>
                                    <p:set>
                                      <p:cBhvr>
                                        <p:cTn id="26" dur="500" fill="hold"/>
                                        <p:tgtEl>
                                          <p:spTgt spid="41"/>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500" fill="hold"/>
                                        <p:tgtEl>
                                          <p:spTgt spid="42"/>
                                        </p:tgtEl>
                                        <p:attrNameLst>
                                          <p:attrName>fillcolor</p:attrName>
                                        </p:attrNameLst>
                                      </p:cBhvr>
                                      <p:to>
                                        <a:srgbClr val="982D00"/>
                                      </p:to>
                                    </p:animClr>
                                    <p:set>
                                      <p:cBhvr>
                                        <p:cTn id="29" dur="500" fill="hold"/>
                                        <p:tgtEl>
                                          <p:spTgt spid="42"/>
                                        </p:tgtEl>
                                        <p:attrNameLst>
                                          <p:attrName>fill.type</p:attrName>
                                        </p:attrNameLst>
                                      </p:cBhvr>
                                      <p:to>
                                        <p:strVal val="solid"/>
                                      </p:to>
                                    </p:set>
                                    <p:set>
                                      <p:cBhvr>
                                        <p:cTn id="30" dur="500" fill="hold"/>
                                        <p:tgtEl>
                                          <p:spTgt spid="42"/>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500" fill="hold"/>
                                        <p:tgtEl>
                                          <p:spTgt spid="29"/>
                                        </p:tgtEl>
                                        <p:attrNameLst>
                                          <p:attrName>fillcolor</p:attrName>
                                        </p:attrNameLst>
                                      </p:cBhvr>
                                      <p:to>
                                        <a:srgbClr val="982D00"/>
                                      </p:to>
                                    </p:animClr>
                                    <p:set>
                                      <p:cBhvr>
                                        <p:cTn id="33" dur="500" fill="hold"/>
                                        <p:tgtEl>
                                          <p:spTgt spid="29"/>
                                        </p:tgtEl>
                                        <p:attrNameLst>
                                          <p:attrName>fill.type</p:attrName>
                                        </p:attrNameLst>
                                      </p:cBhvr>
                                      <p:to>
                                        <p:strVal val="solid"/>
                                      </p:to>
                                    </p:set>
                                    <p:set>
                                      <p:cBhvr>
                                        <p:cTn id="34" dur="500" fill="hold"/>
                                        <p:tgtEl>
                                          <p:spTgt spid="29"/>
                                        </p:tgtEl>
                                        <p:attrNameLst>
                                          <p:attrName>fill.on</p:attrName>
                                        </p:attrNameLst>
                                      </p:cBhvr>
                                      <p:to>
                                        <p:strVal val="tru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30"/>
                                        </p:tgtEl>
                                        <p:attrNameLst>
                                          <p:attrName>fillcolor</p:attrName>
                                        </p:attrNameLst>
                                      </p:cBhvr>
                                      <p:to>
                                        <a:srgbClr val="439863"/>
                                      </p:to>
                                    </p:animClr>
                                    <p:set>
                                      <p:cBhvr>
                                        <p:cTn id="41" dur="500" fill="hold"/>
                                        <p:tgtEl>
                                          <p:spTgt spid="30"/>
                                        </p:tgtEl>
                                        <p:attrNameLst>
                                          <p:attrName>fill.type</p:attrName>
                                        </p:attrNameLst>
                                      </p:cBhvr>
                                      <p:to>
                                        <p:strVal val="solid"/>
                                      </p:to>
                                    </p:set>
                                    <p:set>
                                      <p:cBhvr>
                                        <p:cTn id="42" dur="500" fill="hold"/>
                                        <p:tgtEl>
                                          <p:spTgt spid="30"/>
                                        </p:tgtEl>
                                        <p:attrNameLst>
                                          <p:attrName>fill.on</p:attrName>
                                        </p:attrNameLst>
                                      </p:cBhvr>
                                      <p:to>
                                        <p:strVal val="tru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mph" presetSubtype="2" fill="hold" nodeType="withEffect">
                                  <p:stCondLst>
                                    <p:cond delay="0"/>
                                  </p:stCondLst>
                                  <p:childTnLst>
                                    <p:animClr clrSpc="rgb" dir="cw">
                                      <p:cBhvr>
                                        <p:cTn id="46" dur="500" fill="hold"/>
                                        <p:tgtEl>
                                          <p:spTgt spid="5"/>
                                        </p:tgtEl>
                                        <p:attrNameLst>
                                          <p:attrName>fillcolor</p:attrName>
                                        </p:attrNameLst>
                                      </p:cBhvr>
                                      <p:to>
                                        <a:srgbClr val="439863"/>
                                      </p:to>
                                    </p:animClr>
                                    <p:set>
                                      <p:cBhvr>
                                        <p:cTn id="47" dur="500" fill="hold"/>
                                        <p:tgtEl>
                                          <p:spTgt spid="5"/>
                                        </p:tgtEl>
                                        <p:attrNameLst>
                                          <p:attrName>fill.type</p:attrName>
                                        </p:attrNameLst>
                                      </p:cBhvr>
                                      <p:to>
                                        <p:strVal val="solid"/>
                                      </p:to>
                                    </p:set>
                                    <p:set>
                                      <p:cBhvr>
                                        <p:cTn id="48" dur="500" fill="hold"/>
                                        <p:tgtEl>
                                          <p:spTgt spid="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500" fill="hold"/>
                                        <p:tgtEl>
                                          <p:spTgt spid="6"/>
                                        </p:tgtEl>
                                        <p:attrNameLst>
                                          <p:attrName>fillcolor</p:attrName>
                                        </p:attrNameLst>
                                      </p:cBhvr>
                                      <p:to>
                                        <a:srgbClr val="439863"/>
                                      </p:to>
                                    </p:animClr>
                                    <p:set>
                                      <p:cBhvr>
                                        <p:cTn id="51" dur="500" fill="hold"/>
                                        <p:tgtEl>
                                          <p:spTgt spid="6"/>
                                        </p:tgtEl>
                                        <p:attrNameLst>
                                          <p:attrName>fill.type</p:attrName>
                                        </p:attrNameLst>
                                      </p:cBhvr>
                                      <p:to>
                                        <p:strVal val="solid"/>
                                      </p:to>
                                    </p:set>
                                    <p:set>
                                      <p:cBhvr>
                                        <p:cTn id="52" dur="500" fill="hold"/>
                                        <p:tgtEl>
                                          <p:spTgt spid="6"/>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28" grpId="0" animBg="1"/>
      <p:bldP spid="29" grpId="0" animBg="1"/>
      <p:bldP spid="30" grpId="0" animBg="1"/>
      <p:bldP spid="41" grpId="0" animBg="1"/>
      <p:bldP spid="42" grpId="0" animBg="1"/>
      <p:bldP spid="5" grpId="0" animBg="1"/>
      <p:bldP spid="6" grpId="0" animBg="1"/>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60389-4BD8-60B4-5493-8F5150206E9C}"/>
            </a:ext>
          </a:extLst>
        </p:cNvPr>
        <p:cNvGrpSpPr/>
        <p:nvPr/>
      </p:nvGrpSpPr>
      <p:grpSpPr>
        <a:xfrm>
          <a:off x="0" y="0"/>
          <a:ext cx="0" cy="0"/>
          <a:chOff x="0" y="0"/>
          <a:chExt cx="0" cy="0"/>
        </a:xfrm>
      </p:grpSpPr>
      <p:sp>
        <p:nvSpPr>
          <p:cNvPr id="33" name="Freeform 32">
            <a:extLst>
              <a:ext uri="{FF2B5EF4-FFF2-40B4-BE49-F238E27FC236}">
                <a16:creationId xmlns:a16="http://schemas.microsoft.com/office/drawing/2014/main" id="{BB0D3D97-EF94-1088-F4BC-627E11400247}"/>
              </a:ext>
            </a:extLst>
          </p:cNvPr>
          <p:cNvSpPr/>
          <p:nvPr/>
        </p:nvSpPr>
        <p:spPr>
          <a:xfrm>
            <a:off x="6362644" y="6289356"/>
            <a:ext cx="4007255" cy="3260148"/>
          </a:xfrm>
          <a:custGeom>
            <a:avLst/>
            <a:gdLst>
              <a:gd name="connsiteX0" fmla="*/ 2018538 w 4007255"/>
              <a:gd name="connsiteY0" fmla="*/ 0 h 3260148"/>
              <a:gd name="connsiteX1" fmla="*/ 2840079 w 4007255"/>
              <a:gd name="connsiteY1" fmla="*/ 835898 h 3260148"/>
              <a:gd name="connsiteX2" fmla="*/ 2699773 w 4007255"/>
              <a:gd name="connsiteY2" fmla="*/ 1303257 h 3260148"/>
              <a:gd name="connsiteX3" fmla="*/ 2613928 w 4007255"/>
              <a:gd name="connsiteY3" fmla="*/ 1409120 h 3260148"/>
              <a:gd name="connsiteX4" fmla="*/ 2649649 w 4007255"/>
              <a:gd name="connsiteY4" fmla="*/ 1447243 h 3260148"/>
              <a:gd name="connsiteX5" fmla="*/ 2772688 w 4007255"/>
              <a:gd name="connsiteY5" fmla="*/ 1653583 h 3260148"/>
              <a:gd name="connsiteX6" fmla="*/ 2780016 w 4007255"/>
              <a:gd name="connsiteY6" fmla="*/ 1677601 h 3260148"/>
              <a:gd name="connsiteX7" fmla="*/ 2865933 w 4007255"/>
              <a:gd name="connsiteY7" fmla="*/ 1630152 h 3260148"/>
              <a:gd name="connsiteX8" fmla="*/ 3185714 w 4007255"/>
              <a:gd name="connsiteY8" fmla="*/ 1564463 h 3260148"/>
              <a:gd name="connsiteX9" fmla="*/ 4007255 w 4007255"/>
              <a:gd name="connsiteY9" fmla="*/ 2400361 h 3260148"/>
              <a:gd name="connsiteX10" fmla="*/ 3185714 w 4007255"/>
              <a:gd name="connsiteY10" fmla="*/ 3236259 h 3260148"/>
              <a:gd name="connsiteX11" fmla="*/ 2428734 w 4007255"/>
              <a:gd name="connsiteY11" fmla="*/ 2725730 h 3260148"/>
              <a:gd name="connsiteX12" fmla="*/ 2421406 w 4007255"/>
              <a:gd name="connsiteY12" fmla="*/ 2701712 h 3260148"/>
              <a:gd name="connsiteX13" fmla="*/ 2335489 w 4007255"/>
              <a:gd name="connsiteY13" fmla="*/ 2749161 h 3260148"/>
              <a:gd name="connsiteX14" fmla="*/ 2015708 w 4007255"/>
              <a:gd name="connsiteY14" fmla="*/ 2814850 h 3260148"/>
              <a:gd name="connsiteX15" fmla="*/ 1695927 w 4007255"/>
              <a:gd name="connsiteY15" fmla="*/ 2749161 h 3260148"/>
              <a:gd name="connsiteX16" fmla="*/ 1595570 w 4007255"/>
              <a:gd name="connsiteY16" fmla="*/ 2693737 h 3260148"/>
              <a:gd name="connsiteX17" fmla="*/ 1578522 w 4007255"/>
              <a:gd name="connsiteY17" fmla="*/ 2749619 h 3260148"/>
              <a:gd name="connsiteX18" fmla="*/ 821541 w 4007255"/>
              <a:gd name="connsiteY18" fmla="*/ 3260148 h 3260148"/>
              <a:gd name="connsiteX19" fmla="*/ 0 w 4007255"/>
              <a:gd name="connsiteY19" fmla="*/ 2424250 h 3260148"/>
              <a:gd name="connsiteX20" fmla="*/ 821541 w 4007255"/>
              <a:gd name="connsiteY20" fmla="*/ 1588352 h 3260148"/>
              <a:gd name="connsiteX21" fmla="*/ 1141322 w 4007255"/>
              <a:gd name="connsiteY21" fmla="*/ 1654041 h 3260148"/>
              <a:gd name="connsiteX22" fmla="*/ 1239638 w 4007255"/>
              <a:gd name="connsiteY22" fmla="*/ 1708338 h 3260148"/>
              <a:gd name="connsiteX23" fmla="*/ 1275180 w 4007255"/>
              <a:gd name="connsiteY23" fmla="*/ 1616556 h 3260148"/>
              <a:gd name="connsiteX24" fmla="*/ 1334473 w 4007255"/>
              <a:gd name="connsiteY24" fmla="*/ 1511594 h 3260148"/>
              <a:gd name="connsiteX25" fmla="*/ 1420359 w 4007255"/>
              <a:gd name="connsiteY25" fmla="*/ 1405680 h 3260148"/>
              <a:gd name="connsiteX26" fmla="*/ 1337303 w 4007255"/>
              <a:gd name="connsiteY26" fmla="*/ 1303257 h 3260148"/>
              <a:gd name="connsiteX27" fmla="*/ 1196997 w 4007255"/>
              <a:gd name="connsiteY27" fmla="*/ 835898 h 3260148"/>
              <a:gd name="connsiteX28" fmla="*/ 2018538 w 4007255"/>
              <a:gd name="connsiteY28" fmla="*/ 0 h 326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07255" h="3260148">
                <a:moveTo>
                  <a:pt x="2018538" y="0"/>
                </a:moveTo>
                <a:cubicBezTo>
                  <a:pt x="2472263" y="0"/>
                  <a:pt x="2840079" y="374244"/>
                  <a:pt x="2840079" y="835898"/>
                </a:cubicBezTo>
                <a:cubicBezTo>
                  <a:pt x="2840079" y="1009018"/>
                  <a:pt x="2788355" y="1169847"/>
                  <a:pt x="2699773" y="1303257"/>
                </a:cubicBezTo>
                <a:lnTo>
                  <a:pt x="2613928" y="1409120"/>
                </a:lnTo>
                <a:lnTo>
                  <a:pt x="2649649" y="1447243"/>
                </a:lnTo>
                <a:cubicBezTo>
                  <a:pt x="2699877" y="1509169"/>
                  <a:pt x="2741509" y="1578579"/>
                  <a:pt x="2772688" y="1653583"/>
                </a:cubicBezTo>
                <a:lnTo>
                  <a:pt x="2780016" y="1677601"/>
                </a:lnTo>
                <a:lnTo>
                  <a:pt x="2865933" y="1630152"/>
                </a:lnTo>
                <a:cubicBezTo>
                  <a:pt x="2964221" y="1587854"/>
                  <a:pt x="3072283" y="1564463"/>
                  <a:pt x="3185714" y="1564463"/>
                </a:cubicBezTo>
                <a:cubicBezTo>
                  <a:pt x="3639439" y="1564463"/>
                  <a:pt x="4007255" y="1938707"/>
                  <a:pt x="4007255" y="2400361"/>
                </a:cubicBezTo>
                <a:cubicBezTo>
                  <a:pt x="4007255" y="2862015"/>
                  <a:pt x="3639439" y="3236259"/>
                  <a:pt x="3185714" y="3236259"/>
                </a:cubicBezTo>
                <a:cubicBezTo>
                  <a:pt x="2845420" y="3236259"/>
                  <a:pt x="2553450" y="3025747"/>
                  <a:pt x="2428734" y="2725730"/>
                </a:cubicBezTo>
                <a:lnTo>
                  <a:pt x="2421406" y="2701712"/>
                </a:lnTo>
                <a:lnTo>
                  <a:pt x="2335489" y="2749161"/>
                </a:lnTo>
                <a:cubicBezTo>
                  <a:pt x="2237201" y="2791460"/>
                  <a:pt x="2129139" y="2814850"/>
                  <a:pt x="2015708" y="2814850"/>
                </a:cubicBezTo>
                <a:cubicBezTo>
                  <a:pt x="1902277" y="2814850"/>
                  <a:pt x="1794215" y="2791460"/>
                  <a:pt x="1695927" y="2749161"/>
                </a:cubicBezTo>
                <a:lnTo>
                  <a:pt x="1595570" y="2693737"/>
                </a:lnTo>
                <a:lnTo>
                  <a:pt x="1578522" y="2749619"/>
                </a:lnTo>
                <a:cubicBezTo>
                  <a:pt x="1453805" y="3049636"/>
                  <a:pt x="1161835" y="3260148"/>
                  <a:pt x="821541" y="3260148"/>
                </a:cubicBezTo>
                <a:cubicBezTo>
                  <a:pt x="367816" y="3260148"/>
                  <a:pt x="0" y="2885904"/>
                  <a:pt x="0" y="2424250"/>
                </a:cubicBezTo>
                <a:cubicBezTo>
                  <a:pt x="0" y="1962596"/>
                  <a:pt x="367816" y="1588352"/>
                  <a:pt x="821541" y="1588352"/>
                </a:cubicBezTo>
                <a:cubicBezTo>
                  <a:pt x="934972" y="1588352"/>
                  <a:pt x="1043034" y="1611743"/>
                  <a:pt x="1141322" y="1654041"/>
                </a:cubicBezTo>
                <a:lnTo>
                  <a:pt x="1239638" y="1708338"/>
                </a:lnTo>
                <a:lnTo>
                  <a:pt x="1275180" y="1616556"/>
                </a:lnTo>
                <a:cubicBezTo>
                  <a:pt x="1292486" y="1580012"/>
                  <a:pt x="1312328" y="1544946"/>
                  <a:pt x="1334473" y="1511594"/>
                </a:cubicBezTo>
                <a:lnTo>
                  <a:pt x="1420359" y="1405680"/>
                </a:lnTo>
                <a:lnTo>
                  <a:pt x="1337303" y="1303257"/>
                </a:lnTo>
                <a:cubicBezTo>
                  <a:pt x="1248721" y="1169847"/>
                  <a:pt x="1196997" y="1009018"/>
                  <a:pt x="1196997" y="835898"/>
                </a:cubicBezTo>
                <a:cubicBezTo>
                  <a:pt x="1196997" y="374244"/>
                  <a:pt x="1564813" y="0"/>
                  <a:pt x="2018538" y="0"/>
                </a:cubicBezTo>
                <a:close/>
              </a:path>
            </a:pathLst>
          </a:custGeom>
          <a:noFill/>
          <a:ln w="508000">
            <a:solidFill>
              <a:srgbClr val="439863"/>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5" name="Group 14">
            <a:extLst>
              <a:ext uri="{FF2B5EF4-FFF2-40B4-BE49-F238E27FC236}">
                <a16:creationId xmlns:a16="http://schemas.microsoft.com/office/drawing/2014/main" id="{DDAD8585-C6EA-1782-F6C4-2CC336F9AA5F}"/>
              </a:ext>
            </a:extLst>
          </p:cNvPr>
          <p:cNvGrpSpPr/>
          <p:nvPr/>
        </p:nvGrpSpPr>
        <p:grpSpPr>
          <a:xfrm>
            <a:off x="9425089" y="2399617"/>
            <a:ext cx="4491060" cy="3559831"/>
            <a:chOff x="9420684" y="2413116"/>
            <a:chExt cx="4491060" cy="3559831"/>
          </a:xfrm>
        </p:grpSpPr>
        <p:pic>
          <p:nvPicPr>
            <p:cNvPr id="18" name="Picture 17">
              <a:extLst>
                <a:ext uri="{FF2B5EF4-FFF2-40B4-BE49-F238E27FC236}">
                  <a16:creationId xmlns:a16="http://schemas.microsoft.com/office/drawing/2014/main" id="{8A2905CF-A3BD-330C-4A48-5A4DF64F64F9}"/>
                </a:ext>
              </a:extLst>
            </p:cNvPr>
            <p:cNvPicPr>
              <a:picLocks noChangeAspect="1"/>
            </p:cNvPicPr>
            <p:nvPr/>
          </p:nvPicPr>
          <p:blipFill>
            <a:blip r:embed="rId4"/>
            <a:stretch>
              <a:fillRect/>
            </a:stretch>
          </p:blipFill>
          <p:spPr>
            <a:xfrm>
              <a:off x="10447578" y="2413116"/>
              <a:ext cx="2407168" cy="2201556"/>
            </a:xfrm>
            <a:prstGeom prst="rect">
              <a:avLst/>
            </a:prstGeom>
            <a:ln w="381000">
              <a:solidFill>
                <a:srgbClr val="439863"/>
              </a:solidFill>
            </a:ln>
          </p:spPr>
        </p:pic>
        <p:pic>
          <p:nvPicPr>
            <p:cNvPr id="19" name="Picture 18">
              <a:extLst>
                <a:ext uri="{FF2B5EF4-FFF2-40B4-BE49-F238E27FC236}">
                  <a16:creationId xmlns:a16="http://schemas.microsoft.com/office/drawing/2014/main" id="{5C6E82A6-3BC3-461C-5520-5F762266ACFD}"/>
                </a:ext>
              </a:extLst>
            </p:cNvPr>
            <p:cNvPicPr>
              <a:picLocks noChangeAspect="1"/>
            </p:cNvPicPr>
            <p:nvPr/>
          </p:nvPicPr>
          <p:blipFill>
            <a:blip r:embed="rId5"/>
            <a:stretch>
              <a:fillRect/>
            </a:stretch>
          </p:blipFill>
          <p:spPr>
            <a:xfrm>
              <a:off x="11480187" y="3779667"/>
              <a:ext cx="2431557" cy="2193280"/>
            </a:xfrm>
            <a:prstGeom prst="rect">
              <a:avLst/>
            </a:prstGeom>
            <a:ln w="381000">
              <a:solidFill>
                <a:srgbClr val="439863"/>
              </a:solidFill>
            </a:ln>
          </p:spPr>
        </p:pic>
        <p:pic>
          <p:nvPicPr>
            <p:cNvPr id="20" name="Picture 19">
              <a:extLst>
                <a:ext uri="{FF2B5EF4-FFF2-40B4-BE49-F238E27FC236}">
                  <a16:creationId xmlns:a16="http://schemas.microsoft.com/office/drawing/2014/main" id="{688E0CFA-EE69-76D5-0A10-13F0F34696A8}"/>
                </a:ext>
              </a:extLst>
            </p:cNvPr>
            <p:cNvPicPr>
              <a:picLocks noChangeAspect="1"/>
            </p:cNvPicPr>
            <p:nvPr/>
          </p:nvPicPr>
          <p:blipFill>
            <a:blip r:embed="rId6"/>
            <a:stretch>
              <a:fillRect/>
            </a:stretch>
          </p:blipFill>
          <p:spPr>
            <a:xfrm>
              <a:off x="9420684" y="3255210"/>
              <a:ext cx="2426498" cy="2195384"/>
            </a:xfrm>
            <a:prstGeom prst="rect">
              <a:avLst/>
            </a:prstGeom>
            <a:ln w="381000">
              <a:solidFill>
                <a:srgbClr val="439863"/>
              </a:solidFill>
            </a:ln>
          </p:spPr>
        </p:pic>
      </p:grpSp>
      <p:pic>
        <p:nvPicPr>
          <p:cNvPr id="11" name="Picture 10">
            <a:extLst>
              <a:ext uri="{FF2B5EF4-FFF2-40B4-BE49-F238E27FC236}">
                <a16:creationId xmlns:a16="http://schemas.microsoft.com/office/drawing/2014/main" id="{6A416B32-8FFE-DE67-F866-A4C39869CBB2}"/>
              </a:ext>
            </a:extLst>
          </p:cNvPr>
          <p:cNvPicPr>
            <a:picLocks noChangeAspect="1"/>
          </p:cNvPicPr>
          <p:nvPr/>
        </p:nvPicPr>
        <p:blipFill>
          <a:blip r:embed="rId7"/>
          <a:stretch>
            <a:fillRect/>
          </a:stretch>
        </p:blipFill>
        <p:spPr>
          <a:xfrm>
            <a:off x="3964264" y="2688825"/>
            <a:ext cx="3556000" cy="3035300"/>
          </a:xfrm>
          <a:prstGeom prst="rect">
            <a:avLst/>
          </a:prstGeom>
        </p:spPr>
      </p:pic>
      <p:sp>
        <p:nvSpPr>
          <p:cNvPr id="2" name="Freeform 2">
            <a:extLst>
              <a:ext uri="{FF2B5EF4-FFF2-40B4-BE49-F238E27FC236}">
                <a16:creationId xmlns:a16="http://schemas.microsoft.com/office/drawing/2014/main" id="{010E6028-37B4-DE04-63E9-BFF830F898D5}"/>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325AB992-A193-C98F-1BB5-492BE09F7F5F}"/>
              </a:ext>
            </a:extLst>
          </p:cNvPr>
          <p:cNvSpPr txBox="1"/>
          <p:nvPr/>
        </p:nvSpPr>
        <p:spPr>
          <a:xfrm>
            <a:off x="571764" y="663270"/>
            <a:ext cx="14363535" cy="845820"/>
          </a:xfrm>
          <a:prstGeom prst="rect">
            <a:avLst/>
          </a:prstGeom>
        </p:spPr>
        <p:txBody>
          <a:bodyPr lIns="0" tIns="0" rIns="0" bIns="0" rtlCol="0" anchor="t">
            <a:spAutoFit/>
          </a:bodyPr>
          <a:lstStyle/>
          <a:p>
            <a:pPr algn="l">
              <a:lnSpc>
                <a:spcPts val="6089"/>
              </a:lnSpc>
            </a:pPr>
            <a:r>
              <a:rPr lang="en-US" sz="6999" spc="-342">
                <a:solidFill>
                  <a:srgbClr val="000000"/>
                </a:solidFill>
                <a:latin typeface="TT Interphases"/>
                <a:ea typeface="TT Interphases"/>
                <a:cs typeface="TT Interphases"/>
                <a:sym typeface="TT Interphases"/>
              </a:rPr>
              <a:t>Challenges</a:t>
            </a:r>
          </a:p>
        </p:txBody>
      </p:sp>
      <p:sp>
        <p:nvSpPr>
          <p:cNvPr id="8" name="Slide Number Placeholder 7">
            <a:extLst>
              <a:ext uri="{FF2B5EF4-FFF2-40B4-BE49-F238E27FC236}">
                <a16:creationId xmlns:a16="http://schemas.microsoft.com/office/drawing/2014/main" id="{EEB16B20-B09B-13EA-1908-9BD9A481EDE7}"/>
              </a:ext>
            </a:extLst>
          </p:cNvPr>
          <p:cNvSpPr>
            <a:spLocks noGrp="1"/>
          </p:cNvSpPr>
          <p:nvPr>
            <p:ph type="sldNum" sz="quarter" idx="12"/>
          </p:nvPr>
        </p:nvSpPr>
        <p:spPr/>
        <p:txBody>
          <a:bodyPr/>
          <a:lstStyle/>
          <a:p>
            <a:fld id="{B6F15528-21DE-4FAA-801E-634DDDAF4B2B}" type="slidenum">
              <a:rPr lang="en-US" smtClean="0"/>
              <a:pPr/>
              <a:t>34</a:t>
            </a:fld>
            <a:endParaRPr lang="en-US"/>
          </a:p>
        </p:txBody>
      </p:sp>
      <p:grpSp>
        <p:nvGrpSpPr>
          <p:cNvPr id="5" name="Group 4">
            <a:extLst>
              <a:ext uri="{FF2B5EF4-FFF2-40B4-BE49-F238E27FC236}">
                <a16:creationId xmlns:a16="http://schemas.microsoft.com/office/drawing/2014/main" id="{308F9903-36D2-6D09-ECD7-1AB50B385D87}"/>
              </a:ext>
            </a:extLst>
          </p:cNvPr>
          <p:cNvGrpSpPr/>
          <p:nvPr/>
        </p:nvGrpSpPr>
        <p:grpSpPr>
          <a:xfrm>
            <a:off x="9420684" y="2413116"/>
            <a:ext cx="4491060" cy="3559831"/>
            <a:chOff x="9420684" y="2413116"/>
            <a:chExt cx="4491060" cy="3559831"/>
          </a:xfrm>
        </p:grpSpPr>
        <p:pic>
          <p:nvPicPr>
            <p:cNvPr id="14" name="Picture 13">
              <a:extLst>
                <a:ext uri="{FF2B5EF4-FFF2-40B4-BE49-F238E27FC236}">
                  <a16:creationId xmlns:a16="http://schemas.microsoft.com/office/drawing/2014/main" id="{9794FE00-964A-27A3-9B05-48965233F4DC}"/>
                </a:ext>
              </a:extLst>
            </p:cNvPr>
            <p:cNvPicPr>
              <a:picLocks noChangeAspect="1"/>
            </p:cNvPicPr>
            <p:nvPr/>
          </p:nvPicPr>
          <p:blipFill>
            <a:blip r:embed="rId4"/>
            <a:stretch>
              <a:fillRect/>
            </a:stretch>
          </p:blipFill>
          <p:spPr>
            <a:xfrm>
              <a:off x="10447578" y="2413116"/>
              <a:ext cx="2407168" cy="2201556"/>
            </a:xfrm>
            <a:prstGeom prst="rect">
              <a:avLst/>
            </a:prstGeom>
          </p:spPr>
        </p:pic>
        <p:pic>
          <p:nvPicPr>
            <p:cNvPr id="16" name="Picture 15">
              <a:extLst>
                <a:ext uri="{FF2B5EF4-FFF2-40B4-BE49-F238E27FC236}">
                  <a16:creationId xmlns:a16="http://schemas.microsoft.com/office/drawing/2014/main" id="{D5A23DA6-C57B-C0AA-E59B-F4C7103153CD}"/>
                </a:ext>
              </a:extLst>
            </p:cNvPr>
            <p:cNvPicPr>
              <a:picLocks noChangeAspect="1"/>
            </p:cNvPicPr>
            <p:nvPr/>
          </p:nvPicPr>
          <p:blipFill>
            <a:blip r:embed="rId5"/>
            <a:stretch>
              <a:fillRect/>
            </a:stretch>
          </p:blipFill>
          <p:spPr>
            <a:xfrm>
              <a:off x="11480187" y="3779667"/>
              <a:ext cx="2431557" cy="2193280"/>
            </a:xfrm>
            <a:prstGeom prst="rect">
              <a:avLst/>
            </a:prstGeom>
          </p:spPr>
        </p:pic>
        <p:pic>
          <p:nvPicPr>
            <p:cNvPr id="17" name="Picture 16">
              <a:extLst>
                <a:ext uri="{FF2B5EF4-FFF2-40B4-BE49-F238E27FC236}">
                  <a16:creationId xmlns:a16="http://schemas.microsoft.com/office/drawing/2014/main" id="{7223F86E-B801-305F-711B-92271FF6B12C}"/>
                </a:ext>
              </a:extLst>
            </p:cNvPr>
            <p:cNvPicPr>
              <a:picLocks noChangeAspect="1"/>
            </p:cNvPicPr>
            <p:nvPr/>
          </p:nvPicPr>
          <p:blipFill>
            <a:blip r:embed="rId6"/>
            <a:stretch>
              <a:fillRect/>
            </a:stretch>
          </p:blipFill>
          <p:spPr>
            <a:xfrm>
              <a:off x="9420684" y="3255210"/>
              <a:ext cx="2426498" cy="2195384"/>
            </a:xfrm>
            <a:prstGeom prst="rect">
              <a:avLst/>
            </a:prstGeom>
          </p:spPr>
        </p:pic>
      </p:grpSp>
      <p:grpSp>
        <p:nvGrpSpPr>
          <p:cNvPr id="4" name="Group 3">
            <a:extLst>
              <a:ext uri="{FF2B5EF4-FFF2-40B4-BE49-F238E27FC236}">
                <a16:creationId xmlns:a16="http://schemas.microsoft.com/office/drawing/2014/main" id="{818D3CD6-D8CA-1EB7-A6A8-498655967936}"/>
              </a:ext>
            </a:extLst>
          </p:cNvPr>
          <p:cNvGrpSpPr/>
          <p:nvPr/>
        </p:nvGrpSpPr>
        <p:grpSpPr>
          <a:xfrm>
            <a:off x="4432852" y="1597510"/>
            <a:ext cx="7909010" cy="6944397"/>
            <a:chOff x="4432852" y="1597510"/>
            <a:chExt cx="7909010" cy="6944397"/>
          </a:xfrm>
        </p:grpSpPr>
        <p:cxnSp>
          <p:nvCxnSpPr>
            <p:cNvPr id="45" name="Straight Connector 44">
              <a:extLst>
                <a:ext uri="{FF2B5EF4-FFF2-40B4-BE49-F238E27FC236}">
                  <a16:creationId xmlns:a16="http://schemas.microsoft.com/office/drawing/2014/main" id="{4B0D747F-B501-B87B-437F-38CC645BC6D2}"/>
                </a:ext>
              </a:extLst>
            </p:cNvPr>
            <p:cNvCxnSpPr>
              <a:cxnSpLocks/>
            </p:cNvCxnSpPr>
            <p:nvPr/>
          </p:nvCxnSpPr>
          <p:spPr>
            <a:xfrm>
              <a:off x="8392983" y="1597510"/>
              <a:ext cx="0" cy="3893406"/>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503762A-69CE-6F3F-06F1-BAAA2E5E3365}"/>
                </a:ext>
              </a:extLst>
            </p:cNvPr>
            <p:cNvCxnSpPr>
              <a:cxnSpLocks/>
            </p:cNvCxnSpPr>
            <p:nvPr/>
          </p:nvCxnSpPr>
          <p:spPr>
            <a:xfrm flipH="1">
              <a:off x="4432852" y="5473735"/>
              <a:ext cx="3960131" cy="3068172"/>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CBF2A93-45F4-2C28-9BD1-1E3CB82EC365}"/>
                </a:ext>
              </a:extLst>
            </p:cNvPr>
            <p:cNvCxnSpPr>
              <a:cxnSpLocks/>
            </p:cNvCxnSpPr>
            <p:nvPr/>
          </p:nvCxnSpPr>
          <p:spPr>
            <a:xfrm flipH="1" flipV="1">
              <a:off x="8394089" y="5473734"/>
              <a:ext cx="3947773" cy="2925606"/>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7" name="Rounded Rectangular Callout 6">
            <a:extLst>
              <a:ext uri="{FF2B5EF4-FFF2-40B4-BE49-F238E27FC236}">
                <a16:creationId xmlns:a16="http://schemas.microsoft.com/office/drawing/2014/main" id="{81C54CFC-8232-B70B-C25A-E0EA48527CA2}"/>
              </a:ext>
            </a:extLst>
          </p:cNvPr>
          <p:cNvSpPr/>
          <p:nvPr/>
        </p:nvSpPr>
        <p:spPr>
          <a:xfrm>
            <a:off x="14204458" y="1043990"/>
            <a:ext cx="3968496" cy="1591056"/>
          </a:xfrm>
          <a:prstGeom prst="wedgeRoundRectCallout">
            <a:avLst>
              <a:gd name="adj1" fmla="val -49918"/>
              <a:gd name="adj2" fmla="val 98565"/>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How to quantify</a:t>
            </a:r>
          </a:p>
          <a:p>
            <a:pPr algn="ctr"/>
            <a:r>
              <a:rPr lang="en-US" sz="2400" b="1">
                <a:solidFill>
                  <a:schemeClr val="accent2">
                    <a:lumMod val="40000"/>
                    <a:lumOff val="60000"/>
                  </a:schemeClr>
                </a:solidFill>
                <a:latin typeface="TT Interphases Pro Trl Rg" panose="020B0103050000020004" pitchFamily="34" charset="0"/>
              </a:rPr>
              <a:t>diversity</a:t>
            </a:r>
            <a:r>
              <a:rPr lang="en-US" sz="2400">
                <a:latin typeface="TT Interphases Pro Trl Rg" panose="020B0103050000020004" pitchFamily="34" charset="0"/>
              </a:rPr>
              <a:t> of a set of pivot tables?</a:t>
            </a:r>
          </a:p>
        </p:txBody>
      </p:sp>
      <p:sp>
        <p:nvSpPr>
          <p:cNvPr id="9" name="Rounded Rectangular Callout 8">
            <a:extLst>
              <a:ext uri="{FF2B5EF4-FFF2-40B4-BE49-F238E27FC236}">
                <a16:creationId xmlns:a16="http://schemas.microsoft.com/office/drawing/2014/main" id="{B5D60BFA-2BB8-7F55-C6C6-D9C56C58870F}"/>
              </a:ext>
            </a:extLst>
          </p:cNvPr>
          <p:cNvSpPr/>
          <p:nvPr/>
        </p:nvSpPr>
        <p:spPr>
          <a:xfrm>
            <a:off x="11670619" y="8150995"/>
            <a:ext cx="4371137" cy="1591056"/>
          </a:xfrm>
          <a:prstGeom prst="wedgeRoundRectCallout">
            <a:avLst>
              <a:gd name="adj1" fmla="val -80850"/>
              <a:gd name="adj2" fmla="val 6027"/>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How to make the recommendation </a:t>
            </a:r>
            <a:r>
              <a:rPr lang="en-US" sz="2400" b="1">
                <a:solidFill>
                  <a:schemeClr val="accent2">
                    <a:lumMod val="40000"/>
                    <a:lumOff val="60000"/>
                  </a:schemeClr>
                </a:solidFill>
                <a:latin typeface="TT Interphases Pro Trl Rg" panose="020B0103050000020004" pitchFamily="34" charset="0"/>
              </a:rPr>
              <a:t>real-time</a:t>
            </a:r>
            <a:r>
              <a:rPr lang="en-US" sz="2400">
                <a:latin typeface="TT Interphases Pro Trl Rg" panose="020B0103050000020004" pitchFamily="34" charset="0"/>
              </a:rPr>
              <a:t>?</a:t>
            </a:r>
            <a:endParaRPr lang="en-US" sz="2400" b="1">
              <a:latin typeface="TT Interphases Pro Trl Rg" panose="020B0103050000020004" pitchFamily="34" charset="0"/>
            </a:endParaRPr>
          </a:p>
        </p:txBody>
      </p:sp>
      <p:sp>
        <p:nvSpPr>
          <p:cNvPr id="6" name="Rounded Rectangular Callout 5">
            <a:extLst>
              <a:ext uri="{FF2B5EF4-FFF2-40B4-BE49-F238E27FC236}">
                <a16:creationId xmlns:a16="http://schemas.microsoft.com/office/drawing/2014/main" id="{61B0D202-494F-D0E4-14A5-6765032714E9}"/>
              </a:ext>
            </a:extLst>
          </p:cNvPr>
          <p:cNvSpPr/>
          <p:nvPr/>
        </p:nvSpPr>
        <p:spPr>
          <a:xfrm>
            <a:off x="581289" y="5972947"/>
            <a:ext cx="3968496" cy="1591056"/>
          </a:xfrm>
          <a:prstGeom prst="wedgeRoundRectCallout">
            <a:avLst>
              <a:gd name="adj1" fmla="val 35251"/>
              <a:gd name="adj2" fmla="val -107942"/>
              <a:gd name="adj3" fmla="val 16667"/>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How to quantify</a:t>
            </a:r>
          </a:p>
          <a:p>
            <a:pPr algn="ctr"/>
            <a:r>
              <a:rPr lang="en-US" sz="2400" b="1">
                <a:solidFill>
                  <a:schemeClr val="accent2">
                    <a:lumMod val="40000"/>
                    <a:lumOff val="60000"/>
                  </a:schemeClr>
                </a:solidFill>
                <a:latin typeface="TT Interphases Pro Trl Rg" panose="020B0103050000020004" pitchFamily="34" charset="0"/>
              </a:rPr>
              <a:t>goodness</a:t>
            </a:r>
            <a:r>
              <a:rPr lang="en-US" sz="2400">
                <a:latin typeface="TT Interphases Pro Trl Rg" panose="020B0103050000020004" pitchFamily="34" charset="0"/>
              </a:rPr>
              <a:t> of a pivot table?</a:t>
            </a:r>
          </a:p>
        </p:txBody>
      </p:sp>
      <p:pic>
        <p:nvPicPr>
          <p:cNvPr id="12" name="Picture 11">
            <a:extLst>
              <a:ext uri="{FF2B5EF4-FFF2-40B4-BE49-F238E27FC236}">
                <a16:creationId xmlns:a16="http://schemas.microsoft.com/office/drawing/2014/main" id="{BBE2C04C-DCC8-5999-AA7C-214D74C6D59B}"/>
              </a:ext>
            </a:extLst>
          </p:cNvPr>
          <p:cNvPicPr>
            <a:picLocks noChangeAspect="1"/>
          </p:cNvPicPr>
          <p:nvPr/>
        </p:nvPicPr>
        <p:blipFill>
          <a:blip r:embed="rId9"/>
          <a:stretch>
            <a:fillRect/>
          </a:stretch>
        </p:blipFill>
        <p:spPr>
          <a:xfrm>
            <a:off x="6362644" y="6289357"/>
            <a:ext cx="4031416" cy="3470081"/>
          </a:xfrm>
          <a:prstGeom prst="rect">
            <a:avLst/>
          </a:prstGeom>
        </p:spPr>
      </p:pic>
      <p:sp>
        <p:nvSpPr>
          <p:cNvPr id="26" name="Freeform 25">
            <a:extLst>
              <a:ext uri="{FF2B5EF4-FFF2-40B4-BE49-F238E27FC236}">
                <a16:creationId xmlns:a16="http://schemas.microsoft.com/office/drawing/2014/main" id="{0C70AAF3-7C6A-045B-A6E2-EB4FB68E0A8B}"/>
              </a:ext>
            </a:extLst>
          </p:cNvPr>
          <p:cNvSpPr/>
          <p:nvPr/>
        </p:nvSpPr>
        <p:spPr>
          <a:xfrm>
            <a:off x="9431817" y="2418869"/>
            <a:ext cx="4484332" cy="3554078"/>
          </a:xfrm>
          <a:custGeom>
            <a:avLst/>
            <a:gdLst>
              <a:gd name="connsiteX0" fmla="*/ 1003733 w 4484332"/>
              <a:gd name="connsiteY0" fmla="*/ 0 h 3554078"/>
              <a:gd name="connsiteX1" fmla="*/ 3458590 w 4484332"/>
              <a:gd name="connsiteY1" fmla="*/ 0 h 3554078"/>
              <a:gd name="connsiteX2" fmla="*/ 3458590 w 4484332"/>
              <a:gd name="connsiteY2" fmla="*/ 1320572 h 3554078"/>
              <a:gd name="connsiteX3" fmla="*/ 4484332 w 4484332"/>
              <a:gd name="connsiteY3" fmla="*/ 1320572 h 3554078"/>
              <a:gd name="connsiteX4" fmla="*/ 4484332 w 4484332"/>
              <a:gd name="connsiteY4" fmla="*/ 3554078 h 3554078"/>
              <a:gd name="connsiteX5" fmla="*/ 2058530 w 4484332"/>
              <a:gd name="connsiteY5" fmla="*/ 3554078 h 3554078"/>
              <a:gd name="connsiteX6" fmla="*/ 2058530 w 4484332"/>
              <a:gd name="connsiteY6" fmla="*/ 3031725 h 3554078"/>
              <a:gd name="connsiteX7" fmla="*/ 0 w 4484332"/>
              <a:gd name="connsiteY7" fmla="*/ 3031725 h 3554078"/>
              <a:gd name="connsiteX8" fmla="*/ 0 w 4484332"/>
              <a:gd name="connsiteY8" fmla="*/ 798219 h 3554078"/>
              <a:gd name="connsiteX9" fmla="*/ 1003733 w 4484332"/>
              <a:gd name="connsiteY9" fmla="*/ 798219 h 355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4332" h="3554078">
                <a:moveTo>
                  <a:pt x="1003733" y="0"/>
                </a:moveTo>
                <a:lnTo>
                  <a:pt x="3458590" y="0"/>
                </a:lnTo>
                <a:lnTo>
                  <a:pt x="3458590" y="1320572"/>
                </a:lnTo>
                <a:lnTo>
                  <a:pt x="4484332" y="1320572"/>
                </a:lnTo>
                <a:lnTo>
                  <a:pt x="4484332" y="3554078"/>
                </a:lnTo>
                <a:lnTo>
                  <a:pt x="2058530" y="3554078"/>
                </a:lnTo>
                <a:lnTo>
                  <a:pt x="2058530" y="3031725"/>
                </a:lnTo>
                <a:lnTo>
                  <a:pt x="0" y="3031725"/>
                </a:lnTo>
                <a:lnTo>
                  <a:pt x="0" y="798219"/>
                </a:lnTo>
                <a:lnTo>
                  <a:pt x="1003733" y="798219"/>
                </a:lnTo>
                <a:close/>
              </a:path>
            </a:pathLst>
          </a:custGeom>
          <a:solidFill>
            <a:schemeClr val="bg1">
              <a:lumMod val="75000"/>
              <a:alpha val="7886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343577C6-294F-2DA2-63AE-66619DBCF373}"/>
              </a:ext>
            </a:extLst>
          </p:cNvPr>
          <p:cNvSpPr/>
          <p:nvPr/>
        </p:nvSpPr>
        <p:spPr>
          <a:xfrm>
            <a:off x="4128267" y="2705911"/>
            <a:ext cx="3257152" cy="2795170"/>
          </a:xfrm>
          <a:prstGeom prst="rect">
            <a:avLst/>
          </a:prstGeom>
          <a:solidFill>
            <a:schemeClr val="bg1">
              <a:lumMod val="75000"/>
              <a:alpha val="7886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456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 fill="hold"/>
                                        <p:tgtEl>
                                          <p:spTgt spid="7"/>
                                        </p:tgtEl>
                                        <p:attrNameLst>
                                          <p:attrName>fillcolor</p:attrName>
                                        </p:attrNameLst>
                                      </p:cBhvr>
                                      <p:to>
                                        <a:srgbClr val="E4E4E4"/>
                                      </p:to>
                                    </p:animClr>
                                    <p:set>
                                      <p:cBhvr>
                                        <p:cTn id="7" dur="10" fill="hold"/>
                                        <p:tgtEl>
                                          <p:spTgt spid="7"/>
                                        </p:tgtEl>
                                        <p:attrNameLst>
                                          <p:attrName>fill.type</p:attrName>
                                        </p:attrNameLst>
                                      </p:cBhvr>
                                      <p:to>
                                        <p:strVal val="solid"/>
                                      </p:to>
                                    </p:set>
                                    <p:set>
                                      <p:cBhvr>
                                        <p:cTn id="8" dur="10" fill="hold"/>
                                        <p:tgtEl>
                                          <p:spTgt spid="7"/>
                                        </p:tgtEl>
                                        <p:attrNameLst>
                                          <p:attrName>fill.on</p:attrName>
                                        </p:attrNameLst>
                                      </p:cBhvr>
                                      <p:to>
                                        <p:strVal val="tru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6" grpId="0" animBg="1"/>
    </p:bldLst>
  </p:timing>
  <p:extLst>
    <p:ext uri="{6950BFC3-D8DA-4A85-94F7-54DA5524770B}">
      <p188:commentRel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5211C-D6AF-F447-6725-B7C9EAE7D3E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FD6D4E-7934-55AA-8BED-CDAD922FFA32}"/>
              </a:ext>
            </a:extLst>
          </p:cNvPr>
          <p:cNvSpPr>
            <a:spLocks noGrp="1"/>
          </p:cNvSpPr>
          <p:nvPr>
            <p:ph type="sldNum" sz="quarter" idx="12"/>
          </p:nvPr>
        </p:nvSpPr>
        <p:spPr/>
        <p:txBody>
          <a:bodyPr/>
          <a:lstStyle/>
          <a:p>
            <a:fld id="{B6F15528-21DE-4FAA-801E-634DDDAF4B2B}" type="slidenum">
              <a:rPr lang="en-US" smtClean="0"/>
              <a:pPr/>
              <a:t>35</a:t>
            </a:fld>
            <a:endParaRPr lang="en-US"/>
          </a:p>
        </p:txBody>
      </p:sp>
      <p:sp>
        <p:nvSpPr>
          <p:cNvPr id="3" name="TextBox 3">
            <a:extLst>
              <a:ext uri="{FF2B5EF4-FFF2-40B4-BE49-F238E27FC236}">
                <a16:creationId xmlns:a16="http://schemas.microsoft.com/office/drawing/2014/main" id="{A55688AE-9F59-4A87-5391-F061127678AB}"/>
              </a:ext>
            </a:extLst>
          </p:cNvPr>
          <p:cNvSpPr txBox="1"/>
          <p:nvPr/>
        </p:nvSpPr>
        <p:spPr>
          <a:xfrm>
            <a:off x="571764" y="663270"/>
            <a:ext cx="17335236" cy="782265"/>
          </a:xfrm>
          <a:prstGeom prst="rect">
            <a:avLst/>
          </a:prstGeom>
        </p:spPr>
        <p:txBody>
          <a:bodyPr wrap="square" lIns="0" tIns="0" rIns="0" bIns="0" rtlCol="0" anchor="t">
            <a:spAutoFit/>
          </a:bodyPr>
          <a:lstStyle/>
          <a:p>
            <a:pPr algn="l">
              <a:lnSpc>
                <a:spcPts val="6089"/>
              </a:lnSpc>
            </a:pPr>
            <a:r>
              <a:rPr lang="en-US" sz="5400" spc="-150">
                <a:solidFill>
                  <a:srgbClr val="1F1F1F"/>
                </a:solidFill>
                <a:latin typeface="TT Interphases Pro Trl Rg" panose="020B0103050000020004" pitchFamily="34" charset="0"/>
                <a:ea typeface="TT Interphases"/>
                <a:cs typeface="TT Interphases"/>
                <a:sym typeface="TT Interphases"/>
              </a:rPr>
              <a:t>Enable real-time recommendation using 4 scaling methods</a:t>
            </a:r>
            <a:endParaRPr lang="en-US" sz="6000" spc="-150">
              <a:solidFill>
                <a:srgbClr val="000000"/>
              </a:solidFill>
              <a:latin typeface="TT Interphases Pro Trl Rg" panose="020B0103050000020004" pitchFamily="34" charset="0"/>
              <a:ea typeface="TT Interphases"/>
              <a:cs typeface="TT Interphases"/>
              <a:sym typeface="TT Interphases"/>
            </a:endParaRPr>
          </a:p>
        </p:txBody>
      </p:sp>
      <p:sp>
        <p:nvSpPr>
          <p:cNvPr id="9" name="Rounded Rectangular Callout 8">
            <a:extLst>
              <a:ext uri="{FF2B5EF4-FFF2-40B4-BE49-F238E27FC236}">
                <a16:creationId xmlns:a16="http://schemas.microsoft.com/office/drawing/2014/main" id="{D5DB90EE-5330-6776-FB7B-F180CA5510F9}"/>
              </a:ext>
            </a:extLst>
          </p:cNvPr>
          <p:cNvSpPr/>
          <p:nvPr/>
        </p:nvSpPr>
        <p:spPr>
          <a:xfrm>
            <a:off x="5020097" y="6537301"/>
            <a:ext cx="3968496" cy="1591056"/>
          </a:xfrm>
          <a:prstGeom prst="wedgeRoundRectCallout">
            <a:avLst>
              <a:gd name="adj1" fmla="val 10311"/>
              <a:gd name="adj2" fmla="val -85710"/>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Sample tuples and tables for fast computation</a:t>
            </a:r>
          </a:p>
        </p:txBody>
      </p:sp>
      <p:pic>
        <p:nvPicPr>
          <p:cNvPr id="11" name="Picture 10">
            <a:extLst>
              <a:ext uri="{FF2B5EF4-FFF2-40B4-BE49-F238E27FC236}">
                <a16:creationId xmlns:a16="http://schemas.microsoft.com/office/drawing/2014/main" id="{4CFB8AFD-E785-8259-5442-2259D096346A}"/>
              </a:ext>
            </a:extLst>
          </p:cNvPr>
          <p:cNvPicPr>
            <a:picLocks noChangeAspect="1"/>
          </p:cNvPicPr>
          <p:nvPr/>
        </p:nvPicPr>
        <p:blipFill>
          <a:blip r:embed="rId3"/>
          <a:stretch>
            <a:fillRect/>
          </a:stretch>
        </p:blipFill>
        <p:spPr>
          <a:xfrm>
            <a:off x="1286888" y="2652058"/>
            <a:ext cx="3069833" cy="3013246"/>
          </a:xfrm>
          <a:prstGeom prst="rect">
            <a:avLst/>
          </a:prstGeom>
        </p:spPr>
      </p:pic>
      <p:pic>
        <p:nvPicPr>
          <p:cNvPr id="12" name="Picture 11">
            <a:extLst>
              <a:ext uri="{FF2B5EF4-FFF2-40B4-BE49-F238E27FC236}">
                <a16:creationId xmlns:a16="http://schemas.microsoft.com/office/drawing/2014/main" id="{6C1348D6-7916-A11A-F7C3-D93246B3D002}"/>
              </a:ext>
            </a:extLst>
          </p:cNvPr>
          <p:cNvPicPr>
            <a:picLocks noChangeAspect="1"/>
          </p:cNvPicPr>
          <p:nvPr/>
        </p:nvPicPr>
        <p:blipFill>
          <a:blip r:embed="rId4"/>
          <a:stretch>
            <a:fillRect/>
          </a:stretch>
        </p:blipFill>
        <p:spPr>
          <a:xfrm>
            <a:off x="5637402" y="2652058"/>
            <a:ext cx="3092537" cy="3030782"/>
          </a:xfrm>
          <a:prstGeom prst="rect">
            <a:avLst/>
          </a:prstGeom>
        </p:spPr>
      </p:pic>
      <p:sp>
        <p:nvSpPr>
          <p:cNvPr id="15" name="Freeform 2">
            <a:extLst>
              <a:ext uri="{FF2B5EF4-FFF2-40B4-BE49-F238E27FC236}">
                <a16:creationId xmlns:a16="http://schemas.microsoft.com/office/drawing/2014/main" id="{A5FF8C6F-710D-67CC-F2EE-0544C8A4D331}"/>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6" name="Picture 15">
            <a:extLst>
              <a:ext uri="{FF2B5EF4-FFF2-40B4-BE49-F238E27FC236}">
                <a16:creationId xmlns:a16="http://schemas.microsoft.com/office/drawing/2014/main" id="{255E2421-1E29-66FC-3DF6-5669CDD6F67A}"/>
              </a:ext>
            </a:extLst>
          </p:cNvPr>
          <p:cNvPicPr>
            <a:picLocks noChangeAspect="1"/>
          </p:cNvPicPr>
          <p:nvPr/>
        </p:nvPicPr>
        <p:blipFill>
          <a:blip r:embed="rId6"/>
          <a:stretch>
            <a:fillRect/>
          </a:stretch>
        </p:blipFill>
        <p:spPr>
          <a:xfrm>
            <a:off x="281948" y="8826950"/>
            <a:ext cx="1588923" cy="1367681"/>
          </a:xfrm>
          <a:prstGeom prst="rect">
            <a:avLst/>
          </a:prstGeom>
        </p:spPr>
      </p:pic>
      <p:grpSp>
        <p:nvGrpSpPr>
          <p:cNvPr id="24" name="Group 23">
            <a:extLst>
              <a:ext uri="{FF2B5EF4-FFF2-40B4-BE49-F238E27FC236}">
                <a16:creationId xmlns:a16="http://schemas.microsoft.com/office/drawing/2014/main" id="{0D199063-DAF5-CBE4-3E0C-97777C879D41}"/>
              </a:ext>
            </a:extLst>
          </p:cNvPr>
          <p:cNvGrpSpPr/>
          <p:nvPr/>
        </p:nvGrpSpPr>
        <p:grpSpPr>
          <a:xfrm>
            <a:off x="8988593" y="2158643"/>
            <a:ext cx="4919898" cy="5969714"/>
            <a:chOff x="8579891" y="2158643"/>
            <a:chExt cx="4919898" cy="5969714"/>
          </a:xfrm>
        </p:grpSpPr>
        <p:sp>
          <p:nvSpPr>
            <p:cNvPr id="8" name="Rounded Rectangular Callout 7">
              <a:extLst>
                <a:ext uri="{FF2B5EF4-FFF2-40B4-BE49-F238E27FC236}">
                  <a16:creationId xmlns:a16="http://schemas.microsoft.com/office/drawing/2014/main" id="{49116AB7-AEF9-FCBE-9583-451A73B8FB83}"/>
                </a:ext>
              </a:extLst>
            </p:cNvPr>
            <p:cNvSpPr/>
            <p:nvPr/>
          </p:nvSpPr>
          <p:spPr>
            <a:xfrm>
              <a:off x="9198475" y="6537301"/>
              <a:ext cx="3968496" cy="1591056"/>
            </a:xfrm>
            <a:prstGeom prst="wedgeRoundRectCallout">
              <a:avLst>
                <a:gd name="adj1" fmla="val -4734"/>
                <a:gd name="adj2" fmla="val -78392"/>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Avoid using LLMs </a:t>
              </a:r>
            </a:p>
            <a:p>
              <a:pPr algn="ctr"/>
              <a:r>
                <a:rPr lang="en-US" sz="2400">
                  <a:latin typeface="TT Interphases Pro Trl Rg" panose="020B0103050000020004" pitchFamily="34" charset="0"/>
                </a:rPr>
                <a:t>in real-time</a:t>
              </a:r>
              <a:r>
                <a:rPr lang="en-US" altLang="ko-KR" sz="2400">
                  <a:latin typeface="TT Interphases Pro Trl Rg" panose="020B0103050000020004" pitchFamily="34" charset="0"/>
                </a:rPr>
                <a:t>, </a:t>
              </a:r>
            </a:p>
            <a:p>
              <a:pPr algn="ctr"/>
              <a:r>
                <a:rPr lang="en-US" altLang="ko-KR" sz="2400">
                  <a:latin typeface="TT Interphases Pro Trl Rg" panose="020B0103050000020004" pitchFamily="34" charset="0"/>
                </a:rPr>
                <a:t>train a LLM proxy</a:t>
              </a:r>
              <a:endParaRPr lang="en-US" sz="2400" b="1">
                <a:latin typeface="TT Interphases Pro Trl Rg" panose="020B0103050000020004" pitchFamily="34" charset="0"/>
              </a:endParaRPr>
            </a:p>
          </p:txBody>
        </p:sp>
        <p:pic>
          <p:nvPicPr>
            <p:cNvPr id="13" name="Picture 12">
              <a:extLst>
                <a:ext uri="{FF2B5EF4-FFF2-40B4-BE49-F238E27FC236}">
                  <a16:creationId xmlns:a16="http://schemas.microsoft.com/office/drawing/2014/main" id="{67C83D1E-3ADB-DADA-287D-BAFC11A1B10E}"/>
                </a:ext>
              </a:extLst>
            </p:cNvPr>
            <p:cNvPicPr>
              <a:picLocks noChangeAspect="1"/>
            </p:cNvPicPr>
            <p:nvPr/>
          </p:nvPicPr>
          <p:blipFill>
            <a:blip r:embed="rId7"/>
            <a:stretch>
              <a:fillRect/>
            </a:stretch>
          </p:blipFill>
          <p:spPr>
            <a:xfrm>
              <a:off x="8579891" y="2158643"/>
              <a:ext cx="4919898" cy="4017612"/>
            </a:xfrm>
            <a:prstGeom prst="rect">
              <a:avLst/>
            </a:prstGeom>
          </p:spPr>
        </p:pic>
        <p:pic>
          <p:nvPicPr>
            <p:cNvPr id="17" name="Picture 16">
              <a:extLst>
                <a:ext uri="{FF2B5EF4-FFF2-40B4-BE49-F238E27FC236}">
                  <a16:creationId xmlns:a16="http://schemas.microsoft.com/office/drawing/2014/main" id="{0CE57200-E5D4-9378-EA9A-37D46DA62F82}"/>
                </a:ext>
              </a:extLst>
            </p:cNvPr>
            <p:cNvPicPr>
              <a:picLocks noChangeAspect="1"/>
            </p:cNvPicPr>
            <p:nvPr/>
          </p:nvPicPr>
          <p:blipFill>
            <a:blip r:embed="rId8"/>
            <a:srcRect b="26622"/>
            <a:stretch/>
          </p:blipFill>
          <p:spPr>
            <a:xfrm>
              <a:off x="9144000" y="5040116"/>
              <a:ext cx="3412915" cy="943241"/>
            </a:xfrm>
            <a:prstGeom prst="rect">
              <a:avLst/>
            </a:prstGeom>
          </p:spPr>
        </p:pic>
      </p:grpSp>
      <p:pic>
        <p:nvPicPr>
          <p:cNvPr id="41" name="Picture 40">
            <a:extLst>
              <a:ext uri="{FF2B5EF4-FFF2-40B4-BE49-F238E27FC236}">
                <a16:creationId xmlns:a16="http://schemas.microsoft.com/office/drawing/2014/main" id="{D323E5E2-6B90-13C7-B59A-14257706ED17}"/>
              </a:ext>
            </a:extLst>
          </p:cNvPr>
          <p:cNvPicPr>
            <a:picLocks noChangeAspect="1"/>
          </p:cNvPicPr>
          <p:nvPr/>
        </p:nvPicPr>
        <p:blipFill>
          <a:blip r:embed="rId9"/>
          <a:stretch>
            <a:fillRect/>
          </a:stretch>
        </p:blipFill>
        <p:spPr>
          <a:xfrm>
            <a:off x="14474179" y="2664022"/>
            <a:ext cx="3055825" cy="3006853"/>
          </a:xfrm>
          <a:prstGeom prst="rect">
            <a:avLst/>
          </a:prstGeom>
        </p:spPr>
      </p:pic>
      <p:sp>
        <p:nvSpPr>
          <p:cNvPr id="42" name="Rounded Rectangular Callout 41">
            <a:extLst>
              <a:ext uri="{FF2B5EF4-FFF2-40B4-BE49-F238E27FC236}">
                <a16:creationId xmlns:a16="http://schemas.microsoft.com/office/drawing/2014/main" id="{F892717C-C819-A2BE-DD6C-E7E57ADCD433}"/>
              </a:ext>
            </a:extLst>
          </p:cNvPr>
          <p:cNvSpPr/>
          <p:nvPr/>
        </p:nvSpPr>
        <p:spPr>
          <a:xfrm>
            <a:off x="433017" y="6591757"/>
            <a:ext cx="3968496" cy="1591056"/>
          </a:xfrm>
          <a:prstGeom prst="wedgeRoundRectCallout">
            <a:avLst>
              <a:gd name="adj1" fmla="val -7376"/>
              <a:gd name="adj2" fmla="val -104111"/>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Prune low-quality tables</a:t>
            </a:r>
          </a:p>
          <a:p>
            <a:pPr algn="ctr"/>
            <a:r>
              <a:rPr lang="en-US" sz="2400">
                <a:latin typeface="TT Interphases Pro Trl Rg" panose="020B0103050000020004" pitchFamily="34" charset="0"/>
              </a:rPr>
              <a:t>avoiding materialization</a:t>
            </a:r>
          </a:p>
        </p:txBody>
      </p:sp>
      <p:sp>
        <p:nvSpPr>
          <p:cNvPr id="43" name="Rounded Rectangular Callout 42">
            <a:extLst>
              <a:ext uri="{FF2B5EF4-FFF2-40B4-BE49-F238E27FC236}">
                <a16:creationId xmlns:a16="http://schemas.microsoft.com/office/drawing/2014/main" id="{F3FF6C22-89BF-B6F9-E2F3-BA9DEEB83832}"/>
              </a:ext>
            </a:extLst>
          </p:cNvPr>
          <p:cNvSpPr/>
          <p:nvPr/>
        </p:nvSpPr>
        <p:spPr>
          <a:xfrm>
            <a:off x="14194257" y="6537301"/>
            <a:ext cx="3968496" cy="1591056"/>
          </a:xfrm>
          <a:prstGeom prst="wedgeRoundRectCallout">
            <a:avLst>
              <a:gd name="adj1" fmla="val 11778"/>
              <a:gd name="adj2" fmla="val -88928"/>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Greedily select tables by checking their </a:t>
            </a:r>
          </a:p>
          <a:p>
            <a:pPr algn="ctr"/>
            <a:r>
              <a:rPr lang="en-US" sz="2400">
                <a:latin typeface="TT Interphases Pro Trl Rg" panose="020B0103050000020004" pitchFamily="34" charset="0"/>
              </a:rPr>
              <a:t>minimum distance</a:t>
            </a:r>
          </a:p>
        </p:txBody>
      </p:sp>
      <p:sp>
        <p:nvSpPr>
          <p:cNvPr id="44" name="Oval 43">
            <a:extLst>
              <a:ext uri="{FF2B5EF4-FFF2-40B4-BE49-F238E27FC236}">
                <a16:creationId xmlns:a16="http://schemas.microsoft.com/office/drawing/2014/main" id="{D3B439E2-D304-49EB-FE19-1763AB906959}"/>
              </a:ext>
            </a:extLst>
          </p:cNvPr>
          <p:cNvSpPr/>
          <p:nvPr/>
        </p:nvSpPr>
        <p:spPr>
          <a:xfrm>
            <a:off x="1076410" y="2545845"/>
            <a:ext cx="3325104" cy="3291075"/>
          </a:xfrm>
          <a:prstGeom prst="ellipse">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ular Callout 44">
            <a:extLst>
              <a:ext uri="{FF2B5EF4-FFF2-40B4-BE49-F238E27FC236}">
                <a16:creationId xmlns:a16="http://schemas.microsoft.com/office/drawing/2014/main" id="{30933EE6-AAC8-6DD2-C2D3-D58B29A81BE7}"/>
              </a:ext>
            </a:extLst>
          </p:cNvPr>
          <p:cNvSpPr/>
          <p:nvPr/>
        </p:nvSpPr>
        <p:spPr>
          <a:xfrm>
            <a:off x="220652" y="5682840"/>
            <a:ext cx="4316268" cy="2610682"/>
          </a:xfrm>
          <a:prstGeom prst="wedgeRoundRectCallout">
            <a:avLst>
              <a:gd name="adj1" fmla="val -55104"/>
              <a:gd name="adj2" fmla="val 71109"/>
              <a:gd name="adj3" fmla="val 16667"/>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TT Interphases Pro Trl Rg" panose="020B0103050000020004" pitchFamily="34" charset="0"/>
            </a:endParaRPr>
          </a:p>
        </p:txBody>
      </p:sp>
      <p:sp>
        <p:nvSpPr>
          <p:cNvPr id="47" name="Rounded Rectangular Callout 46">
            <a:extLst>
              <a:ext uri="{FF2B5EF4-FFF2-40B4-BE49-F238E27FC236}">
                <a16:creationId xmlns:a16="http://schemas.microsoft.com/office/drawing/2014/main" id="{F8634A6A-45A9-C94C-DD6A-126DC1AB62F5}"/>
              </a:ext>
            </a:extLst>
          </p:cNvPr>
          <p:cNvSpPr/>
          <p:nvPr/>
        </p:nvSpPr>
        <p:spPr>
          <a:xfrm>
            <a:off x="4749285" y="5836920"/>
            <a:ext cx="4316268" cy="2610682"/>
          </a:xfrm>
          <a:prstGeom prst="wedgeRoundRectCallout">
            <a:avLst>
              <a:gd name="adj1" fmla="val -55104"/>
              <a:gd name="adj2" fmla="val 71109"/>
              <a:gd name="adj3" fmla="val 16667"/>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TT Interphases Pro Trl Rg" panose="020B0103050000020004" pitchFamily="34" charset="0"/>
            </a:endParaRPr>
          </a:p>
        </p:txBody>
      </p:sp>
      <p:sp>
        <p:nvSpPr>
          <p:cNvPr id="48" name="Oval 47">
            <a:extLst>
              <a:ext uri="{FF2B5EF4-FFF2-40B4-BE49-F238E27FC236}">
                <a16:creationId xmlns:a16="http://schemas.microsoft.com/office/drawing/2014/main" id="{2953037F-8326-BF2A-B064-BB0CE40381F8}"/>
              </a:ext>
            </a:extLst>
          </p:cNvPr>
          <p:cNvSpPr/>
          <p:nvPr/>
        </p:nvSpPr>
        <p:spPr>
          <a:xfrm>
            <a:off x="5257272" y="2261562"/>
            <a:ext cx="4138709" cy="4017612"/>
          </a:xfrm>
          <a:prstGeom prst="ellipse">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ular Callout 48">
            <a:extLst>
              <a:ext uri="{FF2B5EF4-FFF2-40B4-BE49-F238E27FC236}">
                <a16:creationId xmlns:a16="http://schemas.microsoft.com/office/drawing/2014/main" id="{D12A0C28-C585-79D2-D02A-A7E7C5A4BF98}"/>
              </a:ext>
            </a:extLst>
          </p:cNvPr>
          <p:cNvSpPr/>
          <p:nvPr/>
        </p:nvSpPr>
        <p:spPr>
          <a:xfrm>
            <a:off x="9336365" y="6081944"/>
            <a:ext cx="4316268" cy="2610682"/>
          </a:xfrm>
          <a:prstGeom prst="wedgeRoundRectCallout">
            <a:avLst>
              <a:gd name="adj1" fmla="val -55104"/>
              <a:gd name="adj2" fmla="val 71109"/>
              <a:gd name="adj3" fmla="val 16667"/>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TT Interphases Pro Trl Rg" panose="020B0103050000020004" pitchFamily="34" charset="0"/>
            </a:endParaRPr>
          </a:p>
        </p:txBody>
      </p:sp>
      <p:sp>
        <p:nvSpPr>
          <p:cNvPr id="50" name="Rounded Rectangular Callout 49">
            <a:extLst>
              <a:ext uri="{FF2B5EF4-FFF2-40B4-BE49-F238E27FC236}">
                <a16:creationId xmlns:a16="http://schemas.microsoft.com/office/drawing/2014/main" id="{B892E983-5490-3723-4052-DCDA415614CC}"/>
              </a:ext>
            </a:extLst>
          </p:cNvPr>
          <p:cNvSpPr/>
          <p:nvPr/>
        </p:nvSpPr>
        <p:spPr>
          <a:xfrm>
            <a:off x="9067831" y="2440754"/>
            <a:ext cx="4316268" cy="3641189"/>
          </a:xfrm>
          <a:prstGeom prst="wedgeRoundRectCallout">
            <a:avLst>
              <a:gd name="adj1" fmla="val -55104"/>
              <a:gd name="adj2" fmla="val 71109"/>
              <a:gd name="adj3" fmla="val 16667"/>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TT Interphases Pro Trl Rg" panose="020B0103050000020004" pitchFamily="34" charset="0"/>
            </a:endParaRPr>
          </a:p>
        </p:txBody>
      </p:sp>
    </p:spTree>
    <p:extLst>
      <p:ext uri="{BB962C8B-B14F-4D97-AF65-F5344CB8AC3E}">
        <p14:creationId xmlns:p14="http://schemas.microsoft.com/office/powerpoint/2010/main" val="125050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2" grpId="0" animBg="1"/>
      <p:bldP spid="43" grpId="0" animBg="1"/>
      <p:bldP spid="44" grpId="0" animBg="1"/>
      <p:bldP spid="45" grpId="0" animBg="1"/>
      <p:bldP spid="47" grpId="0" animBg="1"/>
      <p:bldP spid="48" grpId="0" animBg="1"/>
      <p:bldP spid="49" grpId="0" animBg="1"/>
      <p:bldP spid="5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16C1F-FBB8-FFB0-14B0-9319EED80A2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C33F48-2E21-B53A-F2F0-2920A02F9977}"/>
              </a:ext>
            </a:extLst>
          </p:cNvPr>
          <p:cNvSpPr>
            <a:spLocks noGrp="1"/>
          </p:cNvSpPr>
          <p:nvPr>
            <p:ph type="sldNum" sz="quarter" idx="12"/>
          </p:nvPr>
        </p:nvSpPr>
        <p:spPr/>
        <p:txBody>
          <a:bodyPr/>
          <a:lstStyle/>
          <a:p>
            <a:fld id="{B6F15528-21DE-4FAA-801E-634DDDAF4B2B}" type="slidenum">
              <a:rPr lang="en-US" smtClean="0"/>
              <a:pPr/>
              <a:t>36</a:t>
            </a:fld>
            <a:endParaRPr lang="en-US"/>
          </a:p>
        </p:txBody>
      </p:sp>
      <p:sp>
        <p:nvSpPr>
          <p:cNvPr id="3" name="Freeform 2">
            <a:extLst>
              <a:ext uri="{FF2B5EF4-FFF2-40B4-BE49-F238E27FC236}">
                <a16:creationId xmlns:a16="http://schemas.microsoft.com/office/drawing/2014/main" id="{70C15B49-DCD5-7F04-197D-3109CCA8943B}"/>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a:extLst>
              <a:ext uri="{FF2B5EF4-FFF2-40B4-BE49-F238E27FC236}">
                <a16:creationId xmlns:a16="http://schemas.microsoft.com/office/drawing/2014/main" id="{74521CE7-6585-1FF5-786B-B65BAF0C6AC6}"/>
              </a:ext>
            </a:extLst>
          </p:cNvPr>
          <p:cNvSpPr txBox="1"/>
          <p:nvPr/>
        </p:nvSpPr>
        <p:spPr>
          <a:xfrm>
            <a:off x="571764" y="663270"/>
            <a:ext cx="18522148" cy="810158"/>
          </a:xfrm>
          <a:prstGeom prst="rect">
            <a:avLst/>
          </a:prstGeom>
        </p:spPr>
        <p:txBody>
          <a:bodyPr wrap="square" lIns="0" tIns="0" rIns="0" bIns="0" rtlCol="0" anchor="t">
            <a:spAutoFit/>
          </a:bodyPr>
          <a:lstStyle/>
          <a:p>
            <a:pPr algn="l">
              <a:lnSpc>
                <a:spcPts val="6089"/>
              </a:lnSpc>
            </a:pPr>
            <a:r>
              <a:rPr lang="en-US" sz="6600" spc="-342">
                <a:solidFill>
                  <a:srgbClr val="000000"/>
                </a:solidFill>
                <a:latin typeface="TT Interphases"/>
                <a:ea typeface="TT Interphases"/>
                <a:cs typeface="TT Interphases"/>
                <a:sym typeface="TT Interphases"/>
              </a:rPr>
              <a:t>Experiment Settings</a:t>
            </a:r>
          </a:p>
        </p:txBody>
      </p:sp>
      <p:sp>
        <p:nvSpPr>
          <p:cNvPr id="17" name="Rounded Rectangle 16">
            <a:extLst>
              <a:ext uri="{FF2B5EF4-FFF2-40B4-BE49-F238E27FC236}">
                <a16:creationId xmlns:a16="http://schemas.microsoft.com/office/drawing/2014/main" id="{638F6434-3B32-2443-53A4-0CAF7E57F10B}"/>
              </a:ext>
            </a:extLst>
          </p:cNvPr>
          <p:cNvSpPr/>
          <p:nvPr/>
        </p:nvSpPr>
        <p:spPr>
          <a:xfrm>
            <a:off x="7850199" y="5402413"/>
            <a:ext cx="3573583" cy="1655611"/>
          </a:xfrm>
          <a:prstGeom prst="roundRect">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a:latin typeface="TT Interphases Pro Trl Rg" panose="020B0103050000020004" pitchFamily="34" charset="0"/>
              </a:rPr>
              <a:t>SAGE🧙‍♂️</a:t>
            </a:r>
          </a:p>
        </p:txBody>
      </p:sp>
      <p:cxnSp>
        <p:nvCxnSpPr>
          <p:cNvPr id="19" name="Elbow Connector 18">
            <a:extLst>
              <a:ext uri="{FF2B5EF4-FFF2-40B4-BE49-F238E27FC236}">
                <a16:creationId xmlns:a16="http://schemas.microsoft.com/office/drawing/2014/main" id="{734C1E82-5B1C-2EC2-9CE0-A7B5AE76B36F}"/>
              </a:ext>
            </a:extLst>
          </p:cNvPr>
          <p:cNvCxnSpPr/>
          <p:nvPr/>
        </p:nvCxnSpPr>
        <p:spPr>
          <a:xfrm>
            <a:off x="6134382" y="4696972"/>
            <a:ext cx="1415143" cy="1410882"/>
          </a:xfrm>
          <a:prstGeom prst="bentConnector3">
            <a:avLst/>
          </a:prstGeom>
          <a:ln w="76200">
            <a:solidFill>
              <a:srgbClr val="439863"/>
            </a:solidFill>
            <a:tailEnd type="triangle"/>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870B657C-D43B-8B08-F1A0-5532BE912D59}"/>
              </a:ext>
            </a:extLst>
          </p:cNvPr>
          <p:cNvPicPr>
            <a:picLocks noChangeAspect="1"/>
          </p:cNvPicPr>
          <p:nvPr/>
        </p:nvPicPr>
        <p:blipFill>
          <a:blip r:embed="rId4"/>
          <a:stretch>
            <a:fillRect/>
          </a:stretch>
        </p:blipFill>
        <p:spPr>
          <a:xfrm>
            <a:off x="2163502" y="4391506"/>
            <a:ext cx="3853672" cy="1466588"/>
          </a:xfrm>
          <a:prstGeom prst="rect">
            <a:avLst/>
          </a:prstGeom>
        </p:spPr>
      </p:pic>
      <p:grpSp>
        <p:nvGrpSpPr>
          <p:cNvPr id="49" name="Group 48">
            <a:extLst>
              <a:ext uri="{FF2B5EF4-FFF2-40B4-BE49-F238E27FC236}">
                <a16:creationId xmlns:a16="http://schemas.microsoft.com/office/drawing/2014/main" id="{E76C9768-621A-467E-58EF-F8C50C1EDE9A}"/>
              </a:ext>
            </a:extLst>
          </p:cNvPr>
          <p:cNvGrpSpPr/>
          <p:nvPr/>
        </p:nvGrpSpPr>
        <p:grpSpPr>
          <a:xfrm>
            <a:off x="1882373" y="2522295"/>
            <a:ext cx="12103805" cy="1514647"/>
            <a:chOff x="652982" y="2127673"/>
            <a:chExt cx="12103805" cy="1514647"/>
          </a:xfrm>
        </p:grpSpPr>
        <p:grpSp>
          <p:nvGrpSpPr>
            <p:cNvPr id="48" name="Group 47">
              <a:extLst>
                <a:ext uri="{FF2B5EF4-FFF2-40B4-BE49-F238E27FC236}">
                  <a16:creationId xmlns:a16="http://schemas.microsoft.com/office/drawing/2014/main" id="{B6483814-F3DF-3760-1BD1-B0A5CFD270E8}"/>
                </a:ext>
              </a:extLst>
            </p:cNvPr>
            <p:cNvGrpSpPr/>
            <p:nvPr/>
          </p:nvGrpSpPr>
          <p:grpSpPr>
            <a:xfrm>
              <a:off x="2923848" y="2127673"/>
              <a:ext cx="9832939" cy="1514647"/>
              <a:chOff x="4879736" y="1487038"/>
              <a:chExt cx="9832939" cy="1514647"/>
            </a:xfrm>
          </p:grpSpPr>
          <p:grpSp>
            <p:nvGrpSpPr>
              <p:cNvPr id="5" name="Group 4">
                <a:extLst>
                  <a:ext uri="{FF2B5EF4-FFF2-40B4-BE49-F238E27FC236}">
                    <a16:creationId xmlns:a16="http://schemas.microsoft.com/office/drawing/2014/main" id="{34EB19EF-0E09-B364-06E7-6AE37B20F866}"/>
                  </a:ext>
                </a:extLst>
              </p:cNvPr>
              <p:cNvGrpSpPr/>
              <p:nvPr/>
            </p:nvGrpSpPr>
            <p:grpSpPr>
              <a:xfrm>
                <a:off x="4897640" y="1487038"/>
                <a:ext cx="3473172" cy="638745"/>
                <a:chOff x="10855193" y="8894211"/>
                <a:chExt cx="1986501" cy="638745"/>
              </a:xfrm>
            </p:grpSpPr>
            <p:sp>
              <p:nvSpPr>
                <p:cNvPr id="6" name="Rectangle: Rounded Corners 18">
                  <a:extLst>
                    <a:ext uri="{FF2B5EF4-FFF2-40B4-BE49-F238E27FC236}">
                      <a16:creationId xmlns:a16="http://schemas.microsoft.com/office/drawing/2014/main" id="{A6784FE8-4406-9B55-880A-4C72DE0D9669}"/>
                    </a:ext>
                  </a:extLst>
                </p:cNvPr>
                <p:cNvSpPr/>
                <p:nvPr/>
              </p:nvSpPr>
              <p:spPr>
                <a:xfrm>
                  <a:off x="10855193" y="8894211"/>
                  <a:ext cx="1498958" cy="638745"/>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TextBox 6">
                  <a:extLst>
                    <a:ext uri="{FF2B5EF4-FFF2-40B4-BE49-F238E27FC236}">
                      <a16:creationId xmlns:a16="http://schemas.microsoft.com/office/drawing/2014/main" id="{3125FF81-73FE-F4C2-9891-E9DB6B65C7D1}"/>
                    </a:ext>
                  </a:extLst>
                </p:cNvPr>
                <p:cNvSpPr txBox="1"/>
                <p:nvPr/>
              </p:nvSpPr>
              <p:spPr>
                <a:xfrm>
                  <a:off x="11003049" y="8988564"/>
                  <a:ext cx="1838645" cy="492443"/>
                </a:xfrm>
                <a:prstGeom prst="rect">
                  <a:avLst/>
                </a:prstGeom>
              </p:spPr>
              <p:txBody>
                <a:bodyPr wrap="square" lIns="0" tIns="0" rIns="0" bIns="0" rtlCol="0" anchor="t">
                  <a:spAutoFit/>
                </a:bodyPr>
                <a:lstStyle/>
                <a:p>
                  <a:r>
                    <a:rPr lang="en-US" sz="3200">
                      <a:latin typeface="TT Interphases Pro Trl Rg" panose="020B0103050000020004" pitchFamily="34" charset="0"/>
                    </a:rPr>
                    <a:t>Video Game</a:t>
                  </a:r>
                </a:p>
              </p:txBody>
            </p:sp>
          </p:grpSp>
          <p:grpSp>
            <p:nvGrpSpPr>
              <p:cNvPr id="9" name="Group 8">
                <a:extLst>
                  <a:ext uri="{FF2B5EF4-FFF2-40B4-BE49-F238E27FC236}">
                    <a16:creationId xmlns:a16="http://schemas.microsoft.com/office/drawing/2014/main" id="{C8789583-2515-FBBC-2B8B-A02D75DCCDE9}"/>
                  </a:ext>
                </a:extLst>
              </p:cNvPr>
              <p:cNvGrpSpPr/>
              <p:nvPr/>
            </p:nvGrpSpPr>
            <p:grpSpPr>
              <a:xfrm>
                <a:off x="4879736" y="2362940"/>
                <a:ext cx="2620757" cy="638745"/>
                <a:chOff x="10855206" y="8589413"/>
                <a:chExt cx="1498958" cy="638745"/>
              </a:xfrm>
            </p:grpSpPr>
            <p:sp>
              <p:nvSpPr>
                <p:cNvPr id="10" name="Rectangle: Rounded Corners 18">
                  <a:extLst>
                    <a:ext uri="{FF2B5EF4-FFF2-40B4-BE49-F238E27FC236}">
                      <a16:creationId xmlns:a16="http://schemas.microsoft.com/office/drawing/2014/main" id="{6638997D-C413-B51A-C7B4-973FE0DB6965}"/>
                    </a:ext>
                  </a:extLst>
                </p:cNvPr>
                <p:cNvSpPr/>
                <p:nvPr/>
              </p:nvSpPr>
              <p:spPr>
                <a:xfrm>
                  <a:off x="10855206" y="8589413"/>
                  <a:ext cx="1498958" cy="638745"/>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TextBox 10">
                  <a:extLst>
                    <a:ext uri="{FF2B5EF4-FFF2-40B4-BE49-F238E27FC236}">
                      <a16:creationId xmlns:a16="http://schemas.microsoft.com/office/drawing/2014/main" id="{29BAD491-6A02-FD44-EFF3-43730D8FF6CB}"/>
                    </a:ext>
                  </a:extLst>
                </p:cNvPr>
                <p:cNvSpPr txBox="1"/>
                <p:nvPr/>
              </p:nvSpPr>
              <p:spPr>
                <a:xfrm>
                  <a:off x="11098775" y="8650495"/>
                  <a:ext cx="1081055" cy="492443"/>
                </a:xfrm>
                <a:prstGeom prst="rect">
                  <a:avLst/>
                </a:prstGeom>
              </p:spPr>
              <p:txBody>
                <a:bodyPr wrap="square" lIns="0" tIns="0" rIns="0" bIns="0" rtlCol="0" anchor="t">
                  <a:spAutoFit/>
                </a:bodyPr>
                <a:lstStyle/>
                <a:p>
                  <a:r>
                    <a:rPr lang="en-US" sz="3200">
                      <a:latin typeface="TT Interphases Pro Trl Rg" panose="020B0103050000020004" pitchFamily="34" charset="0"/>
                    </a:rPr>
                    <a:t>Marketing</a:t>
                  </a:r>
                </a:p>
              </p:txBody>
            </p:sp>
          </p:grpSp>
          <p:sp>
            <p:nvSpPr>
              <p:cNvPr id="22" name="TextBox 21">
                <a:extLst>
                  <a:ext uri="{FF2B5EF4-FFF2-40B4-BE49-F238E27FC236}">
                    <a16:creationId xmlns:a16="http://schemas.microsoft.com/office/drawing/2014/main" id="{E262D69C-FDC3-42F4-E94E-AD3056A76E68}"/>
                  </a:ext>
                </a:extLst>
              </p:cNvPr>
              <p:cNvSpPr txBox="1"/>
              <p:nvPr/>
            </p:nvSpPr>
            <p:spPr>
              <a:xfrm>
                <a:off x="7649570" y="1596137"/>
                <a:ext cx="7063105" cy="492443"/>
              </a:xfrm>
              <a:prstGeom prst="rect">
                <a:avLst/>
              </a:prstGeom>
            </p:spPr>
            <p:txBody>
              <a:bodyPr wrap="square" lIns="0" tIns="0" rIns="0" bIns="0" rtlCol="0" anchor="t">
                <a:spAutoFit/>
              </a:bodyPr>
              <a:lstStyle/>
              <a:p>
                <a:r>
                  <a:rPr lang="en-US" sz="3200">
                    <a:latin typeface="TT Interphases Pro Trl Rg" panose="020B0103050000020004" pitchFamily="34" charset="0"/>
                  </a:rPr>
                  <a:t>Video game sales, 11 attributes</a:t>
                </a:r>
              </a:p>
            </p:txBody>
          </p:sp>
          <p:sp>
            <p:nvSpPr>
              <p:cNvPr id="23" name="TextBox 22">
                <a:extLst>
                  <a:ext uri="{FF2B5EF4-FFF2-40B4-BE49-F238E27FC236}">
                    <a16:creationId xmlns:a16="http://schemas.microsoft.com/office/drawing/2014/main" id="{1D9931DE-7240-D8C2-2D58-200AAB82D744}"/>
                  </a:ext>
                </a:extLst>
              </p:cNvPr>
              <p:cNvSpPr txBox="1"/>
              <p:nvPr/>
            </p:nvSpPr>
            <p:spPr>
              <a:xfrm>
                <a:off x="7649570" y="2468623"/>
                <a:ext cx="6827437" cy="492443"/>
              </a:xfrm>
              <a:prstGeom prst="rect">
                <a:avLst/>
              </a:prstGeom>
            </p:spPr>
            <p:txBody>
              <a:bodyPr wrap="square" lIns="0" tIns="0" rIns="0" bIns="0" rtlCol="0" anchor="t">
                <a:spAutoFit/>
              </a:bodyPr>
              <a:lstStyle/>
              <a:p>
                <a:r>
                  <a:rPr lang="en-US" sz="3200">
                    <a:latin typeface="TT Interphases Pro Trl Rg" panose="020B0103050000020004" pitchFamily="34" charset="0"/>
                  </a:rPr>
                  <a:t>Customer information, 28 attributes</a:t>
                </a:r>
              </a:p>
            </p:txBody>
          </p:sp>
        </p:grpSp>
        <p:sp>
          <p:nvSpPr>
            <p:cNvPr id="44" name="TextBox 5">
              <a:extLst>
                <a:ext uri="{FF2B5EF4-FFF2-40B4-BE49-F238E27FC236}">
                  <a16:creationId xmlns:a16="http://schemas.microsoft.com/office/drawing/2014/main" id="{9A714CCB-365E-DE2B-3BB8-C451102AF726}"/>
                </a:ext>
              </a:extLst>
            </p:cNvPr>
            <p:cNvSpPr txBox="1"/>
            <p:nvPr/>
          </p:nvSpPr>
          <p:spPr>
            <a:xfrm>
              <a:off x="652982" y="2127673"/>
              <a:ext cx="2315875" cy="553998"/>
            </a:xfrm>
            <a:prstGeom prst="rect">
              <a:avLst/>
            </a:prstGeom>
          </p:spPr>
          <p:txBody>
            <a:bodyPr wrap="square" lIns="0" tIns="0" rIns="0" bIns="0" rtlCol="0" anchor="t">
              <a:spAutoFit/>
            </a:bodyPr>
            <a:lstStyle/>
            <a:p>
              <a:pPr algn="ctr"/>
              <a:r>
                <a:rPr lang="en-US" sz="3600">
                  <a:latin typeface="TT Interphases Pro Trl Rg" panose="020B0103050000020004" pitchFamily="34" charset="0"/>
                </a:rPr>
                <a:t>[Datasets]</a:t>
              </a:r>
            </a:p>
          </p:txBody>
        </p:sp>
      </p:grpSp>
      <p:grpSp>
        <p:nvGrpSpPr>
          <p:cNvPr id="52" name="Group 51">
            <a:extLst>
              <a:ext uri="{FF2B5EF4-FFF2-40B4-BE49-F238E27FC236}">
                <a16:creationId xmlns:a16="http://schemas.microsoft.com/office/drawing/2014/main" id="{05DA00B7-02ED-FD22-F8E2-99BA3FCD5208}"/>
              </a:ext>
            </a:extLst>
          </p:cNvPr>
          <p:cNvGrpSpPr/>
          <p:nvPr/>
        </p:nvGrpSpPr>
        <p:grpSpPr>
          <a:xfrm>
            <a:off x="1243497" y="6615216"/>
            <a:ext cx="6306028" cy="1976668"/>
            <a:chOff x="14106" y="6220594"/>
            <a:chExt cx="6306028" cy="1976668"/>
          </a:xfrm>
        </p:grpSpPr>
        <p:sp>
          <p:nvSpPr>
            <p:cNvPr id="14" name="Rectangle: Rounded Corners 18">
              <a:extLst>
                <a:ext uri="{FF2B5EF4-FFF2-40B4-BE49-F238E27FC236}">
                  <a16:creationId xmlns:a16="http://schemas.microsoft.com/office/drawing/2014/main" id="{9EAAD069-13C8-A5E8-E9CA-0C8D3C4BAB59}"/>
                </a:ext>
              </a:extLst>
            </p:cNvPr>
            <p:cNvSpPr/>
            <p:nvPr/>
          </p:nvSpPr>
          <p:spPr>
            <a:xfrm>
              <a:off x="2587117" y="7625762"/>
              <a:ext cx="354635" cy="571500"/>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35F9BE-220C-231E-FF19-950EFA4F33F0}"/>
                </a:ext>
              </a:extLst>
            </p:cNvPr>
            <p:cNvGrpSpPr/>
            <p:nvPr/>
          </p:nvGrpSpPr>
          <p:grpSpPr>
            <a:xfrm>
              <a:off x="14106" y="6220594"/>
              <a:ext cx="6306028" cy="1952662"/>
              <a:chOff x="14106" y="6220594"/>
              <a:chExt cx="6306028" cy="1952662"/>
            </a:xfrm>
          </p:grpSpPr>
          <p:sp>
            <p:nvSpPr>
              <p:cNvPr id="15" name="TextBox 5">
                <a:extLst>
                  <a:ext uri="{FF2B5EF4-FFF2-40B4-BE49-F238E27FC236}">
                    <a16:creationId xmlns:a16="http://schemas.microsoft.com/office/drawing/2014/main" id="{047BEB71-E0BB-B523-7E5C-76704932730C}"/>
                  </a:ext>
                </a:extLst>
              </p:cNvPr>
              <p:cNvSpPr txBox="1"/>
              <p:nvPr/>
            </p:nvSpPr>
            <p:spPr>
              <a:xfrm>
                <a:off x="14106" y="7680813"/>
                <a:ext cx="5693682" cy="492443"/>
              </a:xfrm>
              <a:prstGeom prst="rect">
                <a:avLst/>
              </a:prstGeom>
            </p:spPr>
            <p:txBody>
              <a:bodyPr wrap="square" lIns="0" tIns="0" rIns="0" bIns="0" rtlCol="0" anchor="t">
                <a:spAutoFit/>
              </a:bodyPr>
              <a:lstStyle/>
              <a:p>
                <a:pPr algn="ctr"/>
                <a:r>
                  <a:rPr lang="en-US" sz="3200">
                    <a:latin typeface="TT Interphases Pro Trl Rg" panose="020B0103050000020004" pitchFamily="34" charset="0"/>
                  </a:rPr>
                  <a:t>Recommend </a:t>
                </a:r>
                <a:r>
                  <a:rPr lang="en-US" altLang="ko-KR" sz="3200">
                    <a:latin typeface="TT Interphases Pro Trl Rg" panose="020B0103050000020004" pitchFamily="34" charset="0"/>
                  </a:rPr>
                  <a:t>5</a:t>
                </a:r>
                <a:r>
                  <a:rPr lang="en-US" sz="3200">
                    <a:latin typeface="TT Interphases Pro Trl Rg" panose="020B0103050000020004" pitchFamily="34" charset="0"/>
                  </a:rPr>
                  <a:t> diverse tables</a:t>
                </a:r>
              </a:p>
            </p:txBody>
          </p:sp>
          <p:cxnSp>
            <p:nvCxnSpPr>
              <p:cNvPr id="20" name="Elbow Connector 19">
                <a:extLst>
                  <a:ext uri="{FF2B5EF4-FFF2-40B4-BE49-F238E27FC236}">
                    <a16:creationId xmlns:a16="http://schemas.microsoft.com/office/drawing/2014/main" id="{403AE0A4-66FE-75E6-35EA-35BEAD7623CC}"/>
                  </a:ext>
                </a:extLst>
              </p:cNvPr>
              <p:cNvCxnSpPr>
                <a:cxnSpLocks/>
              </p:cNvCxnSpPr>
              <p:nvPr/>
            </p:nvCxnSpPr>
            <p:spPr>
              <a:xfrm flipV="1">
                <a:off x="4791120" y="6220594"/>
                <a:ext cx="1529014" cy="1460219"/>
              </a:xfrm>
              <a:prstGeom prst="bentConnector3">
                <a:avLst>
                  <a:gd name="adj1" fmla="val 50000"/>
                </a:avLst>
              </a:prstGeom>
              <a:ln w="76200">
                <a:solidFill>
                  <a:srgbClr val="439863"/>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5">
                <a:extLst>
                  <a:ext uri="{FF2B5EF4-FFF2-40B4-BE49-F238E27FC236}">
                    <a16:creationId xmlns:a16="http://schemas.microsoft.com/office/drawing/2014/main" id="{D51E3201-0E3E-0418-194E-767E7F945942}"/>
                  </a:ext>
                </a:extLst>
              </p:cNvPr>
              <p:cNvSpPr txBox="1"/>
              <p:nvPr/>
            </p:nvSpPr>
            <p:spPr>
              <a:xfrm>
                <a:off x="996511" y="7004881"/>
                <a:ext cx="3505200" cy="553998"/>
              </a:xfrm>
              <a:prstGeom prst="rect">
                <a:avLst/>
              </a:prstGeom>
            </p:spPr>
            <p:txBody>
              <a:bodyPr wrap="square" lIns="0" tIns="0" rIns="0" bIns="0" rtlCol="0" anchor="t">
                <a:spAutoFit/>
              </a:bodyPr>
              <a:lstStyle/>
              <a:p>
                <a:pPr algn="ctr"/>
                <a:r>
                  <a:rPr lang="en-US" sz="3600">
                    <a:latin typeface="TT Interphases Pro Trl Rg" panose="020B0103050000020004" pitchFamily="34" charset="0"/>
                  </a:rPr>
                  <a:t>[Configurations]</a:t>
                </a:r>
              </a:p>
            </p:txBody>
          </p:sp>
        </p:grpSp>
      </p:grpSp>
      <p:sp>
        <p:nvSpPr>
          <p:cNvPr id="16" name="Right Arrow 15">
            <a:extLst>
              <a:ext uri="{FF2B5EF4-FFF2-40B4-BE49-F238E27FC236}">
                <a16:creationId xmlns:a16="http://schemas.microsoft.com/office/drawing/2014/main" id="{FEEFB80A-5729-C9D8-AF2F-A8C98CFB7A1D}"/>
              </a:ext>
            </a:extLst>
          </p:cNvPr>
          <p:cNvSpPr/>
          <p:nvPr/>
        </p:nvSpPr>
        <p:spPr>
          <a:xfrm>
            <a:off x="11824961" y="6132182"/>
            <a:ext cx="658604" cy="417303"/>
          </a:xfrm>
          <a:prstGeom prst="rightArrow">
            <a:avLst/>
          </a:prstGeom>
          <a:solidFill>
            <a:srgbClr val="439863"/>
          </a:solidFill>
          <a:ln>
            <a:solidFill>
              <a:srgbClr val="4398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1B995FD1-F758-D09A-8BEC-EEB8819D7068}"/>
              </a:ext>
            </a:extLst>
          </p:cNvPr>
          <p:cNvGrpSpPr/>
          <p:nvPr/>
        </p:nvGrpSpPr>
        <p:grpSpPr>
          <a:xfrm>
            <a:off x="13169272" y="5013117"/>
            <a:ext cx="2894410" cy="3007267"/>
            <a:chOff x="12982952" y="4718654"/>
            <a:chExt cx="4572000" cy="4572000"/>
          </a:xfrm>
        </p:grpSpPr>
        <p:sp>
          <p:nvSpPr>
            <p:cNvPr id="36" name="Oval 35">
              <a:extLst>
                <a:ext uri="{FF2B5EF4-FFF2-40B4-BE49-F238E27FC236}">
                  <a16:creationId xmlns:a16="http://schemas.microsoft.com/office/drawing/2014/main" id="{156A73E2-CEE1-0183-F90A-A6A30841AF7E}"/>
                </a:ext>
              </a:extLst>
            </p:cNvPr>
            <p:cNvSpPr/>
            <p:nvPr/>
          </p:nvSpPr>
          <p:spPr>
            <a:xfrm>
              <a:off x="12982952" y="4718654"/>
              <a:ext cx="4572000" cy="4572000"/>
            </a:xfrm>
            <a:prstGeom prst="ellipse">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n>
                  <a:solidFill>
                    <a:schemeClr val="accent6">
                      <a:lumMod val="40000"/>
                      <a:lumOff val="60000"/>
                    </a:schemeClr>
                  </a:solidFill>
                </a:ln>
              </a:endParaRPr>
            </a:p>
          </p:txBody>
        </p:sp>
        <p:pic>
          <p:nvPicPr>
            <p:cNvPr id="37" name="Picture 36">
              <a:extLst>
                <a:ext uri="{FF2B5EF4-FFF2-40B4-BE49-F238E27FC236}">
                  <a16:creationId xmlns:a16="http://schemas.microsoft.com/office/drawing/2014/main" id="{4968D6C9-51A1-3C2E-E8AC-E191C4FA2CB4}"/>
                </a:ext>
              </a:extLst>
            </p:cNvPr>
            <p:cNvPicPr>
              <a:picLocks noChangeAspect="1"/>
            </p:cNvPicPr>
            <p:nvPr/>
          </p:nvPicPr>
          <p:blipFill>
            <a:blip r:embed="rId5"/>
            <a:stretch>
              <a:fillRect/>
            </a:stretch>
          </p:blipFill>
          <p:spPr>
            <a:xfrm>
              <a:off x="14004242" y="5143500"/>
              <a:ext cx="2418376" cy="2201556"/>
            </a:xfrm>
            <a:prstGeom prst="rect">
              <a:avLst/>
            </a:prstGeom>
          </p:spPr>
        </p:pic>
        <p:pic>
          <p:nvPicPr>
            <p:cNvPr id="38" name="Picture 37">
              <a:extLst>
                <a:ext uri="{FF2B5EF4-FFF2-40B4-BE49-F238E27FC236}">
                  <a16:creationId xmlns:a16="http://schemas.microsoft.com/office/drawing/2014/main" id="{A71C3B99-5B82-2328-CFC6-98A3CEE2BCAE}"/>
                </a:ext>
              </a:extLst>
            </p:cNvPr>
            <p:cNvPicPr>
              <a:picLocks noChangeAspect="1"/>
            </p:cNvPicPr>
            <p:nvPr/>
          </p:nvPicPr>
          <p:blipFill>
            <a:blip r:embed="rId5"/>
            <a:stretch>
              <a:fillRect/>
            </a:stretch>
          </p:blipFill>
          <p:spPr>
            <a:xfrm>
              <a:off x="15025532" y="6488004"/>
              <a:ext cx="2418376" cy="2201556"/>
            </a:xfrm>
            <a:prstGeom prst="rect">
              <a:avLst/>
            </a:prstGeom>
          </p:spPr>
        </p:pic>
        <p:pic>
          <p:nvPicPr>
            <p:cNvPr id="39" name="Picture 38">
              <a:extLst>
                <a:ext uri="{FF2B5EF4-FFF2-40B4-BE49-F238E27FC236}">
                  <a16:creationId xmlns:a16="http://schemas.microsoft.com/office/drawing/2014/main" id="{E2FC4796-A217-ACE7-1AE0-92043A9A67C5}"/>
                </a:ext>
              </a:extLst>
            </p:cNvPr>
            <p:cNvPicPr>
              <a:picLocks noChangeAspect="1"/>
            </p:cNvPicPr>
            <p:nvPr/>
          </p:nvPicPr>
          <p:blipFill>
            <a:blip r:embed="rId5"/>
            <a:stretch>
              <a:fillRect/>
            </a:stretch>
          </p:blipFill>
          <p:spPr>
            <a:xfrm>
              <a:off x="12982952" y="5963547"/>
              <a:ext cx="2418376" cy="2201556"/>
            </a:xfrm>
            <a:prstGeom prst="rect">
              <a:avLst/>
            </a:prstGeom>
          </p:spPr>
        </p:pic>
      </p:grpSp>
    </p:spTree>
    <p:extLst>
      <p:ext uri="{BB962C8B-B14F-4D97-AF65-F5344CB8AC3E}">
        <p14:creationId xmlns:p14="http://schemas.microsoft.com/office/powerpoint/2010/main" val="205730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3CE93-F155-93ED-4855-3481A400A24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2E10B2-85EF-E961-9DF2-52A79FED4358}"/>
              </a:ext>
            </a:extLst>
          </p:cNvPr>
          <p:cNvSpPr>
            <a:spLocks noGrp="1"/>
          </p:cNvSpPr>
          <p:nvPr>
            <p:ph type="sldNum" sz="quarter" idx="12"/>
          </p:nvPr>
        </p:nvSpPr>
        <p:spPr/>
        <p:txBody>
          <a:bodyPr/>
          <a:lstStyle/>
          <a:p>
            <a:fld id="{B6F15528-21DE-4FAA-801E-634DDDAF4B2B}" type="slidenum">
              <a:rPr lang="en-US" smtClean="0"/>
              <a:pPr/>
              <a:t>37</a:t>
            </a:fld>
            <a:endParaRPr lang="en-US"/>
          </a:p>
        </p:txBody>
      </p:sp>
      <p:sp>
        <p:nvSpPr>
          <p:cNvPr id="3" name="Freeform 2">
            <a:extLst>
              <a:ext uri="{FF2B5EF4-FFF2-40B4-BE49-F238E27FC236}">
                <a16:creationId xmlns:a16="http://schemas.microsoft.com/office/drawing/2014/main" id="{84E8A745-D0C9-B262-F93D-EC2327C5CBD1}"/>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a:extLst>
              <a:ext uri="{FF2B5EF4-FFF2-40B4-BE49-F238E27FC236}">
                <a16:creationId xmlns:a16="http://schemas.microsoft.com/office/drawing/2014/main" id="{BA024BEF-91A5-10A1-991A-9AC6D1ECDB1B}"/>
              </a:ext>
            </a:extLst>
          </p:cNvPr>
          <p:cNvSpPr txBox="1"/>
          <p:nvPr/>
        </p:nvSpPr>
        <p:spPr>
          <a:xfrm>
            <a:off x="571764" y="663270"/>
            <a:ext cx="18522148" cy="810158"/>
          </a:xfrm>
          <a:prstGeom prst="rect">
            <a:avLst/>
          </a:prstGeom>
        </p:spPr>
        <p:txBody>
          <a:bodyPr wrap="square" lIns="0" tIns="0" rIns="0" bIns="0" rtlCol="0" anchor="t">
            <a:spAutoFit/>
          </a:bodyPr>
          <a:lstStyle/>
          <a:p>
            <a:pPr algn="l">
              <a:lnSpc>
                <a:spcPts val="6089"/>
              </a:lnSpc>
            </a:pPr>
            <a:r>
              <a:rPr lang="en-US" sz="6600" spc="-342" dirty="0">
                <a:solidFill>
                  <a:srgbClr val="000000"/>
                </a:solidFill>
                <a:latin typeface="TT Interphases"/>
                <a:ea typeface="TT Interphases"/>
                <a:cs typeface="TT Interphases"/>
                <a:sym typeface="TT Interphases"/>
              </a:rPr>
              <a:t>Human participants validated our notion of utility</a:t>
            </a:r>
          </a:p>
        </p:txBody>
      </p:sp>
      <p:grpSp>
        <p:nvGrpSpPr>
          <p:cNvPr id="56" name="Group 55">
            <a:extLst>
              <a:ext uri="{FF2B5EF4-FFF2-40B4-BE49-F238E27FC236}">
                <a16:creationId xmlns:a16="http://schemas.microsoft.com/office/drawing/2014/main" id="{B56A827F-FD0A-BC99-6006-1C2FE44D2A3D}"/>
              </a:ext>
            </a:extLst>
          </p:cNvPr>
          <p:cNvGrpSpPr/>
          <p:nvPr/>
        </p:nvGrpSpPr>
        <p:grpSpPr>
          <a:xfrm>
            <a:off x="286686" y="5993912"/>
            <a:ext cx="8857314" cy="2005521"/>
            <a:chOff x="286686" y="5993912"/>
            <a:chExt cx="8857314" cy="2005521"/>
          </a:xfrm>
        </p:grpSpPr>
        <p:sp>
          <p:nvSpPr>
            <p:cNvPr id="60" name="Rectangle: Rounded Corners 18">
              <a:extLst>
                <a:ext uri="{FF2B5EF4-FFF2-40B4-BE49-F238E27FC236}">
                  <a16:creationId xmlns:a16="http://schemas.microsoft.com/office/drawing/2014/main" id="{9785F7BD-B382-9994-011A-A5CC4329B784}"/>
                </a:ext>
              </a:extLst>
            </p:cNvPr>
            <p:cNvSpPr/>
            <p:nvPr/>
          </p:nvSpPr>
          <p:spPr>
            <a:xfrm>
              <a:off x="4792821" y="7331820"/>
              <a:ext cx="4351179" cy="657000"/>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70F01B26-1689-8280-9B15-C42DBEF00556}"/>
                </a:ext>
              </a:extLst>
            </p:cNvPr>
            <p:cNvGrpSpPr/>
            <p:nvPr/>
          </p:nvGrpSpPr>
          <p:grpSpPr>
            <a:xfrm>
              <a:off x="286686" y="5993912"/>
              <a:ext cx="8739015" cy="2005521"/>
              <a:chOff x="286686" y="5993912"/>
              <a:chExt cx="8739015" cy="2005521"/>
            </a:xfrm>
          </p:grpSpPr>
          <p:pic>
            <p:nvPicPr>
              <p:cNvPr id="62" name="Picture 61">
                <a:extLst>
                  <a:ext uri="{FF2B5EF4-FFF2-40B4-BE49-F238E27FC236}">
                    <a16:creationId xmlns:a16="http://schemas.microsoft.com/office/drawing/2014/main" id="{F6033C40-3B2B-6166-8534-4F43E515C26F}"/>
                  </a:ext>
                </a:extLst>
              </p:cNvPr>
              <p:cNvPicPr>
                <a:picLocks noChangeAspect="1"/>
              </p:cNvPicPr>
              <p:nvPr/>
            </p:nvPicPr>
            <p:blipFill>
              <a:blip r:embed="rId4"/>
              <a:stretch>
                <a:fillRect/>
              </a:stretch>
            </p:blipFill>
            <p:spPr>
              <a:xfrm>
                <a:off x="2960362" y="6564919"/>
                <a:ext cx="708276" cy="708276"/>
              </a:xfrm>
              <a:prstGeom prst="rect">
                <a:avLst/>
              </a:prstGeom>
            </p:spPr>
          </p:pic>
          <p:sp>
            <p:nvSpPr>
              <p:cNvPr id="18" name="TextBox 5">
                <a:extLst>
                  <a:ext uri="{FF2B5EF4-FFF2-40B4-BE49-F238E27FC236}">
                    <a16:creationId xmlns:a16="http://schemas.microsoft.com/office/drawing/2014/main" id="{C05303CB-97B9-D94A-1B4A-8927F4319A55}"/>
                  </a:ext>
                </a:extLst>
              </p:cNvPr>
              <p:cNvSpPr txBox="1"/>
              <p:nvPr/>
            </p:nvSpPr>
            <p:spPr>
              <a:xfrm>
                <a:off x="2202268" y="5993912"/>
                <a:ext cx="4953959" cy="572468"/>
              </a:xfrm>
              <a:prstGeom prst="rect">
                <a:avLst/>
              </a:prstGeom>
            </p:spPr>
            <p:txBody>
              <a:bodyPr wrap="square" lIns="0" tIns="0" rIns="0" bIns="0" rtlCol="0" anchor="t">
                <a:spAutoFit/>
              </a:bodyPr>
              <a:lstStyle/>
              <a:p>
                <a:r>
                  <a:rPr lang="en-US" sz="4000" dirty="0">
                    <a:latin typeface="TT Interphases Pro Trl Rg" panose="020B0103050000020004" pitchFamily="34" charset="0"/>
                  </a:rPr>
                  <a:t>[Evaluation Metrics]</a:t>
                </a:r>
              </a:p>
            </p:txBody>
          </p:sp>
          <p:grpSp>
            <p:nvGrpSpPr>
              <p:cNvPr id="21" name="Group 20">
                <a:extLst>
                  <a:ext uri="{FF2B5EF4-FFF2-40B4-BE49-F238E27FC236}">
                    <a16:creationId xmlns:a16="http://schemas.microsoft.com/office/drawing/2014/main" id="{BD419E33-2F14-EA37-46B0-2F294B776E56}"/>
                  </a:ext>
                </a:extLst>
              </p:cNvPr>
              <p:cNvGrpSpPr/>
              <p:nvPr/>
            </p:nvGrpSpPr>
            <p:grpSpPr>
              <a:xfrm>
                <a:off x="2770077" y="7342434"/>
                <a:ext cx="1807920" cy="656999"/>
                <a:chOff x="12000241" y="8993510"/>
                <a:chExt cx="2366667" cy="802079"/>
              </a:xfrm>
            </p:grpSpPr>
            <p:sp>
              <p:nvSpPr>
                <p:cNvPr id="24" name="Rectangle: Rounded Corners 18">
                  <a:extLst>
                    <a:ext uri="{FF2B5EF4-FFF2-40B4-BE49-F238E27FC236}">
                      <a16:creationId xmlns:a16="http://schemas.microsoft.com/office/drawing/2014/main" id="{A5CFC0F3-770D-4643-A8E5-3DEF21298809}"/>
                    </a:ext>
                  </a:extLst>
                </p:cNvPr>
                <p:cNvSpPr/>
                <p:nvPr/>
              </p:nvSpPr>
              <p:spPr>
                <a:xfrm>
                  <a:off x="12000241" y="8993510"/>
                  <a:ext cx="2366667" cy="80207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81789D0-D1D1-A68A-3190-AF6D314CFE58}"/>
                    </a:ext>
                  </a:extLst>
                </p:cNvPr>
                <p:cNvSpPr txBox="1"/>
                <p:nvPr/>
              </p:nvSpPr>
              <p:spPr>
                <a:xfrm>
                  <a:off x="12356879" y="9048285"/>
                  <a:ext cx="1858987" cy="698880"/>
                </a:xfrm>
                <a:prstGeom prst="rect">
                  <a:avLst/>
                </a:prstGeom>
              </p:spPr>
              <p:txBody>
                <a:bodyPr wrap="square" lIns="0" tIns="0" rIns="0" bIns="0" rtlCol="0" anchor="t">
                  <a:spAutoFit/>
                </a:bodyPr>
                <a:lstStyle/>
                <a:p>
                  <a:r>
                    <a:rPr lang="en-US" sz="4000" dirty="0">
                      <a:latin typeface="TT Interphases Pro Trl Rg" panose="020B0103050000020004" pitchFamily="34" charset="0"/>
                    </a:rPr>
                    <a:t>Utility</a:t>
                  </a:r>
                </a:p>
              </p:txBody>
            </p:sp>
          </p:grpSp>
          <p:sp>
            <p:nvSpPr>
              <p:cNvPr id="27" name="TextBox 26">
                <a:extLst>
                  <a:ext uri="{FF2B5EF4-FFF2-40B4-BE49-F238E27FC236}">
                    <a16:creationId xmlns:a16="http://schemas.microsoft.com/office/drawing/2014/main" id="{D7096E5F-3E2A-616A-502B-282E2207C391}"/>
                  </a:ext>
                </a:extLst>
              </p:cNvPr>
              <p:cNvSpPr txBox="1"/>
              <p:nvPr/>
            </p:nvSpPr>
            <p:spPr>
              <a:xfrm>
                <a:off x="3651533" y="6633814"/>
                <a:ext cx="972111" cy="830997"/>
              </a:xfrm>
              <a:prstGeom prst="rect">
                <a:avLst/>
              </a:prstGeom>
              <a:noFill/>
            </p:spPr>
            <p:txBody>
              <a:bodyPr wrap="square" rtlCol="0">
                <a:spAutoFit/>
              </a:bodyPr>
              <a:lstStyle/>
              <a:p>
                <a:r>
                  <a:rPr lang="en-US" sz="4800"/>
                  <a:t>💡</a:t>
                </a:r>
              </a:p>
            </p:txBody>
          </p:sp>
          <p:grpSp>
            <p:nvGrpSpPr>
              <p:cNvPr id="40" name="Group 39">
                <a:extLst>
                  <a:ext uri="{FF2B5EF4-FFF2-40B4-BE49-F238E27FC236}">
                    <a16:creationId xmlns:a16="http://schemas.microsoft.com/office/drawing/2014/main" id="{86DA3C95-6038-F424-72BA-5C648DEA6704}"/>
                  </a:ext>
                </a:extLst>
              </p:cNvPr>
              <p:cNvGrpSpPr/>
              <p:nvPr/>
            </p:nvGrpSpPr>
            <p:grpSpPr>
              <a:xfrm>
                <a:off x="286686" y="7327681"/>
                <a:ext cx="2230285" cy="667613"/>
                <a:chOff x="7967969" y="8952851"/>
                <a:chExt cx="2002991" cy="815036"/>
              </a:xfrm>
            </p:grpSpPr>
            <p:sp>
              <p:nvSpPr>
                <p:cNvPr id="41" name="Rectangle: Rounded Corners 18">
                  <a:extLst>
                    <a:ext uri="{FF2B5EF4-FFF2-40B4-BE49-F238E27FC236}">
                      <a16:creationId xmlns:a16="http://schemas.microsoft.com/office/drawing/2014/main" id="{5CE58DE1-9FAB-356D-1BE8-F82A083E501A}"/>
                    </a:ext>
                  </a:extLst>
                </p:cNvPr>
                <p:cNvSpPr/>
                <p:nvPr/>
              </p:nvSpPr>
              <p:spPr>
                <a:xfrm>
                  <a:off x="7967969" y="8952851"/>
                  <a:ext cx="2002991" cy="80207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510D3AF9-8EEE-450B-C472-1C77EB51DC45}"/>
                    </a:ext>
                  </a:extLst>
                </p:cNvPr>
                <p:cNvSpPr txBox="1"/>
                <p:nvPr/>
              </p:nvSpPr>
              <p:spPr>
                <a:xfrm>
                  <a:off x="8142498" y="9016406"/>
                  <a:ext cx="1828461" cy="751481"/>
                </a:xfrm>
                <a:prstGeom prst="rect">
                  <a:avLst/>
                </a:prstGeom>
              </p:spPr>
              <p:txBody>
                <a:bodyPr wrap="square" lIns="0" tIns="0" rIns="0" bIns="0" rtlCol="0" anchor="t">
                  <a:spAutoFit/>
                </a:bodyPr>
                <a:lstStyle/>
                <a:p>
                  <a:r>
                    <a:rPr lang="en-US" sz="4000" dirty="0">
                      <a:latin typeface="TT Interphases Pro Trl Rg" panose="020B0103050000020004" pitchFamily="34" charset="0"/>
                    </a:rPr>
                    <a:t>Runtime</a:t>
                  </a:r>
                </a:p>
              </p:txBody>
            </p:sp>
          </p:grpSp>
          <p:pic>
            <p:nvPicPr>
              <p:cNvPr id="43" name="Picture 42">
                <a:extLst>
                  <a:ext uri="{FF2B5EF4-FFF2-40B4-BE49-F238E27FC236}">
                    <a16:creationId xmlns:a16="http://schemas.microsoft.com/office/drawing/2014/main" id="{E8FBBD3F-D416-D880-B74B-DC1DBC21B5DC}"/>
                  </a:ext>
                </a:extLst>
              </p:cNvPr>
              <p:cNvPicPr>
                <a:picLocks noChangeAspect="1"/>
              </p:cNvPicPr>
              <p:nvPr/>
            </p:nvPicPr>
            <p:blipFill>
              <a:blip r:embed="rId5"/>
              <a:stretch>
                <a:fillRect/>
              </a:stretch>
            </p:blipFill>
            <p:spPr>
              <a:xfrm>
                <a:off x="1094836" y="6630502"/>
                <a:ext cx="835308" cy="880668"/>
              </a:xfrm>
              <a:prstGeom prst="rect">
                <a:avLst/>
              </a:prstGeom>
            </p:spPr>
          </p:pic>
          <p:sp>
            <p:nvSpPr>
              <p:cNvPr id="61" name="TextBox 60">
                <a:extLst>
                  <a:ext uri="{FF2B5EF4-FFF2-40B4-BE49-F238E27FC236}">
                    <a16:creationId xmlns:a16="http://schemas.microsoft.com/office/drawing/2014/main" id="{271DBA48-6A7D-F069-F73F-394ECB8FA50C}"/>
                  </a:ext>
                </a:extLst>
              </p:cNvPr>
              <p:cNvSpPr txBox="1"/>
              <p:nvPr/>
            </p:nvSpPr>
            <p:spPr>
              <a:xfrm>
                <a:off x="4910489" y="7348404"/>
                <a:ext cx="4115212" cy="615553"/>
              </a:xfrm>
              <a:prstGeom prst="rect">
                <a:avLst/>
              </a:prstGeom>
            </p:spPr>
            <p:txBody>
              <a:bodyPr wrap="square" lIns="0" tIns="0" rIns="0" bIns="0" rtlCol="0" anchor="t">
                <a:spAutoFit/>
              </a:bodyPr>
              <a:lstStyle/>
              <a:p>
                <a:r>
                  <a:rPr lang="en-US" sz="4000" dirty="0">
                    <a:latin typeface="TT Interphases Pro Trl Rg" panose="020B0103050000020004" pitchFamily="34" charset="0"/>
                  </a:rPr>
                  <a:t>Human Evaluation</a:t>
                </a:r>
              </a:p>
            </p:txBody>
          </p:sp>
          <p:sp>
            <p:nvSpPr>
              <p:cNvPr id="63" name="TextBox 62">
                <a:extLst>
                  <a:ext uri="{FF2B5EF4-FFF2-40B4-BE49-F238E27FC236}">
                    <a16:creationId xmlns:a16="http://schemas.microsoft.com/office/drawing/2014/main" id="{4AAF4D87-510D-5994-1958-37E1490880F6}"/>
                  </a:ext>
                </a:extLst>
              </p:cNvPr>
              <p:cNvSpPr txBox="1"/>
              <p:nvPr/>
            </p:nvSpPr>
            <p:spPr>
              <a:xfrm>
                <a:off x="6586244" y="6630502"/>
                <a:ext cx="972111" cy="830997"/>
              </a:xfrm>
              <a:prstGeom prst="rect">
                <a:avLst/>
              </a:prstGeom>
              <a:noFill/>
            </p:spPr>
            <p:txBody>
              <a:bodyPr wrap="square" rtlCol="0">
                <a:spAutoFit/>
              </a:bodyPr>
              <a:lstStyle/>
              <a:p>
                <a:r>
                  <a:rPr lang="en-US" sz="4800"/>
                  <a:t>🧑‍💻</a:t>
                </a:r>
              </a:p>
            </p:txBody>
          </p:sp>
        </p:grpSp>
      </p:grpSp>
      <p:sp>
        <p:nvSpPr>
          <p:cNvPr id="47" name="Rounded Rectangular Callout 46">
            <a:extLst>
              <a:ext uri="{FF2B5EF4-FFF2-40B4-BE49-F238E27FC236}">
                <a16:creationId xmlns:a16="http://schemas.microsoft.com/office/drawing/2014/main" id="{07F85AB2-9DEE-4F51-A030-CB675AA36A53}"/>
              </a:ext>
            </a:extLst>
          </p:cNvPr>
          <p:cNvSpPr/>
          <p:nvPr/>
        </p:nvSpPr>
        <p:spPr>
          <a:xfrm>
            <a:off x="4709862" y="8435783"/>
            <a:ext cx="5122976" cy="1415381"/>
          </a:xfrm>
          <a:prstGeom prst="wedgeRoundRectCallout">
            <a:avLst>
              <a:gd name="adj1" fmla="val -55217"/>
              <a:gd name="adj2" fmla="val -81735"/>
              <a:gd name="adj3" fmla="val 16667"/>
            </a:avLst>
          </a:prstGeom>
          <a:solidFill>
            <a:srgbClr val="90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TT Interphases Pro Trl Rg" panose="020B0103050000020004" pitchFamily="34" charset="0"/>
              </a:rPr>
              <a:t>There’s no benchmark for</a:t>
            </a:r>
          </a:p>
          <a:p>
            <a:pPr algn="ctr"/>
            <a:r>
              <a:rPr lang="en-US" sz="3200" dirty="0">
                <a:solidFill>
                  <a:schemeClr val="bg1"/>
                </a:solidFill>
                <a:latin typeface="TT Interphases Pro Trl Rg" panose="020B0103050000020004" pitchFamily="34" charset="0"/>
              </a:rPr>
              <a:t>table goodness</a:t>
            </a:r>
          </a:p>
        </p:txBody>
      </p:sp>
      <p:graphicFrame>
        <p:nvGraphicFramePr>
          <p:cNvPr id="8" name="Chart 7">
            <a:extLst>
              <a:ext uri="{FF2B5EF4-FFF2-40B4-BE49-F238E27FC236}">
                <a16:creationId xmlns:a16="http://schemas.microsoft.com/office/drawing/2014/main" id="{D918CF47-87EA-04B0-B659-8BB8B8105C6B}"/>
              </a:ext>
            </a:extLst>
          </p:cNvPr>
          <p:cNvGraphicFramePr/>
          <p:nvPr>
            <p:extLst>
              <p:ext uri="{D42A27DB-BD31-4B8C-83A1-F6EECF244321}">
                <p14:modId xmlns:p14="http://schemas.microsoft.com/office/powerpoint/2010/main" val="1976774797"/>
              </p:ext>
            </p:extLst>
          </p:nvPr>
        </p:nvGraphicFramePr>
        <p:xfrm>
          <a:off x="9708633" y="1473428"/>
          <a:ext cx="5674820" cy="437030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a:extLst>
              <a:ext uri="{FF2B5EF4-FFF2-40B4-BE49-F238E27FC236}">
                <a16:creationId xmlns:a16="http://schemas.microsoft.com/office/drawing/2014/main" id="{20422366-AEF9-BD56-0FBB-87FF03033F43}"/>
              </a:ext>
            </a:extLst>
          </p:cNvPr>
          <p:cNvGraphicFramePr/>
          <p:nvPr>
            <p:extLst>
              <p:ext uri="{D42A27DB-BD31-4B8C-83A1-F6EECF244321}">
                <p14:modId xmlns:p14="http://schemas.microsoft.com/office/powerpoint/2010/main" val="1609830400"/>
              </p:ext>
            </p:extLst>
          </p:nvPr>
        </p:nvGraphicFramePr>
        <p:xfrm>
          <a:off x="10033466" y="5610884"/>
          <a:ext cx="5349986" cy="4370304"/>
        </p:xfrm>
        <a:graphic>
          <a:graphicData uri="http://schemas.openxmlformats.org/drawingml/2006/chart">
            <c:chart xmlns:c="http://schemas.openxmlformats.org/drawingml/2006/chart" xmlns:r="http://schemas.openxmlformats.org/officeDocument/2006/relationships" r:id="rId7"/>
          </a:graphicData>
        </a:graphic>
      </p:graphicFrame>
      <p:sp>
        <p:nvSpPr>
          <p:cNvPr id="13" name="TextBox 5">
            <a:extLst>
              <a:ext uri="{FF2B5EF4-FFF2-40B4-BE49-F238E27FC236}">
                <a16:creationId xmlns:a16="http://schemas.microsoft.com/office/drawing/2014/main" id="{648EDF94-B73A-25E8-68AD-C2D3A7A4B0CE}"/>
              </a:ext>
            </a:extLst>
          </p:cNvPr>
          <p:cNvSpPr txBox="1"/>
          <p:nvPr/>
        </p:nvSpPr>
        <p:spPr>
          <a:xfrm>
            <a:off x="11334746" y="3822312"/>
            <a:ext cx="3147244" cy="800219"/>
          </a:xfrm>
          <a:prstGeom prst="rect">
            <a:avLst/>
          </a:prstGeom>
        </p:spPr>
        <p:txBody>
          <a:bodyPr wrap="square" lIns="0" tIns="0" rIns="0" bIns="0" rtlCol="0" anchor="t">
            <a:spAutoFit/>
          </a:bodyPr>
          <a:lstStyle/>
          <a:p>
            <a:pPr algn="l"/>
            <a:r>
              <a:rPr lang="en-US" sz="2600" b="1" spc="-150" dirty="0">
                <a:solidFill>
                  <a:schemeClr val="bg1"/>
                </a:solidFill>
                <a:latin typeface="TT Interphases"/>
                <a:ea typeface="TT Interphases"/>
                <a:cs typeface="TT Interphases"/>
                <a:sym typeface="TT Interphases"/>
              </a:rPr>
              <a:t>Agreed on </a:t>
            </a:r>
          </a:p>
          <a:p>
            <a:pPr algn="l"/>
            <a:r>
              <a:rPr lang="en-US" sz="2600" b="1" spc="-150" dirty="0">
                <a:solidFill>
                  <a:schemeClr val="bg1"/>
                </a:solidFill>
                <a:latin typeface="TT Interphases"/>
                <a:ea typeface="TT Interphases"/>
                <a:cs typeface="TT Interphases"/>
                <a:sym typeface="TT Interphases"/>
              </a:rPr>
              <a:t>Insightfulness</a:t>
            </a:r>
          </a:p>
        </p:txBody>
      </p:sp>
      <p:sp>
        <p:nvSpPr>
          <p:cNvPr id="26" name="TextBox 5">
            <a:extLst>
              <a:ext uri="{FF2B5EF4-FFF2-40B4-BE49-F238E27FC236}">
                <a16:creationId xmlns:a16="http://schemas.microsoft.com/office/drawing/2014/main" id="{2E6AB59B-B54C-D6DA-2447-5F603ADBDE41}"/>
              </a:ext>
            </a:extLst>
          </p:cNvPr>
          <p:cNvSpPr txBox="1"/>
          <p:nvPr/>
        </p:nvSpPr>
        <p:spPr>
          <a:xfrm>
            <a:off x="11740664" y="8252985"/>
            <a:ext cx="4032736" cy="800219"/>
          </a:xfrm>
          <a:prstGeom prst="rect">
            <a:avLst/>
          </a:prstGeom>
        </p:spPr>
        <p:txBody>
          <a:bodyPr wrap="square" lIns="0" tIns="0" rIns="0" bIns="0" rtlCol="0" anchor="t">
            <a:spAutoFit/>
          </a:bodyPr>
          <a:lstStyle/>
          <a:p>
            <a:pPr algn="l"/>
            <a:r>
              <a:rPr lang="en-US" sz="2600" b="1" spc="-150" dirty="0">
                <a:solidFill>
                  <a:schemeClr val="bg1"/>
                </a:solidFill>
                <a:latin typeface="TT Interphases"/>
                <a:ea typeface="TT Interphases"/>
                <a:cs typeface="TT Interphases"/>
                <a:sym typeface="TT Interphases"/>
              </a:rPr>
              <a:t>Agreed on </a:t>
            </a:r>
            <a:br>
              <a:rPr lang="en-US" sz="2600" b="1" spc="-150" dirty="0">
                <a:solidFill>
                  <a:schemeClr val="bg1"/>
                </a:solidFill>
                <a:latin typeface="TT Interphases"/>
                <a:ea typeface="TT Interphases"/>
                <a:cs typeface="TT Interphases"/>
                <a:sym typeface="TT Interphases"/>
              </a:rPr>
            </a:br>
            <a:r>
              <a:rPr lang="en-US" sz="2600" b="1" spc="-150" dirty="0">
                <a:solidFill>
                  <a:schemeClr val="bg1"/>
                </a:solidFill>
                <a:latin typeface="TT Interphases"/>
                <a:ea typeface="TT Interphases"/>
                <a:cs typeface="TT Interphases"/>
                <a:sym typeface="TT Interphases"/>
              </a:rPr>
              <a:t>Interpretability</a:t>
            </a:r>
          </a:p>
        </p:txBody>
      </p:sp>
      <p:grpSp>
        <p:nvGrpSpPr>
          <p:cNvPr id="28" name="Group 27">
            <a:extLst>
              <a:ext uri="{FF2B5EF4-FFF2-40B4-BE49-F238E27FC236}">
                <a16:creationId xmlns:a16="http://schemas.microsoft.com/office/drawing/2014/main" id="{D59A9156-AA41-7BB3-829C-44DCBF54035D}"/>
              </a:ext>
            </a:extLst>
          </p:cNvPr>
          <p:cNvGrpSpPr/>
          <p:nvPr/>
        </p:nvGrpSpPr>
        <p:grpSpPr>
          <a:xfrm>
            <a:off x="12898625" y="4660352"/>
            <a:ext cx="5241545" cy="1979966"/>
            <a:chOff x="6498027" y="3041616"/>
            <a:chExt cx="5648631" cy="2559467"/>
          </a:xfrm>
        </p:grpSpPr>
        <p:sp>
          <p:nvSpPr>
            <p:cNvPr id="29" name="Rounded Rectangular Callout 28">
              <a:extLst>
                <a:ext uri="{FF2B5EF4-FFF2-40B4-BE49-F238E27FC236}">
                  <a16:creationId xmlns:a16="http://schemas.microsoft.com/office/drawing/2014/main" id="{73360CFE-2057-E189-6F54-F94B9312EF6C}"/>
                </a:ext>
              </a:extLst>
            </p:cNvPr>
            <p:cNvSpPr/>
            <p:nvPr/>
          </p:nvSpPr>
          <p:spPr>
            <a:xfrm>
              <a:off x="7053381" y="3811192"/>
              <a:ext cx="3734961" cy="1266351"/>
            </a:xfrm>
            <a:prstGeom prst="wedgeRoundRectCallout">
              <a:avLst>
                <a:gd name="adj1" fmla="val -23872"/>
                <a:gd name="adj2" fmla="val 16593"/>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TT Interphases Pro Trl Rg" panose="020B0103050000020004" pitchFamily="34" charset="0"/>
                </a:rPr>
                <a:t>SAGE outperformed all Baselines</a:t>
              </a:r>
            </a:p>
          </p:txBody>
        </p:sp>
        <p:sp>
          <p:nvSpPr>
            <p:cNvPr id="30" name="Rounded Rectangular Callout 29">
              <a:extLst>
                <a:ext uri="{FF2B5EF4-FFF2-40B4-BE49-F238E27FC236}">
                  <a16:creationId xmlns:a16="http://schemas.microsoft.com/office/drawing/2014/main" id="{A962D1EF-8C96-2C96-027C-62A4E92B8AD1}"/>
                </a:ext>
              </a:extLst>
            </p:cNvPr>
            <p:cNvSpPr/>
            <p:nvPr/>
          </p:nvSpPr>
          <p:spPr>
            <a:xfrm>
              <a:off x="6498027" y="3041616"/>
              <a:ext cx="5648631" cy="2559467"/>
            </a:xfrm>
            <a:prstGeom prst="wedgeRoundRectCallout">
              <a:avLst>
                <a:gd name="adj1" fmla="val 35189"/>
                <a:gd name="adj2" fmla="val -5032"/>
                <a:gd name="adj3" fmla="val 16667"/>
              </a:avLst>
            </a:prstGeom>
            <a:solidFill>
              <a:srgbClr val="43986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TT Interphases Pro Trl Rg" panose="020B0103050000020004" pitchFamily="34" charset="0"/>
                </a:rPr>
                <a:t>A vast majority of the participants agreed with our notion of utility.</a:t>
              </a:r>
            </a:p>
          </p:txBody>
        </p:sp>
      </p:grpSp>
      <p:grpSp>
        <p:nvGrpSpPr>
          <p:cNvPr id="31" name="Group 30">
            <a:extLst>
              <a:ext uri="{FF2B5EF4-FFF2-40B4-BE49-F238E27FC236}">
                <a16:creationId xmlns:a16="http://schemas.microsoft.com/office/drawing/2014/main" id="{C89F6443-8C1F-308C-9212-82A460110637}"/>
              </a:ext>
            </a:extLst>
          </p:cNvPr>
          <p:cNvGrpSpPr/>
          <p:nvPr/>
        </p:nvGrpSpPr>
        <p:grpSpPr>
          <a:xfrm>
            <a:off x="2823216" y="2718787"/>
            <a:ext cx="2894410" cy="3007267"/>
            <a:chOff x="12982952" y="4718654"/>
            <a:chExt cx="4572000" cy="4572000"/>
          </a:xfrm>
        </p:grpSpPr>
        <p:sp>
          <p:nvSpPr>
            <p:cNvPr id="32" name="Oval 31">
              <a:extLst>
                <a:ext uri="{FF2B5EF4-FFF2-40B4-BE49-F238E27FC236}">
                  <a16:creationId xmlns:a16="http://schemas.microsoft.com/office/drawing/2014/main" id="{E36B27C6-CFAB-3D63-C168-8C51287EFE30}"/>
                </a:ext>
              </a:extLst>
            </p:cNvPr>
            <p:cNvSpPr/>
            <p:nvPr/>
          </p:nvSpPr>
          <p:spPr>
            <a:xfrm>
              <a:off x="12982952" y="4718654"/>
              <a:ext cx="4572000" cy="4572000"/>
            </a:xfrm>
            <a:prstGeom prst="ellipse">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n>
                  <a:solidFill>
                    <a:schemeClr val="accent6">
                      <a:lumMod val="40000"/>
                      <a:lumOff val="60000"/>
                    </a:schemeClr>
                  </a:solidFill>
                </a:ln>
              </a:endParaRPr>
            </a:p>
          </p:txBody>
        </p:sp>
        <p:pic>
          <p:nvPicPr>
            <p:cNvPr id="33" name="Picture 32">
              <a:extLst>
                <a:ext uri="{FF2B5EF4-FFF2-40B4-BE49-F238E27FC236}">
                  <a16:creationId xmlns:a16="http://schemas.microsoft.com/office/drawing/2014/main" id="{20314763-67AA-E426-E851-61869CA5EAB8}"/>
                </a:ext>
              </a:extLst>
            </p:cNvPr>
            <p:cNvPicPr>
              <a:picLocks noChangeAspect="1"/>
            </p:cNvPicPr>
            <p:nvPr/>
          </p:nvPicPr>
          <p:blipFill>
            <a:blip r:embed="rId8"/>
            <a:stretch>
              <a:fillRect/>
            </a:stretch>
          </p:blipFill>
          <p:spPr>
            <a:xfrm>
              <a:off x="14004242" y="5143500"/>
              <a:ext cx="2418376" cy="2201556"/>
            </a:xfrm>
            <a:prstGeom prst="rect">
              <a:avLst/>
            </a:prstGeom>
          </p:spPr>
        </p:pic>
        <p:pic>
          <p:nvPicPr>
            <p:cNvPr id="34" name="Picture 33">
              <a:extLst>
                <a:ext uri="{FF2B5EF4-FFF2-40B4-BE49-F238E27FC236}">
                  <a16:creationId xmlns:a16="http://schemas.microsoft.com/office/drawing/2014/main" id="{E6A3C518-10C6-D021-05CF-FAA20F75691D}"/>
                </a:ext>
              </a:extLst>
            </p:cNvPr>
            <p:cNvPicPr>
              <a:picLocks noChangeAspect="1"/>
            </p:cNvPicPr>
            <p:nvPr/>
          </p:nvPicPr>
          <p:blipFill>
            <a:blip r:embed="rId8"/>
            <a:stretch>
              <a:fillRect/>
            </a:stretch>
          </p:blipFill>
          <p:spPr>
            <a:xfrm>
              <a:off x="15025532" y="6488004"/>
              <a:ext cx="2418376" cy="2201556"/>
            </a:xfrm>
            <a:prstGeom prst="rect">
              <a:avLst/>
            </a:prstGeom>
          </p:spPr>
        </p:pic>
        <p:pic>
          <p:nvPicPr>
            <p:cNvPr id="53" name="Picture 52">
              <a:extLst>
                <a:ext uri="{FF2B5EF4-FFF2-40B4-BE49-F238E27FC236}">
                  <a16:creationId xmlns:a16="http://schemas.microsoft.com/office/drawing/2014/main" id="{68D889C5-1BFF-1783-A0D4-4A05EBF595E9}"/>
                </a:ext>
              </a:extLst>
            </p:cNvPr>
            <p:cNvPicPr>
              <a:picLocks noChangeAspect="1"/>
            </p:cNvPicPr>
            <p:nvPr/>
          </p:nvPicPr>
          <p:blipFill>
            <a:blip r:embed="rId8"/>
            <a:stretch>
              <a:fillRect/>
            </a:stretch>
          </p:blipFill>
          <p:spPr>
            <a:xfrm>
              <a:off x="12982952" y="5963547"/>
              <a:ext cx="2418376" cy="2201556"/>
            </a:xfrm>
            <a:prstGeom prst="rect">
              <a:avLst/>
            </a:prstGeom>
          </p:spPr>
        </p:pic>
      </p:grpSp>
      <p:sp>
        <p:nvSpPr>
          <p:cNvPr id="55" name="TextBox 5">
            <a:extLst>
              <a:ext uri="{FF2B5EF4-FFF2-40B4-BE49-F238E27FC236}">
                <a16:creationId xmlns:a16="http://schemas.microsoft.com/office/drawing/2014/main" id="{F1761FA3-AE43-FA6E-9D4D-AFF0FC9009AC}"/>
              </a:ext>
            </a:extLst>
          </p:cNvPr>
          <p:cNvSpPr txBox="1"/>
          <p:nvPr/>
        </p:nvSpPr>
        <p:spPr>
          <a:xfrm>
            <a:off x="11259390" y="9473920"/>
            <a:ext cx="6004955" cy="649409"/>
          </a:xfrm>
          <a:prstGeom prst="rect">
            <a:avLst/>
          </a:prstGeom>
        </p:spPr>
        <p:txBody>
          <a:bodyPr wrap="square" lIns="0" tIns="0" rIns="0" bIns="0" rtlCol="0" anchor="t">
            <a:spAutoFit/>
          </a:bodyPr>
          <a:lstStyle/>
          <a:p>
            <a:pPr algn="l">
              <a:lnSpc>
                <a:spcPts val="5599"/>
              </a:lnSpc>
            </a:pPr>
            <a:r>
              <a:rPr lang="en-US" sz="3600" spc="-195" dirty="0">
                <a:solidFill>
                  <a:srgbClr val="000000"/>
                </a:solidFill>
                <a:latin typeface="TT Interphases"/>
                <a:ea typeface="TT Interphases"/>
                <a:cs typeface="TT Interphases"/>
                <a:sym typeface="TT Interphases"/>
              </a:rPr>
              <a:t>36 participants for user study</a:t>
            </a:r>
          </a:p>
        </p:txBody>
      </p:sp>
    </p:spTree>
    <p:extLst>
      <p:ext uri="{BB962C8B-B14F-4D97-AF65-F5344CB8AC3E}">
        <p14:creationId xmlns:p14="http://schemas.microsoft.com/office/powerpoint/2010/main" val="417495642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Graphic spid="8" grpId="0">
        <p:bldAsOne/>
      </p:bldGraphic>
      <p:bldGraphic spid="12" grpId="0">
        <p:bldAsOne/>
      </p:bldGraphic>
      <p:bldP spid="5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D6FD7-A2D3-923F-E637-9A2469E8B36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F657DE-E7A4-08F3-68C1-CA7C9E7885F9}"/>
              </a:ext>
            </a:extLst>
          </p:cNvPr>
          <p:cNvSpPr>
            <a:spLocks noGrp="1"/>
          </p:cNvSpPr>
          <p:nvPr>
            <p:ph type="sldNum" sz="quarter" idx="12"/>
          </p:nvPr>
        </p:nvSpPr>
        <p:spPr/>
        <p:txBody>
          <a:bodyPr/>
          <a:lstStyle/>
          <a:p>
            <a:fld id="{B6F15528-21DE-4FAA-801E-634DDDAF4B2B}" type="slidenum">
              <a:rPr lang="en-US" smtClean="0"/>
              <a:pPr/>
              <a:t>38</a:t>
            </a:fld>
            <a:endParaRPr lang="en-US"/>
          </a:p>
        </p:txBody>
      </p:sp>
      <p:sp>
        <p:nvSpPr>
          <p:cNvPr id="3" name="Freeform 2">
            <a:extLst>
              <a:ext uri="{FF2B5EF4-FFF2-40B4-BE49-F238E27FC236}">
                <a16:creationId xmlns:a16="http://schemas.microsoft.com/office/drawing/2014/main" id="{585D9FBB-925B-613B-E9CD-A6489A27B949}"/>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extBox 3">
            <a:extLst>
              <a:ext uri="{FF2B5EF4-FFF2-40B4-BE49-F238E27FC236}">
                <a16:creationId xmlns:a16="http://schemas.microsoft.com/office/drawing/2014/main" id="{BA525DF1-85EF-6E96-A97E-D1B4134864CB}"/>
              </a:ext>
            </a:extLst>
          </p:cNvPr>
          <p:cNvSpPr txBox="1"/>
          <p:nvPr/>
        </p:nvSpPr>
        <p:spPr>
          <a:xfrm>
            <a:off x="571764" y="663270"/>
            <a:ext cx="17491633" cy="740587"/>
          </a:xfrm>
          <a:prstGeom prst="rect">
            <a:avLst/>
          </a:prstGeom>
        </p:spPr>
        <p:txBody>
          <a:bodyPr wrap="square" lIns="0" tIns="0" rIns="0" bIns="0" rtlCol="0" anchor="t">
            <a:spAutoFit/>
          </a:bodyPr>
          <a:lstStyle/>
          <a:p>
            <a:pPr>
              <a:lnSpc>
                <a:spcPts val="6089"/>
              </a:lnSpc>
            </a:pPr>
            <a:r>
              <a:rPr lang="en-US" sz="5000" spc="-342" dirty="0">
                <a:solidFill>
                  <a:srgbClr val="000000"/>
                </a:solidFill>
                <a:latin typeface="TT Interphases"/>
                <a:ea typeface="TT Interphases"/>
                <a:cs typeface="TT Interphases"/>
                <a:sym typeface="TT Interphases"/>
              </a:rPr>
              <a:t>Comparison </a:t>
            </a:r>
            <a:r>
              <a:rPr lang="en-US" sz="5000" spc="-342">
                <a:solidFill>
                  <a:srgbClr val="000000"/>
                </a:solidFill>
                <a:latin typeface="TT Interphases"/>
                <a:ea typeface="TT Interphases"/>
                <a:cs typeface="TT Interphases"/>
                <a:sym typeface="TT Interphases"/>
              </a:rPr>
              <a:t>between SAGE and baselines: </a:t>
            </a:r>
            <a:r>
              <a:rPr lang="en-US" sz="5000" spc="-342" dirty="0">
                <a:solidFill>
                  <a:srgbClr val="000000"/>
                </a:solidFill>
                <a:latin typeface="TT Interphases"/>
                <a:ea typeface="TT Interphases"/>
                <a:cs typeface="TT Interphases"/>
                <a:sym typeface="TT Interphases"/>
              </a:rPr>
              <a:t>Runtime </a:t>
            </a:r>
            <a:r>
              <a:rPr lang="en-US" sz="5000" spc="-342">
                <a:solidFill>
                  <a:srgbClr val="000000"/>
                </a:solidFill>
                <a:latin typeface="TT Interphases"/>
                <a:ea typeface="TT Interphases"/>
                <a:cs typeface="TT Interphases"/>
                <a:sym typeface="TT Interphases"/>
              </a:rPr>
              <a:t>&amp; </a:t>
            </a:r>
            <a:r>
              <a:rPr lang="en-US" sz="5000" spc="-342" dirty="0">
                <a:solidFill>
                  <a:srgbClr val="000000"/>
                </a:solidFill>
                <a:latin typeface="TT Interphases"/>
                <a:ea typeface="TT Interphases"/>
                <a:cs typeface="TT Interphases"/>
                <a:sym typeface="TT Interphases"/>
              </a:rPr>
              <a:t>Utility</a:t>
            </a:r>
            <a:endParaRPr lang="en-US" sz="5000" spc="-342">
              <a:solidFill>
                <a:srgbClr val="000000"/>
              </a:solidFill>
              <a:latin typeface="TT Interphases"/>
              <a:ea typeface="TT Interphases"/>
              <a:cs typeface="TT Interphases"/>
              <a:sym typeface="TT Interphases"/>
            </a:endParaRPr>
          </a:p>
        </p:txBody>
      </p:sp>
      <p:sp>
        <p:nvSpPr>
          <p:cNvPr id="16" name="Rectangle 15">
            <a:extLst>
              <a:ext uri="{FF2B5EF4-FFF2-40B4-BE49-F238E27FC236}">
                <a16:creationId xmlns:a16="http://schemas.microsoft.com/office/drawing/2014/main" id="{3EB1FF57-7131-4A8D-9620-4649D566BA42}"/>
              </a:ext>
            </a:extLst>
          </p:cNvPr>
          <p:cNvSpPr/>
          <p:nvPr/>
        </p:nvSpPr>
        <p:spPr>
          <a:xfrm>
            <a:off x="9440864" y="3573309"/>
            <a:ext cx="6079292" cy="4053041"/>
          </a:xfrm>
          <a:prstGeom prst="rect">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Table 19">
            <a:extLst>
              <a:ext uri="{FF2B5EF4-FFF2-40B4-BE49-F238E27FC236}">
                <a16:creationId xmlns:a16="http://schemas.microsoft.com/office/drawing/2014/main" id="{7CCD27E6-9C4C-2282-BC6D-CB24645A4E34}"/>
              </a:ext>
            </a:extLst>
          </p:cNvPr>
          <p:cNvGraphicFramePr>
            <a:graphicFrameLocks noGrp="1"/>
          </p:cNvGraphicFramePr>
          <p:nvPr>
            <p:extLst>
              <p:ext uri="{D42A27DB-BD31-4B8C-83A1-F6EECF244321}">
                <p14:modId xmlns:p14="http://schemas.microsoft.com/office/powerpoint/2010/main" val="3373640882"/>
              </p:ext>
            </p:extLst>
          </p:nvPr>
        </p:nvGraphicFramePr>
        <p:xfrm>
          <a:off x="3543134" y="4058206"/>
          <a:ext cx="11548892" cy="3568144"/>
        </p:xfrm>
        <a:graphic>
          <a:graphicData uri="http://schemas.openxmlformats.org/drawingml/2006/table">
            <a:tbl>
              <a:tblPr firstRow="1" bandRow="1">
                <a:tableStyleId>{5C22544A-7EE6-4342-B048-85BDC9FD1C3A}</a:tableStyleId>
              </a:tblPr>
              <a:tblGrid>
                <a:gridCol w="2985017">
                  <a:extLst>
                    <a:ext uri="{9D8B030D-6E8A-4147-A177-3AD203B41FA5}">
                      <a16:colId xmlns:a16="http://schemas.microsoft.com/office/drawing/2014/main" val="77505413"/>
                    </a:ext>
                  </a:extLst>
                </a:gridCol>
                <a:gridCol w="2854625">
                  <a:extLst>
                    <a:ext uri="{9D8B030D-6E8A-4147-A177-3AD203B41FA5}">
                      <a16:colId xmlns:a16="http://schemas.microsoft.com/office/drawing/2014/main" val="162105792"/>
                    </a:ext>
                  </a:extLst>
                </a:gridCol>
                <a:gridCol w="2854625">
                  <a:extLst>
                    <a:ext uri="{9D8B030D-6E8A-4147-A177-3AD203B41FA5}">
                      <a16:colId xmlns:a16="http://schemas.microsoft.com/office/drawing/2014/main" val="34628325"/>
                    </a:ext>
                  </a:extLst>
                </a:gridCol>
                <a:gridCol w="2854625">
                  <a:extLst>
                    <a:ext uri="{9D8B030D-6E8A-4147-A177-3AD203B41FA5}">
                      <a16:colId xmlns:a16="http://schemas.microsoft.com/office/drawing/2014/main" val="2696409250"/>
                    </a:ext>
                  </a:extLst>
                </a:gridCol>
              </a:tblGrid>
              <a:tr h="930584">
                <a:tc>
                  <a:txBody>
                    <a:bodyPr/>
                    <a:lstStyle/>
                    <a:p>
                      <a:endParaRPr lang="en-US" sz="2400">
                        <a:solidFill>
                          <a:sysClr val="windowText" lastClr="000000"/>
                        </a:solidFill>
                        <a:latin typeface="TT Interphases Pro Trl Rg" panose="020B01030500000200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b="0">
                        <a:solidFill>
                          <a:sysClr val="windowText" lastClr="000000"/>
                        </a:solidFill>
                        <a:latin typeface="TT Interphases Pro Trl Rg" panose="020B01030500000200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b="0">
                        <a:solidFill>
                          <a:sysClr val="windowText" lastClr="000000"/>
                        </a:solidFill>
                        <a:latin typeface="TT Interphases Pro Trl Rg" panose="020B01030500000200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b="0">
                        <a:solidFill>
                          <a:sysClr val="windowText" lastClr="000000"/>
                        </a:solidFill>
                        <a:latin typeface="TT Interphases Pro Trl Rg" panose="020B01030500000200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019246"/>
                  </a:ext>
                </a:extLst>
              </a:tr>
              <a:tr h="659390">
                <a:tc>
                  <a:txBody>
                    <a:bodyPr/>
                    <a:lstStyle/>
                    <a:p>
                      <a:r>
                        <a:rPr lang="en-US" sz="2800">
                          <a:latin typeface="TT Interphases Pro Trl Rg" panose="020B0103050000020004" pitchFamily="34" charset="0"/>
                        </a:rPr>
                        <a:t>SAGE</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US" sz="3200" u="none">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US" sz="3200" u="none">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US" sz="320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4278173"/>
                  </a:ext>
                </a:extLst>
              </a:tr>
              <a:tr h="659390">
                <a:tc>
                  <a:txBody>
                    <a:bodyPr/>
                    <a:lstStyle/>
                    <a:p>
                      <a:r>
                        <a:rPr lang="en-US" sz="2800">
                          <a:latin typeface="TT Interphases Pro Trl Rg" panose="020B0103050000020004" pitchFamily="34" charset="0"/>
                        </a:rPr>
                        <a:t>Top-k</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320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3200" b="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320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3385356"/>
                  </a:ext>
                </a:extLst>
              </a:tr>
              <a:tr h="659390">
                <a:tc>
                  <a:txBody>
                    <a:bodyPr/>
                    <a:lstStyle/>
                    <a:p>
                      <a:r>
                        <a:rPr lang="en-US" sz="2800">
                          <a:latin typeface="TT Interphases Pro Trl Rg" panose="020B0103050000020004" pitchFamily="34" charset="0"/>
                        </a:rPr>
                        <a:t>LLM (LLaMa-3B)</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320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320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320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9999151"/>
                  </a:ext>
                </a:extLst>
              </a:tr>
              <a:tr h="659390">
                <a:tc>
                  <a:txBody>
                    <a:bodyPr/>
                    <a:lstStyle/>
                    <a:p>
                      <a:r>
                        <a:rPr lang="en-US" sz="2800">
                          <a:latin typeface="TT Interphases Pro Trl Rg" panose="020B0103050000020004" pitchFamily="34" charset="0"/>
                        </a:rPr>
                        <a:t>Excel</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3200" b="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320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320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241815"/>
                  </a:ext>
                </a:extLst>
              </a:tr>
            </a:tbl>
          </a:graphicData>
        </a:graphic>
      </p:graphicFrame>
      <p:sp>
        <p:nvSpPr>
          <p:cNvPr id="21" name="Rounded Rectangular Callout 20">
            <a:extLst>
              <a:ext uri="{FF2B5EF4-FFF2-40B4-BE49-F238E27FC236}">
                <a16:creationId xmlns:a16="http://schemas.microsoft.com/office/drawing/2014/main" id="{DC276D54-A193-319C-E096-8BA84DC83FE7}"/>
              </a:ext>
            </a:extLst>
          </p:cNvPr>
          <p:cNvSpPr/>
          <p:nvPr/>
        </p:nvSpPr>
        <p:spPr>
          <a:xfrm>
            <a:off x="6395056" y="4027380"/>
            <a:ext cx="3968496" cy="1591056"/>
          </a:xfrm>
          <a:prstGeom prst="wedgeRoundRectCallout">
            <a:avLst>
              <a:gd name="adj1" fmla="val -93723"/>
              <a:gd name="adj2" fmla="val 70044"/>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TT Interphases Pro Trl Rg" panose="020B0103050000020004" pitchFamily="34" charset="0"/>
              </a:rPr>
              <a:t>Selects the best top-k utility pivot tables</a:t>
            </a:r>
          </a:p>
        </p:txBody>
      </p:sp>
      <p:sp>
        <p:nvSpPr>
          <p:cNvPr id="22" name="Rounded Rectangular Callout 21">
            <a:extLst>
              <a:ext uri="{FF2B5EF4-FFF2-40B4-BE49-F238E27FC236}">
                <a16:creationId xmlns:a16="http://schemas.microsoft.com/office/drawing/2014/main" id="{C527FCEE-D714-CFD5-0546-D29910AAAC91}"/>
              </a:ext>
            </a:extLst>
          </p:cNvPr>
          <p:cNvSpPr/>
          <p:nvPr/>
        </p:nvSpPr>
        <p:spPr>
          <a:xfrm>
            <a:off x="295511" y="7980998"/>
            <a:ext cx="3968496" cy="1591056"/>
          </a:xfrm>
          <a:prstGeom prst="wedgeRoundRectCallout">
            <a:avLst>
              <a:gd name="adj1" fmla="val 29013"/>
              <a:gd name="adj2" fmla="val -124237"/>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TT Interphases Pro Trl Rg" panose="020B0103050000020004" pitchFamily="34" charset="0"/>
              </a:rPr>
              <a:t>LLM gets prompts and recommends pivot tables</a:t>
            </a:r>
          </a:p>
        </p:txBody>
      </p:sp>
      <p:sp>
        <p:nvSpPr>
          <p:cNvPr id="23" name="Rounded Rectangular Callout 22">
            <a:extLst>
              <a:ext uri="{FF2B5EF4-FFF2-40B4-BE49-F238E27FC236}">
                <a16:creationId xmlns:a16="http://schemas.microsoft.com/office/drawing/2014/main" id="{97C85E80-682C-B1CE-69E4-D66E2C376255}"/>
              </a:ext>
            </a:extLst>
          </p:cNvPr>
          <p:cNvSpPr/>
          <p:nvPr/>
        </p:nvSpPr>
        <p:spPr>
          <a:xfrm>
            <a:off x="5349084" y="8288980"/>
            <a:ext cx="3968496" cy="1591056"/>
          </a:xfrm>
          <a:prstGeom prst="wedgeRoundRectCallout">
            <a:avLst>
              <a:gd name="adj1" fmla="val -70488"/>
              <a:gd name="adj2" fmla="val -112603"/>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TT Interphases Pro Trl Rg" panose="020B0103050000020004" pitchFamily="34" charset="0"/>
              </a:rPr>
              <a:t>Commercial Spreadsheet recommends pivot tables</a:t>
            </a:r>
          </a:p>
        </p:txBody>
      </p:sp>
      <p:grpSp>
        <p:nvGrpSpPr>
          <p:cNvPr id="46" name="Group 45">
            <a:extLst>
              <a:ext uri="{FF2B5EF4-FFF2-40B4-BE49-F238E27FC236}">
                <a16:creationId xmlns:a16="http://schemas.microsoft.com/office/drawing/2014/main" id="{622445E8-2593-FEBF-9798-C6CF5BE9003A}"/>
              </a:ext>
            </a:extLst>
          </p:cNvPr>
          <p:cNvGrpSpPr/>
          <p:nvPr/>
        </p:nvGrpSpPr>
        <p:grpSpPr>
          <a:xfrm>
            <a:off x="16793193" y="1121531"/>
            <a:ext cx="1827036" cy="956360"/>
            <a:chOff x="16307395" y="607801"/>
            <a:chExt cx="1827036" cy="956360"/>
          </a:xfrm>
        </p:grpSpPr>
        <p:grpSp>
          <p:nvGrpSpPr>
            <p:cNvPr id="28" name="Group 27">
              <a:extLst>
                <a:ext uri="{FF2B5EF4-FFF2-40B4-BE49-F238E27FC236}">
                  <a16:creationId xmlns:a16="http://schemas.microsoft.com/office/drawing/2014/main" id="{84014F94-7F1B-6E3C-3A04-3CCC9D5B7E6B}"/>
                </a:ext>
              </a:extLst>
            </p:cNvPr>
            <p:cNvGrpSpPr/>
            <p:nvPr/>
          </p:nvGrpSpPr>
          <p:grpSpPr>
            <a:xfrm>
              <a:off x="16307395" y="607801"/>
              <a:ext cx="827737" cy="826582"/>
              <a:chOff x="12532454" y="2051473"/>
              <a:chExt cx="1301084" cy="1237878"/>
            </a:xfrm>
          </p:grpSpPr>
          <p:sp>
            <p:nvSpPr>
              <p:cNvPr id="30" name="Oval 29">
                <a:extLst>
                  <a:ext uri="{FF2B5EF4-FFF2-40B4-BE49-F238E27FC236}">
                    <a16:creationId xmlns:a16="http://schemas.microsoft.com/office/drawing/2014/main" id="{0D9481B1-DB33-E103-032A-93D8F438BF6C}"/>
                  </a:ext>
                </a:extLst>
              </p:cNvPr>
              <p:cNvSpPr/>
              <p:nvPr/>
            </p:nvSpPr>
            <p:spPr>
              <a:xfrm>
                <a:off x="12532454" y="2051473"/>
                <a:ext cx="1301084" cy="1237878"/>
              </a:xfrm>
              <a:prstGeom prst="ellipse">
                <a:avLst/>
              </a:prstGeom>
              <a:solidFill>
                <a:srgbClr val="FAE9AC"/>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D328875E-CBDC-9616-AC74-2A6EB75E5A91}"/>
                  </a:ext>
                </a:extLst>
              </p:cNvPr>
              <p:cNvGrpSpPr/>
              <p:nvPr/>
            </p:nvGrpSpPr>
            <p:grpSpPr>
              <a:xfrm>
                <a:off x="12708682" y="2201317"/>
                <a:ext cx="846926" cy="930524"/>
                <a:chOff x="13556331" y="2016015"/>
                <a:chExt cx="846926" cy="930524"/>
              </a:xfrm>
            </p:grpSpPr>
            <p:sp>
              <p:nvSpPr>
                <p:cNvPr id="32" name="Freeform 31" descr="Badge Tick1 with solid fill">
                  <a:extLst>
                    <a:ext uri="{FF2B5EF4-FFF2-40B4-BE49-F238E27FC236}">
                      <a16:creationId xmlns:a16="http://schemas.microsoft.com/office/drawing/2014/main" id="{4F3360BB-2ADD-C70C-BF9C-C6BBDF4D4622}"/>
                    </a:ext>
                  </a:extLst>
                </p:cNvPr>
                <p:cNvSpPr/>
                <p:nvPr/>
              </p:nvSpPr>
              <p:spPr>
                <a:xfrm>
                  <a:off x="13556331" y="2016015"/>
                  <a:ext cx="846926" cy="930524"/>
                </a:xfrm>
                <a:custGeom>
                  <a:avLst/>
                  <a:gdLst>
                    <a:gd name="connsiteX0" fmla="*/ 457915 w 846926"/>
                    <a:gd name="connsiteY0" fmla="*/ 270 h 930524"/>
                    <a:gd name="connsiteX1" fmla="*/ 846640 w 846926"/>
                    <a:gd name="connsiteY1" fmla="*/ 333003 h 930524"/>
                    <a:gd name="connsiteX2" fmla="*/ 846640 w 846926"/>
                    <a:gd name="connsiteY2" fmla="*/ 360105 h 930524"/>
                    <a:gd name="connsiteX3" fmla="*/ 699744 w 846926"/>
                    <a:gd name="connsiteY3" fmla="*/ 638896 h 930524"/>
                    <a:gd name="connsiteX4" fmla="*/ 699744 w 846926"/>
                    <a:gd name="connsiteY4" fmla="*/ 930524 h 930524"/>
                    <a:gd name="connsiteX5" fmla="*/ 306363 w 846926"/>
                    <a:gd name="connsiteY5" fmla="*/ 930524 h 930524"/>
                    <a:gd name="connsiteX6" fmla="*/ 306363 w 846926"/>
                    <a:gd name="connsiteY6" fmla="*/ 792240 h 930524"/>
                    <a:gd name="connsiteX7" fmla="*/ 245364 w 846926"/>
                    <a:gd name="connsiteY7" fmla="*/ 792240 h 930524"/>
                    <a:gd name="connsiteX8" fmla="*/ 140794 w 846926"/>
                    <a:gd name="connsiteY8" fmla="*/ 751908 h 930524"/>
                    <a:gd name="connsiteX9" fmla="*/ 98469 w 846926"/>
                    <a:gd name="connsiteY9" fmla="*/ 653957 h 930524"/>
                    <a:gd name="connsiteX10" fmla="*/ 98469 w 846926"/>
                    <a:gd name="connsiteY10" fmla="*/ 584815 h 930524"/>
                    <a:gd name="connsiteX11" fmla="*/ 43694 w 846926"/>
                    <a:gd name="connsiteY11" fmla="*/ 584815 h 930524"/>
                    <a:gd name="connsiteX12" fmla="*/ 12572 w 846926"/>
                    <a:gd name="connsiteY12" fmla="*/ 504151 h 930524"/>
                    <a:gd name="connsiteX13" fmla="*/ 98469 w 846926"/>
                    <a:gd name="connsiteY13" fmla="*/ 365867 h 930524"/>
                    <a:gd name="connsiteX14" fmla="*/ 98469 w 846926"/>
                    <a:gd name="connsiteY14" fmla="*/ 360105 h 930524"/>
                    <a:gd name="connsiteX15" fmla="*/ 457915 w 846926"/>
                    <a:gd name="connsiteY15" fmla="*/ 270 h 930524"/>
                    <a:gd name="connsiteX16" fmla="*/ 452521 w 846926"/>
                    <a:gd name="connsiteY16" fmla="*/ 23712 h 930524"/>
                    <a:gd name="connsiteX17" fmla="*/ 172055 w 846926"/>
                    <a:gd name="connsiteY17" fmla="*/ 181507 h 930524"/>
                    <a:gd name="connsiteX18" fmla="*/ 123304 w 846926"/>
                    <a:gd name="connsiteY18" fmla="*/ 359114 h 930524"/>
                    <a:gd name="connsiteX19" fmla="*/ 123304 w 846926"/>
                    <a:gd name="connsiteY19" fmla="*/ 371860 h 930524"/>
                    <a:gd name="connsiteX20" fmla="*/ 119993 w 846926"/>
                    <a:gd name="connsiteY20" fmla="*/ 377195 h 930524"/>
                    <a:gd name="connsiteX21" fmla="*/ 34096 w 846926"/>
                    <a:gd name="connsiteY21" fmla="*/ 515478 h 930524"/>
                    <a:gd name="connsiteX22" fmla="*/ 33760 w 846926"/>
                    <a:gd name="connsiteY22" fmla="*/ 516008 h 930524"/>
                    <a:gd name="connsiteX23" fmla="*/ 33399 w 846926"/>
                    <a:gd name="connsiteY23" fmla="*/ 516527 h 930524"/>
                    <a:gd name="connsiteX24" fmla="*/ 27100 w 846926"/>
                    <a:gd name="connsiteY24" fmla="*/ 548920 h 930524"/>
                    <a:gd name="connsiteX25" fmla="*/ 45325 w 846926"/>
                    <a:gd name="connsiteY25" fmla="*/ 561596 h 930524"/>
                    <a:gd name="connsiteX26" fmla="*/ 123366 w 846926"/>
                    <a:gd name="connsiteY26" fmla="*/ 561596 h 930524"/>
                    <a:gd name="connsiteX27" fmla="*/ 123366 w 846926"/>
                    <a:gd name="connsiteY27" fmla="*/ 653784 h 930524"/>
                    <a:gd name="connsiteX28" fmla="*/ 158409 w 846926"/>
                    <a:gd name="connsiteY28" fmla="*/ 735475 h 930524"/>
                    <a:gd name="connsiteX29" fmla="*/ 245364 w 846926"/>
                    <a:gd name="connsiteY29" fmla="*/ 769159 h 930524"/>
                    <a:gd name="connsiteX30" fmla="*/ 331260 w 846926"/>
                    <a:gd name="connsiteY30" fmla="*/ 769159 h 930524"/>
                    <a:gd name="connsiteX31" fmla="*/ 331260 w 846926"/>
                    <a:gd name="connsiteY31" fmla="*/ 907442 h 930524"/>
                    <a:gd name="connsiteX32" fmla="*/ 674846 w 846926"/>
                    <a:gd name="connsiteY32" fmla="*/ 907442 h 930524"/>
                    <a:gd name="connsiteX33" fmla="*/ 674846 w 846926"/>
                    <a:gd name="connsiteY33" fmla="*/ 627591 h 930524"/>
                    <a:gd name="connsiteX34" fmla="*/ 684507 w 846926"/>
                    <a:gd name="connsiteY34" fmla="*/ 620677 h 930524"/>
                    <a:gd name="connsiteX35" fmla="*/ 821742 w 846926"/>
                    <a:gd name="connsiteY35" fmla="*/ 359944 h 930524"/>
                    <a:gd name="connsiteX36" fmla="*/ 821742 w 846926"/>
                    <a:gd name="connsiteY36" fmla="*/ 359529 h 930524"/>
                    <a:gd name="connsiteX37" fmla="*/ 821742 w 846926"/>
                    <a:gd name="connsiteY37" fmla="*/ 359114 h 930524"/>
                    <a:gd name="connsiteX38" fmla="*/ 650982 w 846926"/>
                    <a:gd name="connsiteY38" fmla="*/ 68581 h 930524"/>
                    <a:gd name="connsiteX39" fmla="*/ 650995 w 846926"/>
                    <a:gd name="connsiteY39" fmla="*/ 68581 h 930524"/>
                    <a:gd name="connsiteX40" fmla="*/ 452521 w 846926"/>
                    <a:gd name="connsiteY40" fmla="*/ 23712 h 93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46926" h="930524">
                      <a:moveTo>
                        <a:pt x="457915" y="270"/>
                      </a:moveTo>
                      <a:cubicBezTo>
                        <a:pt x="664516" y="-7214"/>
                        <a:pt x="838554" y="141756"/>
                        <a:pt x="846640" y="333003"/>
                      </a:cubicBezTo>
                      <a:cubicBezTo>
                        <a:pt x="847022" y="342034"/>
                        <a:pt x="847022" y="351074"/>
                        <a:pt x="846640" y="360105"/>
                      </a:cubicBezTo>
                      <a:cubicBezTo>
                        <a:pt x="847069" y="469103"/>
                        <a:pt x="792797" y="572105"/>
                        <a:pt x="699744" y="638896"/>
                      </a:cubicBezTo>
                      <a:lnTo>
                        <a:pt x="699744" y="930524"/>
                      </a:lnTo>
                      <a:lnTo>
                        <a:pt x="306363" y="930524"/>
                      </a:lnTo>
                      <a:lnTo>
                        <a:pt x="306363" y="792240"/>
                      </a:lnTo>
                      <a:lnTo>
                        <a:pt x="245364" y="792240"/>
                      </a:lnTo>
                      <a:cubicBezTo>
                        <a:pt x="206107" y="792175"/>
                        <a:pt x="168488" y="777664"/>
                        <a:pt x="140794" y="751908"/>
                      </a:cubicBezTo>
                      <a:cubicBezTo>
                        <a:pt x="113485" y="725581"/>
                        <a:pt x="98307" y="690456"/>
                        <a:pt x="98469" y="653957"/>
                      </a:cubicBezTo>
                      <a:lnTo>
                        <a:pt x="98469" y="584815"/>
                      </a:lnTo>
                      <a:lnTo>
                        <a:pt x="43694" y="584815"/>
                      </a:lnTo>
                      <a:cubicBezTo>
                        <a:pt x="11327" y="581358"/>
                        <a:pt x="-17305" y="546788"/>
                        <a:pt x="12572" y="504151"/>
                      </a:cubicBezTo>
                      <a:lnTo>
                        <a:pt x="98469" y="365867"/>
                      </a:lnTo>
                      <a:lnTo>
                        <a:pt x="98469" y="360105"/>
                      </a:lnTo>
                      <a:cubicBezTo>
                        <a:pt x="90383" y="168858"/>
                        <a:pt x="251313" y="7754"/>
                        <a:pt x="457915" y="270"/>
                      </a:cubicBezTo>
                      <a:close/>
                      <a:moveTo>
                        <a:pt x="452521" y="23712"/>
                      </a:moveTo>
                      <a:cubicBezTo>
                        <a:pt x="340524" y="29749"/>
                        <a:pt x="233661" y="85501"/>
                        <a:pt x="172055" y="181507"/>
                      </a:cubicBezTo>
                      <a:cubicBezTo>
                        <a:pt x="137652" y="235123"/>
                        <a:pt x="120722" y="296799"/>
                        <a:pt x="123304" y="359114"/>
                      </a:cubicBezTo>
                      <a:lnTo>
                        <a:pt x="123304" y="371860"/>
                      </a:lnTo>
                      <a:lnTo>
                        <a:pt x="119993" y="377195"/>
                      </a:lnTo>
                      <a:lnTo>
                        <a:pt x="34096" y="515478"/>
                      </a:lnTo>
                      <a:lnTo>
                        <a:pt x="33760" y="516008"/>
                      </a:lnTo>
                      <a:lnTo>
                        <a:pt x="33399" y="516527"/>
                      </a:lnTo>
                      <a:cubicBezTo>
                        <a:pt x="25316" y="525558"/>
                        <a:pt x="22927" y="537845"/>
                        <a:pt x="27100" y="548920"/>
                      </a:cubicBezTo>
                      <a:cubicBezTo>
                        <a:pt x="30630" y="555603"/>
                        <a:pt x="37406" y="560318"/>
                        <a:pt x="45325" y="561596"/>
                      </a:cubicBezTo>
                      <a:lnTo>
                        <a:pt x="123366" y="561596"/>
                      </a:lnTo>
                      <a:lnTo>
                        <a:pt x="123366" y="653784"/>
                      </a:lnTo>
                      <a:cubicBezTo>
                        <a:pt x="123233" y="684178"/>
                        <a:pt x="135787" y="713446"/>
                        <a:pt x="158409" y="735475"/>
                      </a:cubicBezTo>
                      <a:cubicBezTo>
                        <a:pt x="181366" y="757009"/>
                        <a:pt x="212681" y="769140"/>
                        <a:pt x="245364" y="769159"/>
                      </a:cubicBezTo>
                      <a:lnTo>
                        <a:pt x="331260" y="769159"/>
                      </a:lnTo>
                      <a:lnTo>
                        <a:pt x="331260" y="907442"/>
                      </a:lnTo>
                      <a:lnTo>
                        <a:pt x="674846" y="907442"/>
                      </a:lnTo>
                      <a:lnTo>
                        <a:pt x="674846" y="627591"/>
                      </a:lnTo>
                      <a:lnTo>
                        <a:pt x="684507" y="620677"/>
                      </a:lnTo>
                      <a:cubicBezTo>
                        <a:pt x="771671" y="558331"/>
                        <a:pt x="822423" y="461909"/>
                        <a:pt x="821742" y="359944"/>
                      </a:cubicBezTo>
                      <a:lnTo>
                        <a:pt x="821742" y="359529"/>
                      </a:lnTo>
                      <a:lnTo>
                        <a:pt x="821742" y="359114"/>
                      </a:lnTo>
                      <a:cubicBezTo>
                        <a:pt x="826796" y="240586"/>
                        <a:pt x="761233" y="129038"/>
                        <a:pt x="650982" y="68581"/>
                      </a:cubicBezTo>
                      <a:lnTo>
                        <a:pt x="650995" y="68581"/>
                      </a:lnTo>
                      <a:cubicBezTo>
                        <a:pt x="588766" y="34365"/>
                        <a:pt x="519720" y="20090"/>
                        <a:pt x="452521" y="23712"/>
                      </a:cubicBezTo>
                      <a:close/>
                    </a:path>
                  </a:pathLst>
                </a:custGeom>
                <a:solidFill>
                  <a:srgbClr val="000000"/>
                </a:solidFill>
                <a:ln w="5556" cap="flat">
                  <a:noFill/>
                  <a:prstDash val="solid"/>
                  <a:miter/>
                </a:ln>
              </p:spPr>
              <p:txBody>
                <a:bodyPr rtlCol="0" anchor="ctr"/>
                <a:lstStyle/>
                <a:p>
                  <a:endParaRPr lang="en-US"/>
                </a:p>
              </p:txBody>
            </p:sp>
            <p:sp>
              <p:nvSpPr>
                <p:cNvPr id="33" name="Freeform 32" descr="Badge Tick1 with solid fill">
                  <a:extLst>
                    <a:ext uri="{FF2B5EF4-FFF2-40B4-BE49-F238E27FC236}">
                      <a16:creationId xmlns:a16="http://schemas.microsoft.com/office/drawing/2014/main" id="{CE6E595D-E51A-1E28-AB5B-F6F67A9DAE32}"/>
                    </a:ext>
                  </a:extLst>
                </p:cNvPr>
                <p:cNvSpPr/>
                <p:nvPr/>
              </p:nvSpPr>
              <p:spPr>
                <a:xfrm>
                  <a:off x="13816285" y="2165644"/>
                  <a:ext cx="428720" cy="396858"/>
                </a:xfrm>
                <a:custGeom>
                  <a:avLst/>
                  <a:gdLst>
                    <a:gd name="connsiteX0" fmla="*/ 214360 w 428720"/>
                    <a:gd name="connsiteY0" fmla="*/ 0 h 396858"/>
                    <a:gd name="connsiteX1" fmla="*/ 214524 w 428720"/>
                    <a:gd name="connsiteY1" fmla="*/ 0 h 396858"/>
                    <a:gd name="connsiteX2" fmla="*/ 428720 w 428720"/>
                    <a:gd name="connsiteY2" fmla="*/ 198414 h 396858"/>
                    <a:gd name="connsiteX3" fmla="*/ 428720 w 428720"/>
                    <a:gd name="connsiteY3" fmla="*/ 198429 h 396858"/>
                    <a:gd name="connsiteX4" fmla="*/ 214360 w 428720"/>
                    <a:gd name="connsiteY4" fmla="*/ 396858 h 396858"/>
                    <a:gd name="connsiteX5" fmla="*/ 0 w 428720"/>
                    <a:gd name="connsiteY5" fmla="*/ 198429 h 396858"/>
                    <a:gd name="connsiteX6" fmla="*/ 214360 w 428720"/>
                    <a:gd name="connsiteY6" fmla="*/ 0 h 396858"/>
                    <a:gd name="connsiteX7" fmla="*/ 321442 w 428720"/>
                    <a:gd name="connsiteY7" fmla="*/ 106824 h 396858"/>
                    <a:gd name="connsiteX8" fmla="*/ 319184 w 428720"/>
                    <a:gd name="connsiteY8" fmla="*/ 109081 h 396858"/>
                    <a:gd name="connsiteX9" fmla="*/ 316751 w 428720"/>
                    <a:gd name="connsiteY9" fmla="*/ 111171 h 396858"/>
                    <a:gd name="connsiteX10" fmla="*/ 249919 w 428720"/>
                    <a:gd name="connsiteY10" fmla="*/ 172253 h 396858"/>
                    <a:gd name="connsiteX11" fmla="*/ 172029 w 428720"/>
                    <a:gd name="connsiteY11" fmla="*/ 245290 h 396858"/>
                    <a:gd name="connsiteX12" fmla="*/ 118246 w 428720"/>
                    <a:gd name="connsiteY12" fmla="*/ 195503 h 396858"/>
                    <a:gd name="connsiteX13" fmla="*/ 91261 w 428720"/>
                    <a:gd name="connsiteY13" fmla="*/ 220483 h 396858"/>
                    <a:gd name="connsiteX14" fmla="*/ 172029 w 428720"/>
                    <a:gd name="connsiteY14" fmla="*/ 295248 h 396858"/>
                    <a:gd name="connsiteX15" fmla="*/ 266287 w 428720"/>
                    <a:gd name="connsiteY15" fmla="*/ 207907 h 396858"/>
                    <a:gd name="connsiteX16" fmla="*/ 266281 w 428720"/>
                    <a:gd name="connsiteY16" fmla="*/ 207891 h 396858"/>
                    <a:gd name="connsiteX17" fmla="*/ 348805 w 428720"/>
                    <a:gd name="connsiteY17" fmla="*/ 131804 h 396858"/>
                    <a:gd name="connsiteX18" fmla="*/ 321442 w 428720"/>
                    <a:gd name="connsiteY18" fmla="*/ 106824 h 39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8720" h="396858">
                      <a:moveTo>
                        <a:pt x="214360" y="0"/>
                      </a:moveTo>
                      <a:cubicBezTo>
                        <a:pt x="214415" y="0"/>
                        <a:pt x="214469" y="0"/>
                        <a:pt x="214524" y="0"/>
                      </a:cubicBezTo>
                      <a:cubicBezTo>
                        <a:pt x="332862" y="38"/>
                        <a:pt x="428761" y="88870"/>
                        <a:pt x="428720" y="198414"/>
                      </a:cubicBezTo>
                      <a:cubicBezTo>
                        <a:pt x="428720" y="198419"/>
                        <a:pt x="428720" y="198424"/>
                        <a:pt x="428720" y="198429"/>
                      </a:cubicBezTo>
                      <a:cubicBezTo>
                        <a:pt x="428720" y="308019"/>
                        <a:pt x="332748" y="396858"/>
                        <a:pt x="214360" y="396858"/>
                      </a:cubicBezTo>
                      <a:cubicBezTo>
                        <a:pt x="95972" y="396858"/>
                        <a:pt x="0" y="308019"/>
                        <a:pt x="0" y="198429"/>
                      </a:cubicBezTo>
                      <a:cubicBezTo>
                        <a:pt x="0" y="88840"/>
                        <a:pt x="95972" y="0"/>
                        <a:pt x="214360" y="0"/>
                      </a:cubicBezTo>
                      <a:close/>
                      <a:moveTo>
                        <a:pt x="321442" y="106824"/>
                      </a:moveTo>
                      <a:cubicBezTo>
                        <a:pt x="320790" y="107658"/>
                        <a:pt x="320032" y="108416"/>
                        <a:pt x="319184" y="109081"/>
                      </a:cubicBezTo>
                      <a:cubicBezTo>
                        <a:pt x="318309" y="109787"/>
                        <a:pt x="317502" y="110476"/>
                        <a:pt x="316751" y="111171"/>
                      </a:cubicBezTo>
                      <a:cubicBezTo>
                        <a:pt x="289992" y="135111"/>
                        <a:pt x="275718" y="148084"/>
                        <a:pt x="249919" y="172253"/>
                      </a:cubicBezTo>
                      <a:cubicBezTo>
                        <a:pt x="224102" y="196427"/>
                        <a:pt x="198139" y="220772"/>
                        <a:pt x="172029" y="245290"/>
                      </a:cubicBezTo>
                      <a:lnTo>
                        <a:pt x="118246" y="195503"/>
                      </a:lnTo>
                      <a:lnTo>
                        <a:pt x="91261" y="220483"/>
                      </a:lnTo>
                      <a:cubicBezTo>
                        <a:pt x="118247" y="245346"/>
                        <a:pt x="145170" y="270267"/>
                        <a:pt x="172029" y="295248"/>
                      </a:cubicBezTo>
                      <a:cubicBezTo>
                        <a:pt x="203636" y="265879"/>
                        <a:pt x="235056" y="236764"/>
                        <a:pt x="266287" y="207907"/>
                      </a:cubicBezTo>
                      <a:lnTo>
                        <a:pt x="266281" y="207891"/>
                      </a:lnTo>
                      <a:cubicBezTo>
                        <a:pt x="297516" y="179035"/>
                        <a:pt x="317022" y="161062"/>
                        <a:pt x="348805" y="131804"/>
                      </a:cubicBezTo>
                      <a:lnTo>
                        <a:pt x="321442" y="106824"/>
                      </a:lnTo>
                      <a:close/>
                    </a:path>
                  </a:pathLst>
                </a:custGeom>
                <a:solidFill>
                  <a:srgbClr val="439863"/>
                </a:solidFill>
                <a:ln w="28575" cap="flat">
                  <a:solidFill>
                    <a:schemeClr val="tx1"/>
                  </a:solidFill>
                  <a:prstDash val="solid"/>
                  <a:miter/>
                </a:ln>
              </p:spPr>
              <p:txBody>
                <a:bodyPr rtlCol="0" anchor="ctr"/>
                <a:lstStyle/>
                <a:p>
                  <a:endParaRPr lang="en-US"/>
                </a:p>
              </p:txBody>
            </p:sp>
            <p:sp>
              <p:nvSpPr>
                <p:cNvPr id="34" name="Freeform 33" descr="Badge Tick1 with solid fill">
                  <a:extLst>
                    <a:ext uri="{FF2B5EF4-FFF2-40B4-BE49-F238E27FC236}">
                      <a16:creationId xmlns:a16="http://schemas.microsoft.com/office/drawing/2014/main" id="{36C8A9F6-C126-2C24-6D9B-141A3E09E7F2}"/>
                    </a:ext>
                  </a:extLst>
                </p:cNvPr>
                <p:cNvSpPr/>
                <p:nvPr/>
              </p:nvSpPr>
              <p:spPr>
                <a:xfrm>
                  <a:off x="13581412" y="2039180"/>
                  <a:ext cx="796933" cy="884277"/>
                </a:xfrm>
                <a:custGeom>
                  <a:avLst/>
                  <a:gdLst>
                    <a:gd name="connsiteX0" fmla="*/ 427440 w 796933"/>
                    <a:gd name="connsiteY0" fmla="*/ 547 h 884277"/>
                    <a:gd name="connsiteX1" fmla="*/ 625914 w 796933"/>
                    <a:gd name="connsiteY1" fmla="*/ 45416 h 884277"/>
                    <a:gd name="connsiteX2" fmla="*/ 625901 w 796933"/>
                    <a:gd name="connsiteY2" fmla="*/ 45416 h 884277"/>
                    <a:gd name="connsiteX3" fmla="*/ 796661 w 796933"/>
                    <a:gd name="connsiteY3" fmla="*/ 335949 h 884277"/>
                    <a:gd name="connsiteX4" fmla="*/ 796661 w 796933"/>
                    <a:gd name="connsiteY4" fmla="*/ 336364 h 884277"/>
                    <a:gd name="connsiteX5" fmla="*/ 796661 w 796933"/>
                    <a:gd name="connsiteY5" fmla="*/ 336779 h 884277"/>
                    <a:gd name="connsiteX6" fmla="*/ 659426 w 796933"/>
                    <a:gd name="connsiteY6" fmla="*/ 597512 h 884277"/>
                    <a:gd name="connsiteX7" fmla="*/ 649765 w 796933"/>
                    <a:gd name="connsiteY7" fmla="*/ 604426 h 884277"/>
                    <a:gd name="connsiteX8" fmla="*/ 649765 w 796933"/>
                    <a:gd name="connsiteY8" fmla="*/ 884277 h 884277"/>
                    <a:gd name="connsiteX9" fmla="*/ 306179 w 796933"/>
                    <a:gd name="connsiteY9" fmla="*/ 884277 h 884277"/>
                    <a:gd name="connsiteX10" fmla="*/ 306179 w 796933"/>
                    <a:gd name="connsiteY10" fmla="*/ 745994 h 884277"/>
                    <a:gd name="connsiteX11" fmla="*/ 220283 w 796933"/>
                    <a:gd name="connsiteY11" fmla="*/ 745994 h 884277"/>
                    <a:gd name="connsiteX12" fmla="*/ 133328 w 796933"/>
                    <a:gd name="connsiteY12" fmla="*/ 712310 h 884277"/>
                    <a:gd name="connsiteX13" fmla="*/ 98285 w 796933"/>
                    <a:gd name="connsiteY13" fmla="*/ 630619 h 884277"/>
                    <a:gd name="connsiteX14" fmla="*/ 98285 w 796933"/>
                    <a:gd name="connsiteY14" fmla="*/ 538431 h 884277"/>
                    <a:gd name="connsiteX15" fmla="*/ 20244 w 796933"/>
                    <a:gd name="connsiteY15" fmla="*/ 538431 h 884277"/>
                    <a:gd name="connsiteX16" fmla="*/ 2019 w 796933"/>
                    <a:gd name="connsiteY16" fmla="*/ 525755 h 884277"/>
                    <a:gd name="connsiteX17" fmla="*/ 8318 w 796933"/>
                    <a:gd name="connsiteY17" fmla="*/ 493362 h 884277"/>
                    <a:gd name="connsiteX18" fmla="*/ 8679 w 796933"/>
                    <a:gd name="connsiteY18" fmla="*/ 492843 h 884277"/>
                    <a:gd name="connsiteX19" fmla="*/ 9015 w 796933"/>
                    <a:gd name="connsiteY19" fmla="*/ 492313 h 884277"/>
                    <a:gd name="connsiteX20" fmla="*/ 94912 w 796933"/>
                    <a:gd name="connsiteY20" fmla="*/ 354030 h 884277"/>
                    <a:gd name="connsiteX21" fmla="*/ 98223 w 796933"/>
                    <a:gd name="connsiteY21" fmla="*/ 348695 h 884277"/>
                    <a:gd name="connsiteX22" fmla="*/ 98223 w 796933"/>
                    <a:gd name="connsiteY22" fmla="*/ 335949 h 884277"/>
                    <a:gd name="connsiteX23" fmla="*/ 146974 w 796933"/>
                    <a:gd name="connsiteY23" fmla="*/ 158342 h 884277"/>
                    <a:gd name="connsiteX24" fmla="*/ 427440 w 796933"/>
                    <a:gd name="connsiteY24" fmla="*/ 547 h 884277"/>
                    <a:gd name="connsiteX25" fmla="*/ 449233 w 796933"/>
                    <a:gd name="connsiteY25" fmla="*/ 126464 h 884277"/>
                    <a:gd name="connsiteX26" fmla="*/ 234873 w 796933"/>
                    <a:gd name="connsiteY26" fmla="*/ 324893 h 884277"/>
                    <a:gd name="connsiteX27" fmla="*/ 449233 w 796933"/>
                    <a:gd name="connsiteY27" fmla="*/ 523322 h 884277"/>
                    <a:gd name="connsiteX28" fmla="*/ 663593 w 796933"/>
                    <a:gd name="connsiteY28" fmla="*/ 324893 h 884277"/>
                    <a:gd name="connsiteX29" fmla="*/ 663593 w 796933"/>
                    <a:gd name="connsiteY29" fmla="*/ 324878 h 884277"/>
                    <a:gd name="connsiteX30" fmla="*/ 449397 w 796933"/>
                    <a:gd name="connsiteY30" fmla="*/ 126464 h 884277"/>
                    <a:gd name="connsiteX31" fmla="*/ 449233 w 796933"/>
                    <a:gd name="connsiteY31" fmla="*/ 126464 h 88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6933" h="884277">
                      <a:moveTo>
                        <a:pt x="427440" y="547"/>
                      </a:moveTo>
                      <a:cubicBezTo>
                        <a:pt x="494639" y="-3075"/>
                        <a:pt x="563685" y="11200"/>
                        <a:pt x="625914" y="45416"/>
                      </a:cubicBezTo>
                      <a:lnTo>
                        <a:pt x="625901" y="45416"/>
                      </a:lnTo>
                      <a:cubicBezTo>
                        <a:pt x="736152" y="105873"/>
                        <a:pt x="801715" y="217421"/>
                        <a:pt x="796661" y="335949"/>
                      </a:cubicBezTo>
                      <a:lnTo>
                        <a:pt x="796661" y="336364"/>
                      </a:lnTo>
                      <a:lnTo>
                        <a:pt x="796661" y="336779"/>
                      </a:lnTo>
                      <a:cubicBezTo>
                        <a:pt x="797342" y="438744"/>
                        <a:pt x="746590" y="535166"/>
                        <a:pt x="659426" y="597512"/>
                      </a:cubicBezTo>
                      <a:lnTo>
                        <a:pt x="649765" y="604426"/>
                      </a:lnTo>
                      <a:lnTo>
                        <a:pt x="649765" y="884277"/>
                      </a:lnTo>
                      <a:lnTo>
                        <a:pt x="306179" y="884277"/>
                      </a:lnTo>
                      <a:lnTo>
                        <a:pt x="306179" y="745994"/>
                      </a:lnTo>
                      <a:lnTo>
                        <a:pt x="220283" y="745994"/>
                      </a:lnTo>
                      <a:cubicBezTo>
                        <a:pt x="187600" y="745975"/>
                        <a:pt x="156285" y="733844"/>
                        <a:pt x="133328" y="712310"/>
                      </a:cubicBezTo>
                      <a:cubicBezTo>
                        <a:pt x="110706" y="690281"/>
                        <a:pt x="98152" y="661013"/>
                        <a:pt x="98285" y="630619"/>
                      </a:cubicBezTo>
                      <a:lnTo>
                        <a:pt x="98285" y="538431"/>
                      </a:lnTo>
                      <a:lnTo>
                        <a:pt x="20244" y="538431"/>
                      </a:lnTo>
                      <a:cubicBezTo>
                        <a:pt x="12325" y="537153"/>
                        <a:pt x="5549" y="532438"/>
                        <a:pt x="2019" y="525755"/>
                      </a:cubicBezTo>
                      <a:cubicBezTo>
                        <a:pt x="-2154" y="514680"/>
                        <a:pt x="235" y="502393"/>
                        <a:pt x="8318" y="493362"/>
                      </a:cubicBezTo>
                      <a:lnTo>
                        <a:pt x="8679" y="492843"/>
                      </a:lnTo>
                      <a:lnTo>
                        <a:pt x="9015" y="492313"/>
                      </a:lnTo>
                      <a:lnTo>
                        <a:pt x="94912" y="354030"/>
                      </a:lnTo>
                      <a:lnTo>
                        <a:pt x="98223" y="348695"/>
                      </a:lnTo>
                      <a:lnTo>
                        <a:pt x="98223" y="335949"/>
                      </a:lnTo>
                      <a:cubicBezTo>
                        <a:pt x="95641" y="273634"/>
                        <a:pt x="112571" y="211958"/>
                        <a:pt x="146974" y="158342"/>
                      </a:cubicBezTo>
                      <a:cubicBezTo>
                        <a:pt x="208580" y="62336"/>
                        <a:pt x="315443" y="6584"/>
                        <a:pt x="427440" y="547"/>
                      </a:cubicBezTo>
                      <a:close/>
                      <a:moveTo>
                        <a:pt x="449233" y="126464"/>
                      </a:moveTo>
                      <a:cubicBezTo>
                        <a:pt x="330845" y="126464"/>
                        <a:pt x="234873" y="215304"/>
                        <a:pt x="234873" y="324893"/>
                      </a:cubicBezTo>
                      <a:cubicBezTo>
                        <a:pt x="234873" y="434483"/>
                        <a:pt x="330845" y="523322"/>
                        <a:pt x="449233" y="523322"/>
                      </a:cubicBezTo>
                      <a:cubicBezTo>
                        <a:pt x="567621" y="523322"/>
                        <a:pt x="663593" y="434483"/>
                        <a:pt x="663593" y="324893"/>
                      </a:cubicBezTo>
                      <a:cubicBezTo>
                        <a:pt x="663593" y="324888"/>
                        <a:pt x="663593" y="324883"/>
                        <a:pt x="663593" y="324878"/>
                      </a:cubicBezTo>
                      <a:cubicBezTo>
                        <a:pt x="663634" y="215334"/>
                        <a:pt x="567735" y="126502"/>
                        <a:pt x="449397" y="126464"/>
                      </a:cubicBezTo>
                      <a:cubicBezTo>
                        <a:pt x="449342" y="126464"/>
                        <a:pt x="449288" y="126464"/>
                        <a:pt x="449233" y="126464"/>
                      </a:cubicBezTo>
                      <a:close/>
                    </a:path>
                  </a:pathLst>
                </a:custGeom>
                <a:solidFill>
                  <a:schemeClr val="bg1">
                    <a:lumMod val="85000"/>
                  </a:schemeClr>
                </a:solidFill>
                <a:ln w="5556" cap="flat">
                  <a:noFill/>
                  <a:prstDash val="solid"/>
                  <a:miter/>
                </a:ln>
              </p:spPr>
              <p:txBody>
                <a:bodyPr rtlCol="0" anchor="ctr"/>
                <a:lstStyle/>
                <a:p>
                  <a:endParaRPr lang="en-US"/>
                </a:p>
              </p:txBody>
            </p:sp>
            <p:sp>
              <p:nvSpPr>
                <p:cNvPr id="35" name="Freeform 34" descr="Badge Tick1 with solid fill">
                  <a:extLst>
                    <a:ext uri="{FF2B5EF4-FFF2-40B4-BE49-F238E27FC236}">
                      <a16:creationId xmlns:a16="http://schemas.microsoft.com/office/drawing/2014/main" id="{A348B42E-C38D-0E81-D973-6CCC7DE97239}"/>
                    </a:ext>
                  </a:extLst>
                </p:cNvPr>
                <p:cNvSpPr/>
                <p:nvPr/>
              </p:nvSpPr>
              <p:spPr>
                <a:xfrm>
                  <a:off x="13907546" y="2272468"/>
                  <a:ext cx="257544" cy="188424"/>
                </a:xfrm>
                <a:custGeom>
                  <a:avLst/>
                  <a:gdLst>
                    <a:gd name="connsiteX0" fmla="*/ 230181 w 257544"/>
                    <a:gd name="connsiteY0" fmla="*/ 0 h 188424"/>
                    <a:gd name="connsiteX1" fmla="*/ 257544 w 257544"/>
                    <a:gd name="connsiteY1" fmla="*/ 24980 h 188424"/>
                    <a:gd name="connsiteX2" fmla="*/ 175020 w 257544"/>
                    <a:gd name="connsiteY2" fmla="*/ 101067 h 188424"/>
                    <a:gd name="connsiteX3" fmla="*/ 175026 w 257544"/>
                    <a:gd name="connsiteY3" fmla="*/ 101083 h 188424"/>
                    <a:gd name="connsiteX4" fmla="*/ 80768 w 257544"/>
                    <a:gd name="connsiteY4" fmla="*/ 188424 h 188424"/>
                    <a:gd name="connsiteX5" fmla="*/ 0 w 257544"/>
                    <a:gd name="connsiteY5" fmla="*/ 113659 h 188424"/>
                    <a:gd name="connsiteX6" fmla="*/ 26985 w 257544"/>
                    <a:gd name="connsiteY6" fmla="*/ 88679 h 188424"/>
                    <a:gd name="connsiteX7" fmla="*/ 80768 w 257544"/>
                    <a:gd name="connsiteY7" fmla="*/ 138466 h 188424"/>
                    <a:gd name="connsiteX8" fmla="*/ 158658 w 257544"/>
                    <a:gd name="connsiteY8" fmla="*/ 65429 h 188424"/>
                    <a:gd name="connsiteX9" fmla="*/ 225490 w 257544"/>
                    <a:gd name="connsiteY9" fmla="*/ 4347 h 188424"/>
                    <a:gd name="connsiteX10" fmla="*/ 227923 w 257544"/>
                    <a:gd name="connsiteY10" fmla="*/ 2257 h 188424"/>
                    <a:gd name="connsiteX11" fmla="*/ 230181 w 257544"/>
                    <a:gd name="connsiteY11" fmla="*/ 0 h 18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544" h="188424">
                      <a:moveTo>
                        <a:pt x="230181" y="0"/>
                      </a:moveTo>
                      <a:lnTo>
                        <a:pt x="257544" y="24980"/>
                      </a:lnTo>
                      <a:cubicBezTo>
                        <a:pt x="225761" y="54238"/>
                        <a:pt x="206255" y="72211"/>
                        <a:pt x="175020" y="101067"/>
                      </a:cubicBezTo>
                      <a:lnTo>
                        <a:pt x="175026" y="101083"/>
                      </a:lnTo>
                      <a:cubicBezTo>
                        <a:pt x="143795" y="129940"/>
                        <a:pt x="112375" y="159055"/>
                        <a:pt x="80768" y="188424"/>
                      </a:cubicBezTo>
                      <a:cubicBezTo>
                        <a:pt x="53909" y="163443"/>
                        <a:pt x="26986" y="138522"/>
                        <a:pt x="0" y="113659"/>
                      </a:cubicBezTo>
                      <a:lnTo>
                        <a:pt x="26985" y="88679"/>
                      </a:lnTo>
                      <a:lnTo>
                        <a:pt x="80768" y="138466"/>
                      </a:lnTo>
                      <a:cubicBezTo>
                        <a:pt x="106878" y="113948"/>
                        <a:pt x="132841" y="89603"/>
                        <a:pt x="158658" y="65429"/>
                      </a:cubicBezTo>
                      <a:cubicBezTo>
                        <a:pt x="184457" y="41260"/>
                        <a:pt x="198731" y="28287"/>
                        <a:pt x="225490" y="4347"/>
                      </a:cubicBezTo>
                      <a:cubicBezTo>
                        <a:pt x="226241" y="3652"/>
                        <a:pt x="227048" y="2963"/>
                        <a:pt x="227923" y="2257"/>
                      </a:cubicBezTo>
                      <a:cubicBezTo>
                        <a:pt x="228771" y="1592"/>
                        <a:pt x="229529" y="834"/>
                        <a:pt x="230181" y="0"/>
                      </a:cubicBezTo>
                      <a:close/>
                    </a:path>
                  </a:pathLst>
                </a:custGeom>
                <a:solidFill>
                  <a:schemeClr val="bg1"/>
                </a:solidFill>
                <a:ln w="5556" cap="flat">
                  <a:noFill/>
                  <a:prstDash val="solid"/>
                  <a:miter/>
                </a:ln>
              </p:spPr>
              <p:txBody>
                <a:bodyPr rtlCol="0" anchor="ctr"/>
                <a:lstStyle/>
                <a:p>
                  <a:endParaRPr lang="en-US"/>
                </a:p>
              </p:txBody>
            </p:sp>
          </p:grpSp>
        </p:grpSp>
        <p:sp>
          <p:nvSpPr>
            <p:cNvPr id="29" name="TextBox 28">
              <a:extLst>
                <a:ext uri="{FF2B5EF4-FFF2-40B4-BE49-F238E27FC236}">
                  <a16:creationId xmlns:a16="http://schemas.microsoft.com/office/drawing/2014/main" id="{067613BF-7C25-B44C-DA35-1CDF13D12F26}"/>
                </a:ext>
              </a:extLst>
            </p:cNvPr>
            <p:cNvSpPr txBox="1"/>
            <p:nvPr/>
          </p:nvSpPr>
          <p:spPr>
            <a:xfrm>
              <a:off x="16975207" y="640831"/>
              <a:ext cx="1159224" cy="923330"/>
            </a:xfrm>
            <a:prstGeom prst="rect">
              <a:avLst/>
            </a:prstGeom>
            <a:noFill/>
          </p:spPr>
          <p:txBody>
            <a:bodyPr wrap="square" rtlCol="0">
              <a:spAutoFit/>
            </a:bodyPr>
            <a:lstStyle/>
            <a:p>
              <a:r>
                <a:rPr lang="en-US" sz="5400"/>
                <a:t>💡</a:t>
              </a:r>
              <a:endParaRPr lang="en-US" sz="6600"/>
            </a:p>
          </p:txBody>
        </p:sp>
      </p:grpSp>
      <p:pic>
        <p:nvPicPr>
          <p:cNvPr id="36" name="Picture 35">
            <a:extLst>
              <a:ext uri="{FF2B5EF4-FFF2-40B4-BE49-F238E27FC236}">
                <a16:creationId xmlns:a16="http://schemas.microsoft.com/office/drawing/2014/main" id="{72E4BD5B-653C-B3B5-A902-A8E59AF02BB7}"/>
              </a:ext>
            </a:extLst>
          </p:cNvPr>
          <p:cNvPicPr>
            <a:picLocks noChangeAspect="1"/>
          </p:cNvPicPr>
          <p:nvPr/>
        </p:nvPicPr>
        <p:blipFill>
          <a:blip r:embed="rId4"/>
          <a:stretch>
            <a:fillRect/>
          </a:stretch>
        </p:blipFill>
        <p:spPr>
          <a:xfrm>
            <a:off x="17169504" y="125701"/>
            <a:ext cx="1093464" cy="1075138"/>
          </a:xfrm>
          <a:prstGeom prst="rect">
            <a:avLst/>
          </a:prstGeom>
        </p:spPr>
      </p:pic>
      <p:sp>
        <p:nvSpPr>
          <p:cNvPr id="48" name="TextBox 47">
            <a:extLst>
              <a:ext uri="{FF2B5EF4-FFF2-40B4-BE49-F238E27FC236}">
                <a16:creationId xmlns:a16="http://schemas.microsoft.com/office/drawing/2014/main" id="{5E5F977E-05EF-F91A-3A05-A8BCB5F59053}"/>
              </a:ext>
            </a:extLst>
          </p:cNvPr>
          <p:cNvSpPr txBox="1"/>
          <p:nvPr/>
        </p:nvSpPr>
        <p:spPr>
          <a:xfrm>
            <a:off x="17230180" y="2093359"/>
            <a:ext cx="972111" cy="1015663"/>
          </a:xfrm>
          <a:prstGeom prst="rect">
            <a:avLst/>
          </a:prstGeom>
          <a:noFill/>
        </p:spPr>
        <p:txBody>
          <a:bodyPr wrap="square" rtlCol="0">
            <a:spAutoFit/>
          </a:bodyPr>
          <a:lstStyle/>
          <a:p>
            <a:r>
              <a:rPr lang="en-US" sz="6000"/>
              <a:t>🧑‍💻</a:t>
            </a:r>
          </a:p>
        </p:txBody>
      </p:sp>
    </p:spTree>
    <p:extLst>
      <p:ext uri="{BB962C8B-B14F-4D97-AF65-F5344CB8AC3E}">
        <p14:creationId xmlns:p14="http://schemas.microsoft.com/office/powerpoint/2010/main" val="289415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174BC-C0DF-3BC4-1AE9-DFB3960F2214}"/>
            </a:ext>
          </a:extLst>
        </p:cNvPr>
        <p:cNvGrpSpPr/>
        <p:nvPr/>
      </p:nvGrpSpPr>
      <p:grpSpPr>
        <a:xfrm>
          <a:off x="0" y="0"/>
          <a:ext cx="0" cy="0"/>
          <a:chOff x="0" y="0"/>
          <a:chExt cx="0" cy="0"/>
        </a:xfrm>
      </p:grpSpPr>
      <p:sp>
        <p:nvSpPr>
          <p:cNvPr id="19" name="Rectangle: Rounded Corners 5">
            <a:extLst>
              <a:ext uri="{FF2B5EF4-FFF2-40B4-BE49-F238E27FC236}">
                <a16:creationId xmlns:a16="http://schemas.microsoft.com/office/drawing/2014/main" id="{A0055D8E-7B49-BACC-A3DC-B1B682658759}"/>
              </a:ext>
            </a:extLst>
          </p:cNvPr>
          <p:cNvSpPr/>
          <p:nvPr/>
        </p:nvSpPr>
        <p:spPr>
          <a:xfrm>
            <a:off x="8686800" y="5030482"/>
            <a:ext cx="630780" cy="602407"/>
          </a:xfrm>
          <a:prstGeom prst="roundRect">
            <a:avLst/>
          </a:prstGeom>
          <a:solidFill>
            <a:srgbClr val="DCE7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T Interphases Pro Trl Rg" panose="020B0103050000020004" pitchFamily="34" charset="0"/>
            </a:endParaRPr>
          </a:p>
        </p:txBody>
      </p:sp>
      <p:sp>
        <p:nvSpPr>
          <p:cNvPr id="17" name="Rectangle: Rounded Corners 5">
            <a:extLst>
              <a:ext uri="{FF2B5EF4-FFF2-40B4-BE49-F238E27FC236}">
                <a16:creationId xmlns:a16="http://schemas.microsoft.com/office/drawing/2014/main" id="{FBF4AD33-ACAD-03CD-8FC9-A9F0893550C1}"/>
              </a:ext>
            </a:extLst>
          </p:cNvPr>
          <p:cNvSpPr/>
          <p:nvPr/>
        </p:nvSpPr>
        <p:spPr>
          <a:xfrm>
            <a:off x="8686800" y="7023943"/>
            <a:ext cx="630780" cy="602407"/>
          </a:xfrm>
          <a:prstGeom prst="roundRect">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T Interphases Pro Trl Rg" panose="020B0103050000020004" pitchFamily="34" charset="0"/>
            </a:endParaRPr>
          </a:p>
        </p:txBody>
      </p:sp>
      <p:sp>
        <p:nvSpPr>
          <p:cNvPr id="2" name="Slide Number Placeholder 1">
            <a:extLst>
              <a:ext uri="{FF2B5EF4-FFF2-40B4-BE49-F238E27FC236}">
                <a16:creationId xmlns:a16="http://schemas.microsoft.com/office/drawing/2014/main" id="{C53FF50B-2AB5-44C6-DA64-43537B0FEE2B}"/>
              </a:ext>
            </a:extLst>
          </p:cNvPr>
          <p:cNvSpPr>
            <a:spLocks noGrp="1"/>
          </p:cNvSpPr>
          <p:nvPr>
            <p:ph type="sldNum" sz="quarter" idx="12"/>
          </p:nvPr>
        </p:nvSpPr>
        <p:spPr/>
        <p:txBody>
          <a:bodyPr/>
          <a:lstStyle/>
          <a:p>
            <a:fld id="{B6F15528-21DE-4FAA-801E-634DDDAF4B2B}" type="slidenum">
              <a:rPr lang="en-US" smtClean="0"/>
              <a:pPr/>
              <a:t>39</a:t>
            </a:fld>
            <a:endParaRPr lang="en-US"/>
          </a:p>
        </p:txBody>
      </p:sp>
      <p:sp>
        <p:nvSpPr>
          <p:cNvPr id="3" name="Freeform 2">
            <a:extLst>
              <a:ext uri="{FF2B5EF4-FFF2-40B4-BE49-F238E27FC236}">
                <a16:creationId xmlns:a16="http://schemas.microsoft.com/office/drawing/2014/main" id="{EBD58881-D306-59DD-CDC1-899DF0F655AA}"/>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extBox 3">
            <a:extLst>
              <a:ext uri="{FF2B5EF4-FFF2-40B4-BE49-F238E27FC236}">
                <a16:creationId xmlns:a16="http://schemas.microsoft.com/office/drawing/2014/main" id="{BCF2AE2B-835D-88AD-9323-E468F2179404}"/>
              </a:ext>
            </a:extLst>
          </p:cNvPr>
          <p:cNvSpPr txBox="1"/>
          <p:nvPr/>
        </p:nvSpPr>
        <p:spPr>
          <a:xfrm>
            <a:off x="571764" y="663270"/>
            <a:ext cx="17491633" cy="740587"/>
          </a:xfrm>
          <a:prstGeom prst="rect">
            <a:avLst/>
          </a:prstGeom>
        </p:spPr>
        <p:txBody>
          <a:bodyPr wrap="square" lIns="0" tIns="0" rIns="0" bIns="0" rtlCol="0" anchor="t">
            <a:spAutoFit/>
          </a:bodyPr>
          <a:lstStyle/>
          <a:p>
            <a:pPr>
              <a:lnSpc>
                <a:spcPts val="6089"/>
              </a:lnSpc>
            </a:pPr>
            <a:r>
              <a:rPr lang="en-US" sz="5000" spc="-342">
                <a:solidFill>
                  <a:srgbClr val="000000"/>
                </a:solidFill>
                <a:latin typeface="TT Interphases"/>
                <a:ea typeface="TT Interphases"/>
                <a:cs typeface="TT Interphases"/>
                <a:sym typeface="TT Interphases"/>
              </a:rPr>
              <a:t>Finding 1: SAGE recommends pivot tables in real-time</a:t>
            </a:r>
          </a:p>
        </p:txBody>
      </p:sp>
      <p:sp>
        <p:nvSpPr>
          <p:cNvPr id="15" name="Rounded Rectangular Callout 14">
            <a:extLst>
              <a:ext uri="{FF2B5EF4-FFF2-40B4-BE49-F238E27FC236}">
                <a16:creationId xmlns:a16="http://schemas.microsoft.com/office/drawing/2014/main" id="{AD3634B8-069B-18B6-6377-4C70C0B49B52}"/>
              </a:ext>
            </a:extLst>
          </p:cNvPr>
          <p:cNvSpPr/>
          <p:nvPr/>
        </p:nvSpPr>
        <p:spPr>
          <a:xfrm>
            <a:off x="2638270" y="7956079"/>
            <a:ext cx="4855282" cy="828129"/>
          </a:xfrm>
          <a:prstGeom prst="wedgeRoundRectCallout">
            <a:avLst>
              <a:gd name="adj1" fmla="val 72001"/>
              <a:gd name="adj2" fmla="val -134303"/>
              <a:gd name="adj3" fmla="val 16667"/>
            </a:avLst>
          </a:prstGeom>
          <a:solidFill>
            <a:srgbClr val="90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TT Interphases Pro Trl Rg" panose="020B0103050000020004" pitchFamily="34" charset="0"/>
              </a:rPr>
              <a:t>Excel has the best response time</a:t>
            </a:r>
          </a:p>
        </p:txBody>
      </p:sp>
      <p:sp>
        <p:nvSpPr>
          <p:cNvPr id="9" name="Rectangle: Rounded Corners 5">
            <a:extLst>
              <a:ext uri="{FF2B5EF4-FFF2-40B4-BE49-F238E27FC236}">
                <a16:creationId xmlns:a16="http://schemas.microsoft.com/office/drawing/2014/main" id="{09C6C1A3-7FF3-C922-05A4-BA3585242658}"/>
              </a:ext>
            </a:extLst>
          </p:cNvPr>
          <p:cNvSpPr/>
          <p:nvPr/>
        </p:nvSpPr>
        <p:spPr>
          <a:xfrm>
            <a:off x="7840747" y="9013656"/>
            <a:ext cx="1339560" cy="602407"/>
          </a:xfrm>
          <a:prstGeom prst="roundRect">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T Interphases Pro Trl Rg" panose="020B0103050000020004" pitchFamily="34" charset="0"/>
              </a:rPr>
              <a:t>BEST</a:t>
            </a:r>
          </a:p>
        </p:txBody>
      </p:sp>
      <p:sp>
        <p:nvSpPr>
          <p:cNvPr id="11" name="Rectangle: Rounded Corners 5">
            <a:extLst>
              <a:ext uri="{FF2B5EF4-FFF2-40B4-BE49-F238E27FC236}">
                <a16:creationId xmlns:a16="http://schemas.microsoft.com/office/drawing/2014/main" id="{75DE6978-49A6-382C-054A-099B44EEB256}"/>
              </a:ext>
            </a:extLst>
          </p:cNvPr>
          <p:cNvSpPr/>
          <p:nvPr/>
        </p:nvSpPr>
        <p:spPr>
          <a:xfrm>
            <a:off x="9299575" y="9013655"/>
            <a:ext cx="1654540" cy="602407"/>
          </a:xfrm>
          <a:prstGeom prst="roundRect">
            <a:avLst/>
          </a:prstGeom>
          <a:solidFill>
            <a:srgbClr val="DCE7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T Interphases Pro Trl Rg" panose="020B0103050000020004" pitchFamily="34" charset="0"/>
              </a:rPr>
              <a:t>2</a:t>
            </a:r>
            <a:r>
              <a:rPr lang="en-US" sz="2400" baseline="30000">
                <a:solidFill>
                  <a:schemeClr val="tx1"/>
                </a:solidFill>
                <a:latin typeface="TT Interphases Pro Trl Rg" panose="020B0103050000020004" pitchFamily="34" charset="0"/>
              </a:rPr>
              <a:t>nd</a:t>
            </a:r>
            <a:r>
              <a:rPr lang="en-US" sz="2400">
                <a:solidFill>
                  <a:schemeClr val="tx1"/>
                </a:solidFill>
                <a:latin typeface="TT Interphases Pro Trl Rg" panose="020B0103050000020004" pitchFamily="34" charset="0"/>
              </a:rPr>
              <a:t> BEST</a:t>
            </a:r>
          </a:p>
        </p:txBody>
      </p:sp>
      <p:graphicFrame>
        <p:nvGraphicFramePr>
          <p:cNvPr id="6" name="Table 5">
            <a:extLst>
              <a:ext uri="{FF2B5EF4-FFF2-40B4-BE49-F238E27FC236}">
                <a16:creationId xmlns:a16="http://schemas.microsoft.com/office/drawing/2014/main" id="{875AD36E-802A-DC51-ED23-BABD3865BACF}"/>
              </a:ext>
            </a:extLst>
          </p:cNvPr>
          <p:cNvGraphicFramePr>
            <a:graphicFrameLocks noGrp="1"/>
          </p:cNvGraphicFramePr>
          <p:nvPr>
            <p:extLst>
              <p:ext uri="{D42A27DB-BD31-4B8C-83A1-F6EECF244321}">
                <p14:modId xmlns:p14="http://schemas.microsoft.com/office/powerpoint/2010/main" val="132643431"/>
              </p:ext>
            </p:extLst>
          </p:nvPr>
        </p:nvGraphicFramePr>
        <p:xfrm>
          <a:off x="3543134" y="4058206"/>
          <a:ext cx="11548892" cy="3568144"/>
        </p:xfrm>
        <a:graphic>
          <a:graphicData uri="http://schemas.openxmlformats.org/drawingml/2006/table">
            <a:tbl>
              <a:tblPr firstRow="1" bandRow="1">
                <a:tableStyleId>{5C22544A-7EE6-4342-B048-85BDC9FD1C3A}</a:tableStyleId>
              </a:tblPr>
              <a:tblGrid>
                <a:gridCol w="2985017">
                  <a:extLst>
                    <a:ext uri="{9D8B030D-6E8A-4147-A177-3AD203B41FA5}">
                      <a16:colId xmlns:a16="http://schemas.microsoft.com/office/drawing/2014/main" val="77505413"/>
                    </a:ext>
                  </a:extLst>
                </a:gridCol>
                <a:gridCol w="2854625">
                  <a:extLst>
                    <a:ext uri="{9D8B030D-6E8A-4147-A177-3AD203B41FA5}">
                      <a16:colId xmlns:a16="http://schemas.microsoft.com/office/drawing/2014/main" val="162105792"/>
                    </a:ext>
                  </a:extLst>
                </a:gridCol>
                <a:gridCol w="2854625">
                  <a:extLst>
                    <a:ext uri="{9D8B030D-6E8A-4147-A177-3AD203B41FA5}">
                      <a16:colId xmlns:a16="http://schemas.microsoft.com/office/drawing/2014/main" val="34628325"/>
                    </a:ext>
                  </a:extLst>
                </a:gridCol>
                <a:gridCol w="2854625">
                  <a:extLst>
                    <a:ext uri="{9D8B030D-6E8A-4147-A177-3AD203B41FA5}">
                      <a16:colId xmlns:a16="http://schemas.microsoft.com/office/drawing/2014/main" val="2696409250"/>
                    </a:ext>
                  </a:extLst>
                </a:gridCol>
              </a:tblGrid>
              <a:tr h="930584">
                <a:tc>
                  <a:txBody>
                    <a:bodyPr/>
                    <a:lstStyle/>
                    <a:p>
                      <a:endParaRPr lang="en-US" sz="2400">
                        <a:solidFill>
                          <a:sysClr val="windowText" lastClr="000000"/>
                        </a:solidFill>
                        <a:latin typeface="TT Interphases Pro Trl Rg" panose="020B01030500000200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a:solidFill>
                            <a:sysClr val="windowText" lastClr="000000"/>
                          </a:solidFill>
                          <a:latin typeface="TT Interphases Pro Trl Rg" panose="020B0103050000020004" pitchFamily="34" charset="0"/>
                        </a:rPr>
                        <a:t>Runtime (sec)</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a:solidFill>
                            <a:sysClr val="windowText" lastClr="000000"/>
                          </a:solidFill>
                          <a:latin typeface="TT Interphases Pro Trl Rg" panose="020B0103050000020004" pitchFamily="34" charset="0"/>
                        </a:rPr>
                        <a:t>Utility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a:solidFill>
                            <a:sysClr val="windowText" lastClr="000000"/>
                          </a:solidFill>
                          <a:latin typeface="TT Interphases Pro Trl Rg" panose="020B0103050000020004" pitchFamily="34" charset="0"/>
                        </a:rPr>
                        <a:t>Diversity</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019246"/>
                  </a:ext>
                </a:extLst>
              </a:tr>
              <a:tr h="659390">
                <a:tc>
                  <a:txBody>
                    <a:bodyPr/>
                    <a:lstStyle/>
                    <a:p>
                      <a:r>
                        <a:rPr lang="en-US" sz="2800">
                          <a:latin typeface="TT Interphases Pro Trl Rg" panose="020B0103050000020004" pitchFamily="34" charset="0"/>
                        </a:rPr>
                        <a:t>SAGE</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3200" u="none">
                          <a:solidFill>
                            <a:srgbClr val="000000"/>
                          </a:solidFill>
                          <a:effectLst/>
                          <a:latin typeface="Consolas" panose="020B0609020204030204" pitchFamily="49" charset="0"/>
                          <a:cs typeface="Consolas" panose="020B0609020204030204" pitchFamily="49" charset="0"/>
                        </a:rPr>
                        <a:t>17</a:t>
                      </a:r>
                      <a:endParaRPr lang="en-US" sz="3200" u="none">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3200" u="none">
                          <a:solidFill>
                            <a:srgbClr val="000000"/>
                          </a:solidFill>
                          <a:effectLst/>
                          <a:latin typeface="Consolas" panose="020B0609020204030204" pitchFamily="49" charset="0"/>
                          <a:cs typeface="Consolas" panose="020B0609020204030204" pitchFamily="49" charset="0"/>
                        </a:rPr>
                        <a:t>2.36</a:t>
                      </a:r>
                      <a:endParaRPr lang="en-US" sz="3200" u="none">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3200">
                          <a:solidFill>
                            <a:srgbClr val="000000"/>
                          </a:solidFill>
                          <a:effectLst/>
                          <a:latin typeface="Consolas" panose="020B0609020204030204" pitchFamily="49" charset="0"/>
                          <a:cs typeface="Consolas" panose="020B0609020204030204" pitchFamily="49" charset="0"/>
                        </a:rPr>
                        <a:t>0.23</a:t>
                      </a:r>
                      <a:endParaRPr lang="en-US" sz="320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4278173"/>
                  </a:ext>
                </a:extLst>
              </a:tr>
              <a:tr h="659390">
                <a:tc>
                  <a:txBody>
                    <a:bodyPr/>
                    <a:lstStyle/>
                    <a:p>
                      <a:r>
                        <a:rPr lang="en-US" sz="2800">
                          <a:latin typeface="TT Interphases Pro Trl Rg" panose="020B0103050000020004" pitchFamily="34" charset="0"/>
                        </a:rPr>
                        <a:t>Top-k</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3200">
                          <a:solidFill>
                            <a:srgbClr val="000000"/>
                          </a:solidFill>
                          <a:effectLst/>
                          <a:latin typeface="Consolas" panose="020B0609020204030204" pitchFamily="49" charset="0"/>
                          <a:cs typeface="Consolas" panose="020B0609020204030204" pitchFamily="49" charset="0"/>
                        </a:rPr>
                        <a:t>64</a:t>
                      </a:r>
                      <a:endParaRPr lang="en-US" sz="320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3200" b="0">
                          <a:solidFill>
                            <a:srgbClr val="000000"/>
                          </a:solidFill>
                          <a:effectLst/>
                          <a:latin typeface="Consolas" panose="020B0609020204030204" pitchFamily="49" charset="0"/>
                          <a:cs typeface="Consolas" panose="020B0609020204030204" pitchFamily="49" charset="0"/>
                        </a:rPr>
                        <a:t>2.67</a:t>
                      </a:r>
                      <a:endParaRPr lang="en-US" sz="3200" b="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3200">
                          <a:solidFill>
                            <a:srgbClr val="000000"/>
                          </a:solidFill>
                          <a:effectLst/>
                          <a:latin typeface="Consolas" panose="020B0609020204030204" pitchFamily="49" charset="0"/>
                          <a:cs typeface="Consolas" panose="020B0609020204030204" pitchFamily="49" charset="0"/>
                        </a:rPr>
                        <a:t>0.05</a:t>
                      </a:r>
                      <a:endParaRPr lang="en-US" sz="320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3385356"/>
                  </a:ext>
                </a:extLst>
              </a:tr>
              <a:tr h="659390">
                <a:tc>
                  <a:txBody>
                    <a:bodyPr/>
                    <a:lstStyle/>
                    <a:p>
                      <a:r>
                        <a:rPr lang="en-US" sz="2800">
                          <a:latin typeface="TT Interphases Pro Trl Rg" panose="020B0103050000020004" pitchFamily="34" charset="0"/>
                        </a:rPr>
                        <a:t>LLM (LLaMa-3B)</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3200">
                          <a:solidFill>
                            <a:srgbClr val="000000"/>
                          </a:solidFill>
                          <a:effectLst/>
                          <a:latin typeface="Consolas" panose="020B0609020204030204" pitchFamily="49" charset="0"/>
                          <a:cs typeface="Consolas" panose="020B0609020204030204" pitchFamily="49" charset="0"/>
                        </a:rPr>
                        <a:t>20</a:t>
                      </a:r>
                      <a:endParaRPr lang="en-US" sz="320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3200">
                          <a:solidFill>
                            <a:srgbClr val="000000"/>
                          </a:solidFill>
                          <a:effectLst/>
                          <a:latin typeface="Consolas" panose="020B0609020204030204" pitchFamily="49" charset="0"/>
                          <a:cs typeface="Consolas" panose="020B0609020204030204" pitchFamily="49" charset="0"/>
                        </a:rPr>
                        <a:t>0.52</a:t>
                      </a:r>
                      <a:endParaRPr lang="en-US" sz="320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3200">
                          <a:solidFill>
                            <a:srgbClr val="000000"/>
                          </a:solidFill>
                          <a:effectLst/>
                          <a:latin typeface="Consolas" panose="020B0609020204030204" pitchFamily="49" charset="0"/>
                          <a:cs typeface="Consolas" panose="020B0609020204030204" pitchFamily="49" charset="0"/>
                        </a:rPr>
                        <a:t>0.03</a:t>
                      </a:r>
                      <a:endParaRPr lang="en-US" sz="320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9999151"/>
                  </a:ext>
                </a:extLst>
              </a:tr>
              <a:tr h="659390">
                <a:tc>
                  <a:txBody>
                    <a:bodyPr/>
                    <a:lstStyle/>
                    <a:p>
                      <a:r>
                        <a:rPr lang="en-US" sz="2800">
                          <a:latin typeface="TT Interphases Pro Trl Rg" panose="020B0103050000020004" pitchFamily="34" charset="0"/>
                        </a:rPr>
                        <a:t>Excel</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200" b="0">
                          <a:solidFill>
                            <a:srgbClr val="000000"/>
                          </a:solidFill>
                          <a:effectLst/>
                          <a:latin typeface="Consolas" panose="020B0609020204030204" pitchFamily="49" charset="0"/>
                          <a:cs typeface="Consolas" panose="020B0609020204030204" pitchFamily="49" charset="0"/>
                        </a:rPr>
                        <a:t>1</a:t>
                      </a:r>
                      <a:endParaRPr lang="en-US" sz="3200" b="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200">
                          <a:solidFill>
                            <a:srgbClr val="000000"/>
                          </a:solidFill>
                          <a:effectLst/>
                          <a:latin typeface="Consolas" panose="020B0609020204030204" pitchFamily="49" charset="0"/>
                          <a:cs typeface="Consolas" panose="020B0609020204030204" pitchFamily="49" charset="0"/>
                        </a:rPr>
                        <a:t>1.80</a:t>
                      </a:r>
                      <a:endParaRPr lang="en-US" sz="320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200">
                          <a:solidFill>
                            <a:srgbClr val="000000"/>
                          </a:solidFill>
                          <a:effectLst/>
                          <a:latin typeface="Consolas" panose="020B0609020204030204" pitchFamily="49" charset="0"/>
                          <a:cs typeface="Consolas" panose="020B0609020204030204" pitchFamily="49" charset="0"/>
                        </a:rPr>
                        <a:t>0.04</a:t>
                      </a:r>
                      <a:endParaRPr lang="en-US" sz="320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241815"/>
                  </a:ext>
                </a:extLst>
              </a:tr>
            </a:tbl>
          </a:graphicData>
        </a:graphic>
      </p:graphicFrame>
      <p:sp>
        <p:nvSpPr>
          <p:cNvPr id="16" name="Rectangle 15">
            <a:extLst>
              <a:ext uri="{FF2B5EF4-FFF2-40B4-BE49-F238E27FC236}">
                <a16:creationId xmlns:a16="http://schemas.microsoft.com/office/drawing/2014/main" id="{8F92EEC0-A0F0-00EA-0B0F-2FA93832B6BD}"/>
              </a:ext>
            </a:extLst>
          </p:cNvPr>
          <p:cNvSpPr/>
          <p:nvPr/>
        </p:nvSpPr>
        <p:spPr>
          <a:xfrm>
            <a:off x="9440864" y="3573309"/>
            <a:ext cx="6079292" cy="4053041"/>
          </a:xfrm>
          <a:prstGeom prst="rect">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ular Callout 13">
            <a:extLst>
              <a:ext uri="{FF2B5EF4-FFF2-40B4-BE49-F238E27FC236}">
                <a16:creationId xmlns:a16="http://schemas.microsoft.com/office/drawing/2014/main" id="{B957FCBC-453A-6EAF-D1B2-6EBE16FDC3F0}"/>
              </a:ext>
            </a:extLst>
          </p:cNvPr>
          <p:cNvSpPr/>
          <p:nvPr/>
        </p:nvSpPr>
        <p:spPr>
          <a:xfrm>
            <a:off x="7822538" y="2347594"/>
            <a:ext cx="3968496" cy="1159410"/>
          </a:xfrm>
          <a:prstGeom prst="wedgeRoundRectCallout">
            <a:avLst>
              <a:gd name="adj1" fmla="val -19117"/>
              <a:gd name="adj2" fmla="val 176700"/>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TT Interphases Pro Trl Rg" panose="020B0103050000020004" pitchFamily="34" charset="0"/>
              </a:rPr>
              <a:t>SAGE achieves practically acceptable response time</a:t>
            </a:r>
          </a:p>
        </p:txBody>
      </p:sp>
      <p:pic>
        <p:nvPicPr>
          <p:cNvPr id="35" name="Picture 34">
            <a:extLst>
              <a:ext uri="{FF2B5EF4-FFF2-40B4-BE49-F238E27FC236}">
                <a16:creationId xmlns:a16="http://schemas.microsoft.com/office/drawing/2014/main" id="{693E239C-E105-99CE-5F33-F9A7375AD473}"/>
              </a:ext>
            </a:extLst>
          </p:cNvPr>
          <p:cNvPicPr>
            <a:picLocks noChangeAspect="1"/>
          </p:cNvPicPr>
          <p:nvPr/>
        </p:nvPicPr>
        <p:blipFill>
          <a:blip r:embed="rId4"/>
          <a:stretch>
            <a:fillRect/>
          </a:stretch>
        </p:blipFill>
        <p:spPr>
          <a:xfrm>
            <a:off x="17169504" y="125701"/>
            <a:ext cx="1093464" cy="1075138"/>
          </a:xfrm>
          <a:prstGeom prst="rect">
            <a:avLst/>
          </a:prstGeom>
        </p:spPr>
      </p:pic>
    </p:spTree>
    <p:extLst>
      <p:ext uri="{BB962C8B-B14F-4D97-AF65-F5344CB8AC3E}">
        <p14:creationId xmlns:p14="http://schemas.microsoft.com/office/powerpoint/2010/main" val="105437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774A2-0544-F87C-0F5C-294EFA00DB30}"/>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0E1E9E9B-C553-CAAB-BEAF-F84E9909C45A}"/>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Slide Number Placeholder 8">
            <a:extLst>
              <a:ext uri="{FF2B5EF4-FFF2-40B4-BE49-F238E27FC236}">
                <a16:creationId xmlns:a16="http://schemas.microsoft.com/office/drawing/2014/main" id="{8A391A92-0095-B3F3-4B42-F7DF5B9F5BE6}"/>
              </a:ext>
            </a:extLst>
          </p:cNvPr>
          <p:cNvSpPr>
            <a:spLocks noGrp="1"/>
          </p:cNvSpPr>
          <p:nvPr>
            <p:ph type="sldNum" sz="quarter" idx="12"/>
          </p:nvPr>
        </p:nvSpPr>
        <p:spPr/>
        <p:txBody>
          <a:bodyPr/>
          <a:lstStyle/>
          <a:p>
            <a:fld id="{B6F15528-21DE-4FAA-801E-634DDDAF4B2B}" type="slidenum">
              <a:rPr lang="en-US" smtClean="0"/>
              <a:pPr/>
              <a:t>4</a:t>
            </a:fld>
            <a:endParaRPr lang="en-US"/>
          </a:p>
        </p:txBody>
      </p:sp>
      <p:sp>
        <p:nvSpPr>
          <p:cNvPr id="3" name="TextBox 2">
            <a:extLst>
              <a:ext uri="{FF2B5EF4-FFF2-40B4-BE49-F238E27FC236}">
                <a16:creationId xmlns:a16="http://schemas.microsoft.com/office/drawing/2014/main" id="{A56D3EBB-9116-65CC-5943-33AC664F08AA}"/>
              </a:ext>
            </a:extLst>
          </p:cNvPr>
          <p:cNvSpPr txBox="1"/>
          <p:nvPr/>
        </p:nvSpPr>
        <p:spPr>
          <a:xfrm>
            <a:off x="581289" y="663270"/>
            <a:ext cx="15164679" cy="825675"/>
          </a:xfrm>
          <a:prstGeom prst="rect">
            <a:avLst/>
          </a:prstGeom>
        </p:spPr>
        <p:txBody>
          <a:bodyPr wrap="square" lIns="0" tIns="0" rIns="0" bIns="0" rtlCol="0" anchor="t">
            <a:spAutoFit/>
          </a:bodyPr>
          <a:lstStyle/>
          <a:p>
            <a:pPr>
              <a:lnSpc>
                <a:spcPts val="6089"/>
              </a:lnSpc>
            </a:pPr>
            <a:r>
              <a:rPr lang="en-US" sz="6950" spc="-342">
                <a:solidFill>
                  <a:srgbClr val="000000"/>
                </a:solidFill>
                <a:latin typeface="TT Interphases"/>
                <a:ea typeface="TT Interphases"/>
                <a:cs typeface="TT Interphases"/>
                <a:sym typeface="TT Interphases"/>
              </a:rPr>
              <a:t>We need </a:t>
            </a:r>
            <a:r>
              <a:rPr lang="en-US" sz="6950" b="1" spc="-342">
                <a:solidFill>
                  <a:srgbClr val="000000"/>
                </a:solidFill>
                <a:latin typeface="TT Interphases"/>
                <a:ea typeface="TT Interphases"/>
                <a:cs typeface="TT Interphases"/>
                <a:sym typeface="TT Interphases"/>
              </a:rPr>
              <a:t>data summaries</a:t>
            </a:r>
            <a:endParaRPr lang="en-US" sz="6999" b="1" spc="-342">
              <a:solidFill>
                <a:srgbClr val="000000"/>
              </a:solidFill>
              <a:latin typeface="TT Interphases"/>
              <a:ea typeface="TT Interphases"/>
              <a:cs typeface="TT Interphases"/>
              <a:sym typeface="TT Interphases"/>
            </a:endParaRPr>
          </a:p>
        </p:txBody>
      </p:sp>
      <p:sp>
        <p:nvSpPr>
          <p:cNvPr id="4" name="TextBox 5">
            <a:extLst>
              <a:ext uri="{FF2B5EF4-FFF2-40B4-BE49-F238E27FC236}">
                <a16:creationId xmlns:a16="http://schemas.microsoft.com/office/drawing/2014/main" id="{80E908E5-BD72-CA52-4782-5840675F8C45}"/>
              </a:ext>
            </a:extLst>
          </p:cNvPr>
          <p:cNvSpPr txBox="1"/>
          <p:nvPr/>
        </p:nvSpPr>
        <p:spPr>
          <a:xfrm>
            <a:off x="581289" y="2476500"/>
            <a:ext cx="17491633" cy="671402"/>
          </a:xfrm>
          <a:prstGeom prst="rect">
            <a:avLst/>
          </a:prstGeom>
        </p:spPr>
        <p:txBody>
          <a:bodyPr lIns="0" tIns="0" rIns="0" bIns="0" rtlCol="0" anchor="t">
            <a:spAutoFit/>
          </a:bodyPr>
          <a:lstStyle/>
          <a:p>
            <a:pPr>
              <a:lnSpc>
                <a:spcPts val="5599"/>
              </a:lnSpc>
            </a:pPr>
            <a:r>
              <a:rPr lang="en-US" sz="4000" spc="-150">
                <a:solidFill>
                  <a:srgbClr val="000000"/>
                </a:solidFill>
                <a:latin typeface="TT Interphases"/>
                <a:ea typeface="TT Interphases"/>
                <a:cs typeface="TT Interphases"/>
                <a:sym typeface="TT Interphases"/>
              </a:rPr>
              <a:t>Data summaries </a:t>
            </a:r>
            <a:r>
              <a:rPr lang="en-US" sz="3999" spc="-150">
                <a:solidFill>
                  <a:srgbClr val="000000"/>
                </a:solidFill>
                <a:latin typeface="TT Interphases"/>
                <a:ea typeface="TT Interphases"/>
                <a:cs typeface="TT Interphases"/>
                <a:sym typeface="TT Interphases"/>
              </a:rPr>
              <a:t>can help understand the data quickly</a:t>
            </a:r>
          </a:p>
        </p:txBody>
      </p:sp>
      <p:pic>
        <p:nvPicPr>
          <p:cNvPr id="7" name="Picture 6">
            <a:extLst>
              <a:ext uri="{FF2B5EF4-FFF2-40B4-BE49-F238E27FC236}">
                <a16:creationId xmlns:a16="http://schemas.microsoft.com/office/drawing/2014/main" id="{0E3E38BA-4773-5F6B-C6A9-58D164E4E487}"/>
              </a:ext>
            </a:extLst>
          </p:cNvPr>
          <p:cNvPicPr>
            <a:picLocks noChangeAspect="1"/>
          </p:cNvPicPr>
          <p:nvPr/>
        </p:nvPicPr>
        <p:blipFill>
          <a:blip r:embed="rId4"/>
          <a:stretch>
            <a:fillRect/>
          </a:stretch>
        </p:blipFill>
        <p:spPr>
          <a:xfrm>
            <a:off x="1241827" y="4972260"/>
            <a:ext cx="8873776" cy="3377084"/>
          </a:xfrm>
          <a:prstGeom prst="rect">
            <a:avLst/>
          </a:prstGeom>
        </p:spPr>
      </p:pic>
      <p:sp>
        <p:nvSpPr>
          <p:cNvPr id="8" name="Rounded Rectangular Callout 5">
            <a:extLst>
              <a:ext uri="{FF2B5EF4-FFF2-40B4-BE49-F238E27FC236}">
                <a16:creationId xmlns:a16="http://schemas.microsoft.com/office/drawing/2014/main" id="{DF6136BF-F829-10F2-1C6C-91C88F1DB703}"/>
              </a:ext>
            </a:extLst>
          </p:cNvPr>
          <p:cNvSpPr/>
          <p:nvPr/>
        </p:nvSpPr>
        <p:spPr>
          <a:xfrm>
            <a:off x="381000" y="8708114"/>
            <a:ext cx="2667412" cy="1067055"/>
          </a:xfrm>
          <a:prstGeom prst="wedgeRoundRectCallout">
            <a:avLst>
              <a:gd name="adj1" fmla="val -11111"/>
              <a:gd name="adj2" fmla="val -171076"/>
              <a:gd name="adj3" fmla="val 16667"/>
            </a:avLst>
          </a:prstGeom>
          <a:solidFill>
            <a:srgbClr val="982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10K Tuples</a:t>
            </a:r>
            <a:endParaRPr lang="en-US" sz="2400" b="1">
              <a:latin typeface="TT Interphases Pro Trl Rg" panose="020B0103050000020004" pitchFamily="34" charset="0"/>
            </a:endParaRPr>
          </a:p>
        </p:txBody>
      </p:sp>
      <p:sp>
        <p:nvSpPr>
          <p:cNvPr id="10" name="Rounded Rectangular Callout 5">
            <a:extLst>
              <a:ext uri="{FF2B5EF4-FFF2-40B4-BE49-F238E27FC236}">
                <a16:creationId xmlns:a16="http://schemas.microsoft.com/office/drawing/2014/main" id="{2535933E-D47C-DBA9-FAE3-C29FCCC99EB0}"/>
              </a:ext>
            </a:extLst>
          </p:cNvPr>
          <p:cNvSpPr/>
          <p:nvPr/>
        </p:nvSpPr>
        <p:spPr>
          <a:xfrm>
            <a:off x="1241827" y="3631475"/>
            <a:ext cx="2667412" cy="1067055"/>
          </a:xfrm>
          <a:prstGeom prst="wedgeRoundRectCallout">
            <a:avLst>
              <a:gd name="adj1" fmla="val 57979"/>
              <a:gd name="adj2" fmla="val 117188"/>
              <a:gd name="adj3" fmla="val 16667"/>
            </a:avLst>
          </a:prstGeom>
          <a:solidFill>
            <a:srgbClr val="982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20 Attributes</a:t>
            </a:r>
            <a:endParaRPr lang="en-US" sz="2400" b="1">
              <a:latin typeface="TT Interphases Pro Trl Rg" panose="020B0103050000020004" pitchFamily="34" charset="0"/>
            </a:endParaRPr>
          </a:p>
        </p:txBody>
      </p:sp>
      <p:sp>
        <p:nvSpPr>
          <p:cNvPr id="2" name="Rounded Rectangular Callout 5">
            <a:extLst>
              <a:ext uri="{FF2B5EF4-FFF2-40B4-BE49-F238E27FC236}">
                <a16:creationId xmlns:a16="http://schemas.microsoft.com/office/drawing/2014/main" id="{BE652D61-F71E-5465-DD40-2AB61B4DB293}"/>
              </a:ext>
            </a:extLst>
          </p:cNvPr>
          <p:cNvSpPr/>
          <p:nvPr/>
        </p:nvSpPr>
        <p:spPr>
          <a:xfrm>
            <a:off x="12848244" y="3341476"/>
            <a:ext cx="3393959" cy="1067055"/>
          </a:xfrm>
          <a:prstGeom prst="wedgeRoundRectCallout">
            <a:avLst>
              <a:gd name="adj1" fmla="val 39902"/>
              <a:gd name="adj2" fmla="val 47062"/>
              <a:gd name="adj3" fmla="val 16667"/>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Visualization</a:t>
            </a:r>
          </a:p>
          <a:p>
            <a:pPr algn="ctr"/>
            <a:endParaRPr lang="en-US" sz="600">
              <a:latin typeface="TT Interphases Pro Trl Rg" panose="020B0103050000020004" pitchFamily="34" charset="0"/>
            </a:endParaRPr>
          </a:p>
          <a:p>
            <a:pPr algn="ctr"/>
            <a:r>
              <a:rPr lang="en-US" sz="1400" b="1">
                <a:latin typeface="TT Interphases Pro Trl Rg" panose="020B0103050000020004" pitchFamily="34" charset="0"/>
              </a:rPr>
              <a:t>SeeDB [VLDB 2015]</a:t>
            </a:r>
          </a:p>
        </p:txBody>
      </p:sp>
      <p:sp>
        <p:nvSpPr>
          <p:cNvPr id="6" name="Rounded Rectangular Callout 5">
            <a:extLst>
              <a:ext uri="{FF2B5EF4-FFF2-40B4-BE49-F238E27FC236}">
                <a16:creationId xmlns:a16="http://schemas.microsoft.com/office/drawing/2014/main" id="{9965EBEF-8444-DB6B-FCE2-7DB910E0A8C5}"/>
              </a:ext>
            </a:extLst>
          </p:cNvPr>
          <p:cNvSpPr/>
          <p:nvPr/>
        </p:nvSpPr>
        <p:spPr>
          <a:xfrm>
            <a:off x="12848245" y="4685493"/>
            <a:ext cx="3393960" cy="1067055"/>
          </a:xfrm>
          <a:prstGeom prst="wedgeRoundRectCallout">
            <a:avLst>
              <a:gd name="adj1" fmla="val 31149"/>
              <a:gd name="adj2" fmla="val 19522"/>
              <a:gd name="adj3" fmla="val 16667"/>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Interactive Exploration </a:t>
            </a:r>
          </a:p>
          <a:p>
            <a:pPr algn="ctr"/>
            <a:endParaRPr lang="en-US" sz="800">
              <a:latin typeface="TT Interphases Pro Trl Rg" panose="020B0103050000020004" pitchFamily="34" charset="0"/>
            </a:endParaRPr>
          </a:p>
          <a:p>
            <a:pPr algn="ctr"/>
            <a:r>
              <a:rPr lang="en-US" sz="1400">
                <a:latin typeface="TT Interphases Pro Trl Rg" panose="020B0103050000020004" pitchFamily="34" charset="0"/>
              </a:rPr>
              <a:t>Smart Drill-Down [ICDE 2016]</a:t>
            </a:r>
            <a:endParaRPr lang="en-US" sz="1400" b="1">
              <a:latin typeface="TT Interphases Pro Trl Rg" panose="020B0103050000020004" pitchFamily="34" charset="0"/>
            </a:endParaRPr>
          </a:p>
        </p:txBody>
      </p:sp>
      <p:sp>
        <p:nvSpPr>
          <p:cNvPr id="19" name="Rounded Rectangular Callout 5">
            <a:extLst>
              <a:ext uri="{FF2B5EF4-FFF2-40B4-BE49-F238E27FC236}">
                <a16:creationId xmlns:a16="http://schemas.microsoft.com/office/drawing/2014/main" id="{8879015A-92B0-62E1-AB96-33A850F743A3}"/>
              </a:ext>
            </a:extLst>
          </p:cNvPr>
          <p:cNvSpPr/>
          <p:nvPr/>
        </p:nvSpPr>
        <p:spPr>
          <a:xfrm>
            <a:off x="12848244" y="6029510"/>
            <a:ext cx="3393959" cy="1067055"/>
          </a:xfrm>
          <a:prstGeom prst="wedgeRoundRectCallout">
            <a:avLst>
              <a:gd name="adj1" fmla="val 8001"/>
              <a:gd name="adj2" fmla="val 42394"/>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Summary Tables</a:t>
            </a:r>
          </a:p>
        </p:txBody>
      </p:sp>
      <p:sp>
        <p:nvSpPr>
          <p:cNvPr id="12" name="TextBox 5">
            <a:extLst>
              <a:ext uri="{FF2B5EF4-FFF2-40B4-BE49-F238E27FC236}">
                <a16:creationId xmlns:a16="http://schemas.microsoft.com/office/drawing/2014/main" id="{21967C47-3CC4-70A3-90D0-53623D2560AF}"/>
              </a:ext>
            </a:extLst>
          </p:cNvPr>
          <p:cNvSpPr txBox="1"/>
          <p:nvPr/>
        </p:nvSpPr>
        <p:spPr>
          <a:xfrm>
            <a:off x="12848244" y="2441572"/>
            <a:ext cx="3821378" cy="671402"/>
          </a:xfrm>
          <a:prstGeom prst="rect">
            <a:avLst/>
          </a:prstGeom>
        </p:spPr>
        <p:txBody>
          <a:bodyPr wrap="square" lIns="0" tIns="0" rIns="0" bIns="0" rtlCol="0" anchor="t">
            <a:spAutoFit/>
          </a:bodyPr>
          <a:lstStyle/>
          <a:p>
            <a:pPr>
              <a:lnSpc>
                <a:spcPts val="5599"/>
              </a:lnSpc>
            </a:pPr>
            <a:r>
              <a:rPr lang="en-US" sz="4000" spc="-150">
                <a:solidFill>
                  <a:srgbClr val="000000"/>
                </a:solidFill>
                <a:latin typeface="TT Interphases"/>
                <a:ea typeface="TT Interphases"/>
                <a:cs typeface="TT Interphases"/>
                <a:sym typeface="TT Interphases"/>
              </a:rPr>
              <a:t>[Data Summaries]</a:t>
            </a:r>
            <a:endParaRPr lang="en-US" sz="3999" spc="-150">
              <a:solidFill>
                <a:srgbClr val="000000"/>
              </a:solidFill>
              <a:latin typeface="TT Interphases"/>
              <a:ea typeface="TT Interphases"/>
              <a:cs typeface="TT Interphases"/>
              <a:sym typeface="TT Interphases"/>
            </a:endParaRPr>
          </a:p>
        </p:txBody>
      </p:sp>
      <p:sp>
        <p:nvSpPr>
          <p:cNvPr id="11" name="Rounded Rectangular Callout 5">
            <a:extLst>
              <a:ext uri="{FF2B5EF4-FFF2-40B4-BE49-F238E27FC236}">
                <a16:creationId xmlns:a16="http://schemas.microsoft.com/office/drawing/2014/main" id="{C82A65E2-E833-12A4-9B61-51955DFE849A}"/>
              </a:ext>
            </a:extLst>
          </p:cNvPr>
          <p:cNvSpPr/>
          <p:nvPr/>
        </p:nvSpPr>
        <p:spPr>
          <a:xfrm>
            <a:off x="11384685" y="7641059"/>
            <a:ext cx="2927117" cy="1067055"/>
          </a:xfrm>
          <a:prstGeom prst="wedgeRoundRectCallout">
            <a:avLst>
              <a:gd name="adj1" fmla="val 8001"/>
              <a:gd name="adj2" fmla="val 42394"/>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T Interphases Pro Trl Rg" panose="020B0103050000020004" pitchFamily="34" charset="0"/>
              </a:rPr>
              <a:t>Pivot Tables in Spreadsheets</a:t>
            </a:r>
          </a:p>
        </p:txBody>
      </p:sp>
      <p:sp>
        <p:nvSpPr>
          <p:cNvPr id="13" name="Rounded Rectangular Callout 5">
            <a:extLst>
              <a:ext uri="{FF2B5EF4-FFF2-40B4-BE49-F238E27FC236}">
                <a16:creationId xmlns:a16="http://schemas.microsoft.com/office/drawing/2014/main" id="{06386D25-92D8-D074-2F02-D5B3365960A5}"/>
              </a:ext>
            </a:extLst>
          </p:cNvPr>
          <p:cNvSpPr/>
          <p:nvPr/>
        </p:nvSpPr>
        <p:spPr>
          <a:xfrm>
            <a:off x="14778644" y="7641059"/>
            <a:ext cx="2927117" cy="1067055"/>
          </a:xfrm>
          <a:prstGeom prst="wedgeRoundRectCallout">
            <a:avLst>
              <a:gd name="adj1" fmla="val 8001"/>
              <a:gd name="adj2" fmla="val 42394"/>
              <a:gd name="adj3" fmla="val 16667"/>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Aggregate SQL Queries in RDBMS</a:t>
            </a:r>
            <a:endParaRPr lang="en-US" sz="2400" b="1">
              <a:latin typeface="TT Interphases Pro Trl Rg" panose="020B0103050000020004" pitchFamily="34" charset="0"/>
            </a:endParaRPr>
          </a:p>
        </p:txBody>
      </p:sp>
      <p:cxnSp>
        <p:nvCxnSpPr>
          <p:cNvPr id="15" name="Straight Connector 14">
            <a:extLst>
              <a:ext uri="{FF2B5EF4-FFF2-40B4-BE49-F238E27FC236}">
                <a16:creationId xmlns:a16="http://schemas.microsoft.com/office/drawing/2014/main" id="{6058D53F-35FC-783F-7D0C-8D1D2A2B2A4F}"/>
              </a:ext>
            </a:extLst>
          </p:cNvPr>
          <p:cNvCxnSpPr>
            <a:stCxn id="19" idx="2"/>
            <a:endCxn id="11" idx="0"/>
          </p:cNvCxnSpPr>
          <p:nvPr/>
        </p:nvCxnSpPr>
        <p:spPr>
          <a:xfrm flipH="1">
            <a:off x="12848244" y="7096565"/>
            <a:ext cx="1696980" cy="544494"/>
          </a:xfrm>
          <a:prstGeom prst="line">
            <a:avLst/>
          </a:prstGeom>
          <a:ln w="57150">
            <a:solidFill>
              <a:srgbClr val="4398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203FF13-42F0-DC7D-EEC0-0C8CF1DAB25E}"/>
              </a:ext>
            </a:extLst>
          </p:cNvPr>
          <p:cNvCxnSpPr>
            <a:cxnSpLocks/>
            <a:stCxn id="19" idx="2"/>
            <a:endCxn id="13" idx="0"/>
          </p:cNvCxnSpPr>
          <p:nvPr/>
        </p:nvCxnSpPr>
        <p:spPr>
          <a:xfrm>
            <a:off x="14545224" y="7096565"/>
            <a:ext cx="1696979" cy="544494"/>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5">
            <a:extLst>
              <a:ext uri="{FF2B5EF4-FFF2-40B4-BE49-F238E27FC236}">
                <a16:creationId xmlns:a16="http://schemas.microsoft.com/office/drawing/2014/main" id="{273FB2F8-B38A-2945-E2B5-A81B0C3528FD}"/>
              </a:ext>
            </a:extLst>
          </p:cNvPr>
          <p:cNvSpPr txBox="1"/>
          <p:nvPr/>
        </p:nvSpPr>
        <p:spPr>
          <a:xfrm>
            <a:off x="4620847" y="8174586"/>
            <a:ext cx="3303954" cy="612475"/>
          </a:xfrm>
          <a:prstGeom prst="rect">
            <a:avLst/>
          </a:prstGeom>
        </p:spPr>
        <p:txBody>
          <a:bodyPr wrap="square" lIns="0" tIns="0" rIns="0" bIns="0" rtlCol="0" anchor="t">
            <a:spAutoFit/>
          </a:bodyPr>
          <a:lstStyle/>
          <a:p>
            <a:pPr>
              <a:lnSpc>
                <a:spcPts val="5599"/>
              </a:lnSpc>
            </a:pPr>
            <a:r>
              <a:rPr lang="en-US" sz="2400" spc="-150" dirty="0">
                <a:solidFill>
                  <a:srgbClr val="000000"/>
                </a:solidFill>
                <a:latin typeface="TT Interphases"/>
                <a:ea typeface="TT Interphases"/>
                <a:cs typeface="TT Interphases"/>
                <a:sym typeface="TT Interphases"/>
              </a:rPr>
              <a:t>Restaurant Data</a:t>
            </a:r>
          </a:p>
        </p:txBody>
      </p:sp>
    </p:spTree>
    <p:extLst>
      <p:ext uri="{BB962C8B-B14F-4D97-AF65-F5344CB8AC3E}">
        <p14:creationId xmlns:p14="http://schemas.microsoft.com/office/powerpoint/2010/main" val="423202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9" grpId="0" animBg="1"/>
      <p:bldP spid="12" grpId="0"/>
      <p:bldP spid="11"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F0C41-9C9E-DAB4-7049-E147F78E0809}"/>
            </a:ext>
          </a:extLst>
        </p:cNvPr>
        <p:cNvGrpSpPr/>
        <p:nvPr/>
      </p:nvGrpSpPr>
      <p:grpSpPr>
        <a:xfrm>
          <a:off x="0" y="0"/>
          <a:ext cx="0" cy="0"/>
          <a:chOff x="0" y="0"/>
          <a:chExt cx="0" cy="0"/>
        </a:xfrm>
      </p:grpSpPr>
      <p:sp>
        <p:nvSpPr>
          <p:cNvPr id="19" name="Rectangle: Rounded Corners 5">
            <a:extLst>
              <a:ext uri="{FF2B5EF4-FFF2-40B4-BE49-F238E27FC236}">
                <a16:creationId xmlns:a16="http://schemas.microsoft.com/office/drawing/2014/main" id="{4BDE9F60-B22D-51CA-AA9C-12DF45681940}"/>
              </a:ext>
            </a:extLst>
          </p:cNvPr>
          <p:cNvSpPr/>
          <p:nvPr/>
        </p:nvSpPr>
        <p:spPr>
          <a:xfrm>
            <a:off x="8686800" y="5030482"/>
            <a:ext cx="630780" cy="602407"/>
          </a:xfrm>
          <a:prstGeom prst="roundRect">
            <a:avLst/>
          </a:prstGeom>
          <a:solidFill>
            <a:srgbClr val="DCE7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T Interphases Pro Trl Rg" panose="020B0103050000020004" pitchFamily="34" charset="0"/>
            </a:endParaRPr>
          </a:p>
        </p:txBody>
      </p:sp>
      <p:sp>
        <p:nvSpPr>
          <p:cNvPr id="18" name="Rectangle: Rounded Corners 5">
            <a:extLst>
              <a:ext uri="{FF2B5EF4-FFF2-40B4-BE49-F238E27FC236}">
                <a16:creationId xmlns:a16="http://schemas.microsoft.com/office/drawing/2014/main" id="{EE397D4D-6A1C-CE29-0F74-8BE429C536E0}"/>
              </a:ext>
            </a:extLst>
          </p:cNvPr>
          <p:cNvSpPr/>
          <p:nvPr/>
        </p:nvSpPr>
        <p:spPr>
          <a:xfrm>
            <a:off x="10874300" y="5030483"/>
            <a:ext cx="1339560" cy="602407"/>
          </a:xfrm>
          <a:prstGeom prst="roundRect">
            <a:avLst/>
          </a:prstGeom>
          <a:solidFill>
            <a:srgbClr val="DCE7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T Interphases Pro Trl Rg" panose="020B0103050000020004" pitchFamily="34" charset="0"/>
            </a:endParaRPr>
          </a:p>
        </p:txBody>
      </p:sp>
      <p:sp>
        <p:nvSpPr>
          <p:cNvPr id="17" name="Rectangle: Rounded Corners 5">
            <a:extLst>
              <a:ext uri="{FF2B5EF4-FFF2-40B4-BE49-F238E27FC236}">
                <a16:creationId xmlns:a16="http://schemas.microsoft.com/office/drawing/2014/main" id="{6E278CC1-4473-663F-C7E1-28F7F6FCCEBF}"/>
              </a:ext>
            </a:extLst>
          </p:cNvPr>
          <p:cNvSpPr/>
          <p:nvPr/>
        </p:nvSpPr>
        <p:spPr>
          <a:xfrm>
            <a:off x="8686800" y="7023943"/>
            <a:ext cx="630780" cy="602407"/>
          </a:xfrm>
          <a:prstGeom prst="roundRect">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T Interphases Pro Trl Rg" panose="020B0103050000020004" pitchFamily="34" charset="0"/>
            </a:endParaRPr>
          </a:p>
        </p:txBody>
      </p:sp>
      <p:sp>
        <p:nvSpPr>
          <p:cNvPr id="12" name="Rectangle: Rounded Corners 5">
            <a:extLst>
              <a:ext uri="{FF2B5EF4-FFF2-40B4-BE49-F238E27FC236}">
                <a16:creationId xmlns:a16="http://schemas.microsoft.com/office/drawing/2014/main" id="{CA38ACDC-28A2-7053-9E87-7A5C782A81F0}"/>
              </a:ext>
            </a:extLst>
          </p:cNvPr>
          <p:cNvSpPr/>
          <p:nvPr/>
        </p:nvSpPr>
        <p:spPr>
          <a:xfrm>
            <a:off x="10874300" y="5691132"/>
            <a:ext cx="1339560" cy="602407"/>
          </a:xfrm>
          <a:prstGeom prst="roundRect">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T Interphases Pro Trl Rg" panose="020B0103050000020004" pitchFamily="34" charset="0"/>
            </a:endParaRPr>
          </a:p>
        </p:txBody>
      </p:sp>
      <p:sp>
        <p:nvSpPr>
          <p:cNvPr id="2" name="Slide Number Placeholder 1">
            <a:extLst>
              <a:ext uri="{FF2B5EF4-FFF2-40B4-BE49-F238E27FC236}">
                <a16:creationId xmlns:a16="http://schemas.microsoft.com/office/drawing/2014/main" id="{C51BB944-2362-E2C7-6B15-A0F51F04F20F}"/>
              </a:ext>
            </a:extLst>
          </p:cNvPr>
          <p:cNvSpPr>
            <a:spLocks noGrp="1"/>
          </p:cNvSpPr>
          <p:nvPr>
            <p:ph type="sldNum" sz="quarter" idx="12"/>
          </p:nvPr>
        </p:nvSpPr>
        <p:spPr/>
        <p:txBody>
          <a:bodyPr/>
          <a:lstStyle/>
          <a:p>
            <a:fld id="{B6F15528-21DE-4FAA-801E-634DDDAF4B2B}" type="slidenum">
              <a:rPr lang="en-US" smtClean="0"/>
              <a:pPr/>
              <a:t>40</a:t>
            </a:fld>
            <a:endParaRPr lang="en-US"/>
          </a:p>
        </p:txBody>
      </p:sp>
      <p:sp>
        <p:nvSpPr>
          <p:cNvPr id="3" name="Freeform 2">
            <a:extLst>
              <a:ext uri="{FF2B5EF4-FFF2-40B4-BE49-F238E27FC236}">
                <a16:creationId xmlns:a16="http://schemas.microsoft.com/office/drawing/2014/main" id="{9B969500-6F6B-9FC6-C83A-557B0CFC8225}"/>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aphicFrame>
        <p:nvGraphicFramePr>
          <p:cNvPr id="8" name="Table 7">
            <a:extLst>
              <a:ext uri="{FF2B5EF4-FFF2-40B4-BE49-F238E27FC236}">
                <a16:creationId xmlns:a16="http://schemas.microsoft.com/office/drawing/2014/main" id="{AC3A905F-0D55-6BE0-13F3-980E8CB83255}"/>
              </a:ext>
            </a:extLst>
          </p:cNvPr>
          <p:cNvGraphicFramePr>
            <a:graphicFrameLocks noGrp="1"/>
          </p:cNvGraphicFramePr>
          <p:nvPr/>
        </p:nvGraphicFramePr>
        <p:xfrm>
          <a:off x="3543134" y="4058206"/>
          <a:ext cx="11548892" cy="3568144"/>
        </p:xfrm>
        <a:graphic>
          <a:graphicData uri="http://schemas.openxmlformats.org/drawingml/2006/table">
            <a:tbl>
              <a:tblPr firstRow="1" bandRow="1">
                <a:tableStyleId>{5C22544A-7EE6-4342-B048-85BDC9FD1C3A}</a:tableStyleId>
              </a:tblPr>
              <a:tblGrid>
                <a:gridCol w="2985017">
                  <a:extLst>
                    <a:ext uri="{9D8B030D-6E8A-4147-A177-3AD203B41FA5}">
                      <a16:colId xmlns:a16="http://schemas.microsoft.com/office/drawing/2014/main" val="77505413"/>
                    </a:ext>
                  </a:extLst>
                </a:gridCol>
                <a:gridCol w="2854625">
                  <a:extLst>
                    <a:ext uri="{9D8B030D-6E8A-4147-A177-3AD203B41FA5}">
                      <a16:colId xmlns:a16="http://schemas.microsoft.com/office/drawing/2014/main" val="162105792"/>
                    </a:ext>
                  </a:extLst>
                </a:gridCol>
                <a:gridCol w="2854625">
                  <a:extLst>
                    <a:ext uri="{9D8B030D-6E8A-4147-A177-3AD203B41FA5}">
                      <a16:colId xmlns:a16="http://schemas.microsoft.com/office/drawing/2014/main" val="34628325"/>
                    </a:ext>
                  </a:extLst>
                </a:gridCol>
                <a:gridCol w="2854625">
                  <a:extLst>
                    <a:ext uri="{9D8B030D-6E8A-4147-A177-3AD203B41FA5}">
                      <a16:colId xmlns:a16="http://schemas.microsoft.com/office/drawing/2014/main" val="2696409250"/>
                    </a:ext>
                  </a:extLst>
                </a:gridCol>
              </a:tblGrid>
              <a:tr h="930584">
                <a:tc>
                  <a:txBody>
                    <a:bodyPr/>
                    <a:lstStyle/>
                    <a:p>
                      <a:endParaRPr lang="en-US" sz="2400">
                        <a:solidFill>
                          <a:sysClr val="windowText" lastClr="000000"/>
                        </a:solidFill>
                        <a:latin typeface="TT Interphases Pro Trl Rg" panose="020B01030500000200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a:solidFill>
                            <a:sysClr val="windowText" lastClr="000000"/>
                          </a:solidFill>
                          <a:latin typeface="TT Interphases Pro Trl Rg" panose="020B0103050000020004" pitchFamily="34" charset="0"/>
                        </a:rPr>
                        <a:t>Runtime (sec)</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a:solidFill>
                            <a:sysClr val="windowText" lastClr="000000"/>
                          </a:solidFill>
                          <a:latin typeface="TT Interphases Pro Trl Rg" panose="020B0103050000020004" pitchFamily="34" charset="0"/>
                        </a:rPr>
                        <a:t>Utility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a:solidFill>
                            <a:sysClr val="windowText" lastClr="000000"/>
                          </a:solidFill>
                          <a:latin typeface="TT Interphases Pro Trl Rg" panose="020B0103050000020004" pitchFamily="34" charset="0"/>
                        </a:rPr>
                        <a:t>Diversity</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019246"/>
                  </a:ext>
                </a:extLst>
              </a:tr>
              <a:tr h="659390">
                <a:tc>
                  <a:txBody>
                    <a:bodyPr/>
                    <a:lstStyle/>
                    <a:p>
                      <a:r>
                        <a:rPr lang="en-US" sz="2800">
                          <a:latin typeface="TT Interphases Pro Trl Rg" panose="020B0103050000020004" pitchFamily="34" charset="0"/>
                        </a:rPr>
                        <a:t>SAGE</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3200" u="none">
                          <a:solidFill>
                            <a:srgbClr val="000000"/>
                          </a:solidFill>
                          <a:effectLst/>
                          <a:latin typeface="Consolas" panose="020B0609020204030204" pitchFamily="49" charset="0"/>
                          <a:cs typeface="Consolas" panose="020B0609020204030204" pitchFamily="49" charset="0"/>
                        </a:rPr>
                        <a:t>17</a:t>
                      </a:r>
                      <a:endParaRPr lang="en-US" sz="3200" u="none">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3200" u="none">
                          <a:solidFill>
                            <a:srgbClr val="000000"/>
                          </a:solidFill>
                          <a:effectLst/>
                          <a:latin typeface="Consolas" panose="020B0609020204030204" pitchFamily="49" charset="0"/>
                          <a:cs typeface="Consolas" panose="020B0609020204030204" pitchFamily="49" charset="0"/>
                        </a:rPr>
                        <a:t>2.36</a:t>
                      </a:r>
                      <a:endParaRPr lang="en-US" sz="3200" u="none">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3200">
                          <a:solidFill>
                            <a:srgbClr val="000000"/>
                          </a:solidFill>
                          <a:effectLst/>
                          <a:latin typeface="Consolas" panose="020B0609020204030204" pitchFamily="49" charset="0"/>
                          <a:cs typeface="Consolas" panose="020B0609020204030204" pitchFamily="49" charset="0"/>
                        </a:rPr>
                        <a:t>0.23</a:t>
                      </a:r>
                      <a:endParaRPr lang="en-US" sz="320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4278173"/>
                  </a:ext>
                </a:extLst>
              </a:tr>
              <a:tr h="659390">
                <a:tc>
                  <a:txBody>
                    <a:bodyPr/>
                    <a:lstStyle/>
                    <a:p>
                      <a:r>
                        <a:rPr lang="en-US" sz="2800">
                          <a:latin typeface="TT Interphases Pro Trl Rg" panose="020B0103050000020004" pitchFamily="34" charset="0"/>
                        </a:rPr>
                        <a:t>Top-k</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3200">
                          <a:solidFill>
                            <a:srgbClr val="000000"/>
                          </a:solidFill>
                          <a:effectLst/>
                          <a:latin typeface="Consolas" panose="020B0609020204030204" pitchFamily="49" charset="0"/>
                          <a:cs typeface="Consolas" panose="020B0609020204030204" pitchFamily="49" charset="0"/>
                        </a:rPr>
                        <a:t>64</a:t>
                      </a:r>
                      <a:endParaRPr lang="en-US" sz="320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3200" b="0">
                          <a:solidFill>
                            <a:srgbClr val="000000"/>
                          </a:solidFill>
                          <a:effectLst/>
                          <a:latin typeface="Consolas" panose="020B0609020204030204" pitchFamily="49" charset="0"/>
                          <a:cs typeface="Consolas" panose="020B0609020204030204" pitchFamily="49" charset="0"/>
                        </a:rPr>
                        <a:t>2.67</a:t>
                      </a:r>
                      <a:endParaRPr lang="en-US" sz="3200" b="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3200">
                          <a:solidFill>
                            <a:srgbClr val="000000"/>
                          </a:solidFill>
                          <a:effectLst/>
                          <a:latin typeface="Consolas" panose="020B0609020204030204" pitchFamily="49" charset="0"/>
                          <a:cs typeface="Consolas" panose="020B0609020204030204" pitchFamily="49" charset="0"/>
                        </a:rPr>
                        <a:t>0.05</a:t>
                      </a:r>
                      <a:endParaRPr lang="en-US" sz="320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3385356"/>
                  </a:ext>
                </a:extLst>
              </a:tr>
              <a:tr h="659390">
                <a:tc>
                  <a:txBody>
                    <a:bodyPr/>
                    <a:lstStyle/>
                    <a:p>
                      <a:r>
                        <a:rPr lang="en-US" sz="2800">
                          <a:latin typeface="TT Interphases Pro Trl Rg" panose="020B0103050000020004" pitchFamily="34" charset="0"/>
                        </a:rPr>
                        <a:t>LLM (LLaMa-3B)</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3200">
                          <a:solidFill>
                            <a:srgbClr val="000000"/>
                          </a:solidFill>
                          <a:effectLst/>
                          <a:latin typeface="Consolas" panose="020B0609020204030204" pitchFamily="49" charset="0"/>
                          <a:cs typeface="Consolas" panose="020B0609020204030204" pitchFamily="49" charset="0"/>
                        </a:rPr>
                        <a:t>20</a:t>
                      </a:r>
                      <a:endParaRPr lang="en-US" sz="320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3200">
                          <a:solidFill>
                            <a:srgbClr val="000000"/>
                          </a:solidFill>
                          <a:effectLst/>
                          <a:latin typeface="Consolas" panose="020B0609020204030204" pitchFamily="49" charset="0"/>
                          <a:cs typeface="Consolas" panose="020B0609020204030204" pitchFamily="49" charset="0"/>
                        </a:rPr>
                        <a:t>0.52</a:t>
                      </a:r>
                      <a:endParaRPr lang="en-US" sz="320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3200">
                          <a:solidFill>
                            <a:srgbClr val="000000"/>
                          </a:solidFill>
                          <a:effectLst/>
                          <a:latin typeface="Consolas" panose="020B0609020204030204" pitchFamily="49" charset="0"/>
                          <a:cs typeface="Consolas" panose="020B0609020204030204" pitchFamily="49" charset="0"/>
                        </a:rPr>
                        <a:t>0.03</a:t>
                      </a:r>
                      <a:endParaRPr lang="en-US" sz="320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9999151"/>
                  </a:ext>
                </a:extLst>
              </a:tr>
              <a:tr h="659390">
                <a:tc>
                  <a:txBody>
                    <a:bodyPr/>
                    <a:lstStyle/>
                    <a:p>
                      <a:r>
                        <a:rPr lang="en-US" sz="2800">
                          <a:latin typeface="TT Interphases Pro Trl Rg" panose="020B0103050000020004" pitchFamily="34" charset="0"/>
                        </a:rPr>
                        <a:t>Excel</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200" b="0">
                          <a:solidFill>
                            <a:srgbClr val="000000"/>
                          </a:solidFill>
                          <a:effectLst/>
                          <a:latin typeface="Consolas" panose="020B0609020204030204" pitchFamily="49" charset="0"/>
                          <a:cs typeface="Consolas" panose="020B0609020204030204" pitchFamily="49" charset="0"/>
                        </a:rPr>
                        <a:t>1</a:t>
                      </a:r>
                      <a:endParaRPr lang="en-US" sz="3200" b="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200">
                          <a:solidFill>
                            <a:srgbClr val="000000"/>
                          </a:solidFill>
                          <a:effectLst/>
                          <a:latin typeface="Consolas" panose="020B0609020204030204" pitchFamily="49" charset="0"/>
                          <a:cs typeface="Consolas" panose="020B0609020204030204" pitchFamily="49" charset="0"/>
                        </a:rPr>
                        <a:t>1.80</a:t>
                      </a:r>
                      <a:endParaRPr lang="en-US" sz="320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200">
                          <a:solidFill>
                            <a:srgbClr val="000000"/>
                          </a:solidFill>
                          <a:effectLst/>
                          <a:latin typeface="Consolas" panose="020B0609020204030204" pitchFamily="49" charset="0"/>
                          <a:cs typeface="Consolas" panose="020B0609020204030204" pitchFamily="49" charset="0"/>
                        </a:rPr>
                        <a:t>0.04</a:t>
                      </a:r>
                      <a:endParaRPr lang="en-US" sz="320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241815"/>
                  </a:ext>
                </a:extLst>
              </a:tr>
            </a:tbl>
          </a:graphicData>
        </a:graphic>
      </p:graphicFrame>
      <p:sp>
        <p:nvSpPr>
          <p:cNvPr id="13" name="TextBox 3">
            <a:extLst>
              <a:ext uri="{FF2B5EF4-FFF2-40B4-BE49-F238E27FC236}">
                <a16:creationId xmlns:a16="http://schemas.microsoft.com/office/drawing/2014/main" id="{B61BBA3A-71B5-50C4-B3A4-79A626584F44}"/>
              </a:ext>
            </a:extLst>
          </p:cNvPr>
          <p:cNvSpPr txBox="1"/>
          <p:nvPr/>
        </p:nvSpPr>
        <p:spPr>
          <a:xfrm>
            <a:off x="571764" y="663270"/>
            <a:ext cx="17491633" cy="740587"/>
          </a:xfrm>
          <a:prstGeom prst="rect">
            <a:avLst/>
          </a:prstGeom>
        </p:spPr>
        <p:txBody>
          <a:bodyPr wrap="square" lIns="0" tIns="0" rIns="0" bIns="0" rtlCol="0" anchor="t">
            <a:spAutoFit/>
          </a:bodyPr>
          <a:lstStyle/>
          <a:p>
            <a:pPr>
              <a:lnSpc>
                <a:spcPts val="6089"/>
              </a:lnSpc>
            </a:pPr>
            <a:r>
              <a:rPr lang="en-US" sz="5000" spc="-342">
                <a:solidFill>
                  <a:srgbClr val="000000"/>
                </a:solidFill>
                <a:latin typeface="TT Interphases"/>
                <a:ea typeface="TT Interphases"/>
                <a:cs typeface="TT Interphases"/>
                <a:sym typeface="TT Interphases"/>
              </a:rPr>
              <a:t>Finding 2: SAGE recommends high-utility pivot tables</a:t>
            </a:r>
          </a:p>
        </p:txBody>
      </p:sp>
      <p:sp>
        <p:nvSpPr>
          <p:cNvPr id="10" name="Rectangle 9">
            <a:extLst>
              <a:ext uri="{FF2B5EF4-FFF2-40B4-BE49-F238E27FC236}">
                <a16:creationId xmlns:a16="http://schemas.microsoft.com/office/drawing/2014/main" id="{1BA227C4-D5B1-84D8-1E5B-FD2B2D5220D9}"/>
              </a:ext>
            </a:extLst>
          </p:cNvPr>
          <p:cNvSpPr/>
          <p:nvPr/>
        </p:nvSpPr>
        <p:spPr>
          <a:xfrm>
            <a:off x="6569146" y="4112651"/>
            <a:ext cx="2748434" cy="3513699"/>
          </a:xfrm>
          <a:prstGeom prst="rect">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60894DE-8BA8-A414-7CF6-439A09D86E76}"/>
              </a:ext>
            </a:extLst>
          </p:cNvPr>
          <p:cNvSpPr/>
          <p:nvPr/>
        </p:nvSpPr>
        <p:spPr>
          <a:xfrm>
            <a:off x="12343592" y="4112651"/>
            <a:ext cx="2748434" cy="3513699"/>
          </a:xfrm>
          <a:prstGeom prst="rect">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ular Callout 4">
            <a:extLst>
              <a:ext uri="{FF2B5EF4-FFF2-40B4-BE49-F238E27FC236}">
                <a16:creationId xmlns:a16="http://schemas.microsoft.com/office/drawing/2014/main" id="{6A31097C-0999-0BD2-3CF4-E51A353EB8E2}"/>
              </a:ext>
            </a:extLst>
          </p:cNvPr>
          <p:cNvSpPr/>
          <p:nvPr/>
        </p:nvSpPr>
        <p:spPr>
          <a:xfrm>
            <a:off x="6557705" y="8544181"/>
            <a:ext cx="3968496" cy="1591056"/>
          </a:xfrm>
          <a:prstGeom prst="wedgeRoundRectCallout">
            <a:avLst>
              <a:gd name="adj1" fmla="val 58299"/>
              <a:gd name="adj2" fmla="val -257771"/>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TT Interphases Pro Trl Rg" panose="020B0103050000020004" pitchFamily="34" charset="0"/>
              </a:rPr>
              <a:t>SAGE achieves </a:t>
            </a:r>
          </a:p>
          <a:p>
            <a:pPr algn="ctr"/>
            <a:r>
              <a:rPr lang="en-US" sz="2400">
                <a:solidFill>
                  <a:schemeClr val="bg1"/>
                </a:solidFill>
                <a:latin typeface="TT Interphases Pro Trl Rg" panose="020B0103050000020004" pitchFamily="34" charset="0"/>
              </a:rPr>
              <a:t>the second best utility</a:t>
            </a:r>
          </a:p>
        </p:txBody>
      </p:sp>
      <p:sp>
        <p:nvSpPr>
          <p:cNvPr id="22" name="Rectangle: Rounded Corners 5">
            <a:extLst>
              <a:ext uri="{FF2B5EF4-FFF2-40B4-BE49-F238E27FC236}">
                <a16:creationId xmlns:a16="http://schemas.microsoft.com/office/drawing/2014/main" id="{F7C47ECB-CD79-946C-A2DD-AB1C67DA01D8}"/>
              </a:ext>
            </a:extLst>
          </p:cNvPr>
          <p:cNvSpPr/>
          <p:nvPr/>
        </p:nvSpPr>
        <p:spPr>
          <a:xfrm>
            <a:off x="10874300" y="2931315"/>
            <a:ext cx="1339560" cy="602407"/>
          </a:xfrm>
          <a:prstGeom prst="roundRect">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T Interphases Pro Trl Rg" panose="020B0103050000020004" pitchFamily="34" charset="0"/>
              </a:rPr>
              <a:t>BEST</a:t>
            </a:r>
          </a:p>
        </p:txBody>
      </p:sp>
      <p:sp>
        <p:nvSpPr>
          <p:cNvPr id="23" name="Rectangle: Rounded Corners 5">
            <a:extLst>
              <a:ext uri="{FF2B5EF4-FFF2-40B4-BE49-F238E27FC236}">
                <a16:creationId xmlns:a16="http://schemas.microsoft.com/office/drawing/2014/main" id="{2EF77D57-C0A0-0650-5FC4-E038262BBB24}"/>
              </a:ext>
            </a:extLst>
          </p:cNvPr>
          <p:cNvSpPr/>
          <p:nvPr/>
        </p:nvSpPr>
        <p:spPr>
          <a:xfrm>
            <a:off x="12333128" y="2931314"/>
            <a:ext cx="1654540" cy="602407"/>
          </a:xfrm>
          <a:prstGeom prst="roundRect">
            <a:avLst/>
          </a:prstGeom>
          <a:solidFill>
            <a:srgbClr val="DCE7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T Interphases Pro Trl Rg" panose="020B0103050000020004" pitchFamily="34" charset="0"/>
              </a:rPr>
              <a:t>2</a:t>
            </a:r>
            <a:r>
              <a:rPr lang="en-US" sz="2400" baseline="30000">
                <a:solidFill>
                  <a:schemeClr val="tx1"/>
                </a:solidFill>
                <a:latin typeface="TT Interphases Pro Trl Rg" panose="020B0103050000020004" pitchFamily="34" charset="0"/>
              </a:rPr>
              <a:t>nd</a:t>
            </a:r>
            <a:r>
              <a:rPr lang="en-US" sz="2400">
                <a:solidFill>
                  <a:schemeClr val="tx1"/>
                </a:solidFill>
                <a:latin typeface="TT Interphases Pro Trl Rg" panose="020B0103050000020004" pitchFamily="34" charset="0"/>
              </a:rPr>
              <a:t> BEST</a:t>
            </a:r>
          </a:p>
        </p:txBody>
      </p:sp>
      <p:sp>
        <p:nvSpPr>
          <p:cNvPr id="46" name="Rounded Rectangular Callout 45">
            <a:extLst>
              <a:ext uri="{FF2B5EF4-FFF2-40B4-BE49-F238E27FC236}">
                <a16:creationId xmlns:a16="http://schemas.microsoft.com/office/drawing/2014/main" id="{B740BF3D-F700-2C54-934E-41278471F78B}"/>
              </a:ext>
            </a:extLst>
          </p:cNvPr>
          <p:cNvSpPr/>
          <p:nvPr/>
        </p:nvSpPr>
        <p:spPr>
          <a:xfrm>
            <a:off x="10794448" y="8784208"/>
            <a:ext cx="5319977" cy="1351029"/>
          </a:xfrm>
          <a:prstGeom prst="wedgeRoundRectCallout">
            <a:avLst>
              <a:gd name="adj1" fmla="val -30398"/>
              <a:gd name="adj2" fmla="val -142863"/>
              <a:gd name="adj3" fmla="val 16667"/>
            </a:avLst>
          </a:prstGeom>
          <a:solidFill>
            <a:srgbClr val="90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TT Interphases Pro Trl Rg" panose="020B0103050000020004" pitchFamily="34" charset="0"/>
              </a:rPr>
              <a:t>Excel’s recommendation has worse utility despite fast recommendation</a:t>
            </a:r>
          </a:p>
        </p:txBody>
      </p:sp>
      <p:grpSp>
        <p:nvGrpSpPr>
          <p:cNvPr id="4" name="Group 3">
            <a:extLst>
              <a:ext uri="{FF2B5EF4-FFF2-40B4-BE49-F238E27FC236}">
                <a16:creationId xmlns:a16="http://schemas.microsoft.com/office/drawing/2014/main" id="{0DD9FC61-C0C3-B061-6352-8CCED3A87E84}"/>
              </a:ext>
            </a:extLst>
          </p:cNvPr>
          <p:cNvGrpSpPr/>
          <p:nvPr/>
        </p:nvGrpSpPr>
        <p:grpSpPr>
          <a:xfrm>
            <a:off x="16802718" y="185090"/>
            <a:ext cx="1827036" cy="956360"/>
            <a:chOff x="16307395" y="607801"/>
            <a:chExt cx="1827036" cy="956360"/>
          </a:xfrm>
        </p:grpSpPr>
        <p:grpSp>
          <p:nvGrpSpPr>
            <p:cNvPr id="6" name="Group 5">
              <a:extLst>
                <a:ext uri="{FF2B5EF4-FFF2-40B4-BE49-F238E27FC236}">
                  <a16:creationId xmlns:a16="http://schemas.microsoft.com/office/drawing/2014/main" id="{5EE4B182-B257-E8ED-273C-BB73B699C34D}"/>
                </a:ext>
              </a:extLst>
            </p:cNvPr>
            <p:cNvGrpSpPr/>
            <p:nvPr/>
          </p:nvGrpSpPr>
          <p:grpSpPr>
            <a:xfrm>
              <a:off x="16307395" y="607801"/>
              <a:ext cx="827737" cy="826582"/>
              <a:chOff x="12532454" y="2051473"/>
              <a:chExt cx="1301084" cy="1237878"/>
            </a:xfrm>
          </p:grpSpPr>
          <p:sp>
            <p:nvSpPr>
              <p:cNvPr id="9" name="Oval 8">
                <a:extLst>
                  <a:ext uri="{FF2B5EF4-FFF2-40B4-BE49-F238E27FC236}">
                    <a16:creationId xmlns:a16="http://schemas.microsoft.com/office/drawing/2014/main" id="{423DF5C3-FAF8-64AE-12A0-539D7E0BC993}"/>
                  </a:ext>
                </a:extLst>
              </p:cNvPr>
              <p:cNvSpPr/>
              <p:nvPr/>
            </p:nvSpPr>
            <p:spPr>
              <a:xfrm>
                <a:off x="12532454" y="2051473"/>
                <a:ext cx="1301084" cy="1237878"/>
              </a:xfrm>
              <a:prstGeom prst="ellipse">
                <a:avLst/>
              </a:prstGeom>
              <a:solidFill>
                <a:srgbClr val="FAE9AC"/>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977A6C8-458B-914D-6869-1915E8F5D965}"/>
                  </a:ext>
                </a:extLst>
              </p:cNvPr>
              <p:cNvGrpSpPr/>
              <p:nvPr/>
            </p:nvGrpSpPr>
            <p:grpSpPr>
              <a:xfrm>
                <a:off x="12708682" y="2201317"/>
                <a:ext cx="846926" cy="930524"/>
                <a:chOff x="13556331" y="2016015"/>
                <a:chExt cx="846926" cy="930524"/>
              </a:xfrm>
            </p:grpSpPr>
            <p:sp>
              <p:nvSpPr>
                <p:cNvPr id="14" name="Freeform 13" descr="Badge Tick1 with solid fill">
                  <a:extLst>
                    <a:ext uri="{FF2B5EF4-FFF2-40B4-BE49-F238E27FC236}">
                      <a16:creationId xmlns:a16="http://schemas.microsoft.com/office/drawing/2014/main" id="{D3AA7494-5B2E-738B-DED8-AB33C97C0326}"/>
                    </a:ext>
                  </a:extLst>
                </p:cNvPr>
                <p:cNvSpPr/>
                <p:nvPr/>
              </p:nvSpPr>
              <p:spPr>
                <a:xfrm>
                  <a:off x="13556331" y="2016015"/>
                  <a:ext cx="846926" cy="930524"/>
                </a:xfrm>
                <a:custGeom>
                  <a:avLst/>
                  <a:gdLst>
                    <a:gd name="connsiteX0" fmla="*/ 457915 w 846926"/>
                    <a:gd name="connsiteY0" fmla="*/ 270 h 930524"/>
                    <a:gd name="connsiteX1" fmla="*/ 846640 w 846926"/>
                    <a:gd name="connsiteY1" fmla="*/ 333003 h 930524"/>
                    <a:gd name="connsiteX2" fmla="*/ 846640 w 846926"/>
                    <a:gd name="connsiteY2" fmla="*/ 360105 h 930524"/>
                    <a:gd name="connsiteX3" fmla="*/ 699744 w 846926"/>
                    <a:gd name="connsiteY3" fmla="*/ 638896 h 930524"/>
                    <a:gd name="connsiteX4" fmla="*/ 699744 w 846926"/>
                    <a:gd name="connsiteY4" fmla="*/ 930524 h 930524"/>
                    <a:gd name="connsiteX5" fmla="*/ 306363 w 846926"/>
                    <a:gd name="connsiteY5" fmla="*/ 930524 h 930524"/>
                    <a:gd name="connsiteX6" fmla="*/ 306363 w 846926"/>
                    <a:gd name="connsiteY6" fmla="*/ 792240 h 930524"/>
                    <a:gd name="connsiteX7" fmla="*/ 245364 w 846926"/>
                    <a:gd name="connsiteY7" fmla="*/ 792240 h 930524"/>
                    <a:gd name="connsiteX8" fmla="*/ 140794 w 846926"/>
                    <a:gd name="connsiteY8" fmla="*/ 751908 h 930524"/>
                    <a:gd name="connsiteX9" fmla="*/ 98469 w 846926"/>
                    <a:gd name="connsiteY9" fmla="*/ 653957 h 930524"/>
                    <a:gd name="connsiteX10" fmla="*/ 98469 w 846926"/>
                    <a:gd name="connsiteY10" fmla="*/ 584815 h 930524"/>
                    <a:gd name="connsiteX11" fmla="*/ 43694 w 846926"/>
                    <a:gd name="connsiteY11" fmla="*/ 584815 h 930524"/>
                    <a:gd name="connsiteX12" fmla="*/ 12572 w 846926"/>
                    <a:gd name="connsiteY12" fmla="*/ 504151 h 930524"/>
                    <a:gd name="connsiteX13" fmla="*/ 98469 w 846926"/>
                    <a:gd name="connsiteY13" fmla="*/ 365867 h 930524"/>
                    <a:gd name="connsiteX14" fmla="*/ 98469 w 846926"/>
                    <a:gd name="connsiteY14" fmla="*/ 360105 h 930524"/>
                    <a:gd name="connsiteX15" fmla="*/ 457915 w 846926"/>
                    <a:gd name="connsiteY15" fmla="*/ 270 h 930524"/>
                    <a:gd name="connsiteX16" fmla="*/ 452521 w 846926"/>
                    <a:gd name="connsiteY16" fmla="*/ 23712 h 930524"/>
                    <a:gd name="connsiteX17" fmla="*/ 172055 w 846926"/>
                    <a:gd name="connsiteY17" fmla="*/ 181507 h 930524"/>
                    <a:gd name="connsiteX18" fmla="*/ 123304 w 846926"/>
                    <a:gd name="connsiteY18" fmla="*/ 359114 h 930524"/>
                    <a:gd name="connsiteX19" fmla="*/ 123304 w 846926"/>
                    <a:gd name="connsiteY19" fmla="*/ 371860 h 930524"/>
                    <a:gd name="connsiteX20" fmla="*/ 119993 w 846926"/>
                    <a:gd name="connsiteY20" fmla="*/ 377195 h 930524"/>
                    <a:gd name="connsiteX21" fmla="*/ 34096 w 846926"/>
                    <a:gd name="connsiteY21" fmla="*/ 515478 h 930524"/>
                    <a:gd name="connsiteX22" fmla="*/ 33760 w 846926"/>
                    <a:gd name="connsiteY22" fmla="*/ 516008 h 930524"/>
                    <a:gd name="connsiteX23" fmla="*/ 33399 w 846926"/>
                    <a:gd name="connsiteY23" fmla="*/ 516527 h 930524"/>
                    <a:gd name="connsiteX24" fmla="*/ 27100 w 846926"/>
                    <a:gd name="connsiteY24" fmla="*/ 548920 h 930524"/>
                    <a:gd name="connsiteX25" fmla="*/ 45325 w 846926"/>
                    <a:gd name="connsiteY25" fmla="*/ 561596 h 930524"/>
                    <a:gd name="connsiteX26" fmla="*/ 123366 w 846926"/>
                    <a:gd name="connsiteY26" fmla="*/ 561596 h 930524"/>
                    <a:gd name="connsiteX27" fmla="*/ 123366 w 846926"/>
                    <a:gd name="connsiteY27" fmla="*/ 653784 h 930524"/>
                    <a:gd name="connsiteX28" fmla="*/ 158409 w 846926"/>
                    <a:gd name="connsiteY28" fmla="*/ 735475 h 930524"/>
                    <a:gd name="connsiteX29" fmla="*/ 245364 w 846926"/>
                    <a:gd name="connsiteY29" fmla="*/ 769159 h 930524"/>
                    <a:gd name="connsiteX30" fmla="*/ 331260 w 846926"/>
                    <a:gd name="connsiteY30" fmla="*/ 769159 h 930524"/>
                    <a:gd name="connsiteX31" fmla="*/ 331260 w 846926"/>
                    <a:gd name="connsiteY31" fmla="*/ 907442 h 930524"/>
                    <a:gd name="connsiteX32" fmla="*/ 674846 w 846926"/>
                    <a:gd name="connsiteY32" fmla="*/ 907442 h 930524"/>
                    <a:gd name="connsiteX33" fmla="*/ 674846 w 846926"/>
                    <a:gd name="connsiteY33" fmla="*/ 627591 h 930524"/>
                    <a:gd name="connsiteX34" fmla="*/ 684507 w 846926"/>
                    <a:gd name="connsiteY34" fmla="*/ 620677 h 930524"/>
                    <a:gd name="connsiteX35" fmla="*/ 821742 w 846926"/>
                    <a:gd name="connsiteY35" fmla="*/ 359944 h 930524"/>
                    <a:gd name="connsiteX36" fmla="*/ 821742 w 846926"/>
                    <a:gd name="connsiteY36" fmla="*/ 359529 h 930524"/>
                    <a:gd name="connsiteX37" fmla="*/ 821742 w 846926"/>
                    <a:gd name="connsiteY37" fmla="*/ 359114 h 930524"/>
                    <a:gd name="connsiteX38" fmla="*/ 650982 w 846926"/>
                    <a:gd name="connsiteY38" fmla="*/ 68581 h 930524"/>
                    <a:gd name="connsiteX39" fmla="*/ 650995 w 846926"/>
                    <a:gd name="connsiteY39" fmla="*/ 68581 h 930524"/>
                    <a:gd name="connsiteX40" fmla="*/ 452521 w 846926"/>
                    <a:gd name="connsiteY40" fmla="*/ 23712 h 93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46926" h="930524">
                      <a:moveTo>
                        <a:pt x="457915" y="270"/>
                      </a:moveTo>
                      <a:cubicBezTo>
                        <a:pt x="664516" y="-7214"/>
                        <a:pt x="838554" y="141756"/>
                        <a:pt x="846640" y="333003"/>
                      </a:cubicBezTo>
                      <a:cubicBezTo>
                        <a:pt x="847022" y="342034"/>
                        <a:pt x="847022" y="351074"/>
                        <a:pt x="846640" y="360105"/>
                      </a:cubicBezTo>
                      <a:cubicBezTo>
                        <a:pt x="847069" y="469103"/>
                        <a:pt x="792797" y="572105"/>
                        <a:pt x="699744" y="638896"/>
                      </a:cubicBezTo>
                      <a:lnTo>
                        <a:pt x="699744" y="930524"/>
                      </a:lnTo>
                      <a:lnTo>
                        <a:pt x="306363" y="930524"/>
                      </a:lnTo>
                      <a:lnTo>
                        <a:pt x="306363" y="792240"/>
                      </a:lnTo>
                      <a:lnTo>
                        <a:pt x="245364" y="792240"/>
                      </a:lnTo>
                      <a:cubicBezTo>
                        <a:pt x="206107" y="792175"/>
                        <a:pt x="168488" y="777664"/>
                        <a:pt x="140794" y="751908"/>
                      </a:cubicBezTo>
                      <a:cubicBezTo>
                        <a:pt x="113485" y="725581"/>
                        <a:pt x="98307" y="690456"/>
                        <a:pt x="98469" y="653957"/>
                      </a:cubicBezTo>
                      <a:lnTo>
                        <a:pt x="98469" y="584815"/>
                      </a:lnTo>
                      <a:lnTo>
                        <a:pt x="43694" y="584815"/>
                      </a:lnTo>
                      <a:cubicBezTo>
                        <a:pt x="11327" y="581358"/>
                        <a:pt x="-17305" y="546788"/>
                        <a:pt x="12572" y="504151"/>
                      </a:cubicBezTo>
                      <a:lnTo>
                        <a:pt x="98469" y="365867"/>
                      </a:lnTo>
                      <a:lnTo>
                        <a:pt x="98469" y="360105"/>
                      </a:lnTo>
                      <a:cubicBezTo>
                        <a:pt x="90383" y="168858"/>
                        <a:pt x="251313" y="7754"/>
                        <a:pt x="457915" y="270"/>
                      </a:cubicBezTo>
                      <a:close/>
                      <a:moveTo>
                        <a:pt x="452521" y="23712"/>
                      </a:moveTo>
                      <a:cubicBezTo>
                        <a:pt x="340524" y="29749"/>
                        <a:pt x="233661" y="85501"/>
                        <a:pt x="172055" y="181507"/>
                      </a:cubicBezTo>
                      <a:cubicBezTo>
                        <a:pt x="137652" y="235123"/>
                        <a:pt x="120722" y="296799"/>
                        <a:pt x="123304" y="359114"/>
                      </a:cubicBezTo>
                      <a:lnTo>
                        <a:pt x="123304" y="371860"/>
                      </a:lnTo>
                      <a:lnTo>
                        <a:pt x="119993" y="377195"/>
                      </a:lnTo>
                      <a:lnTo>
                        <a:pt x="34096" y="515478"/>
                      </a:lnTo>
                      <a:lnTo>
                        <a:pt x="33760" y="516008"/>
                      </a:lnTo>
                      <a:lnTo>
                        <a:pt x="33399" y="516527"/>
                      </a:lnTo>
                      <a:cubicBezTo>
                        <a:pt x="25316" y="525558"/>
                        <a:pt x="22927" y="537845"/>
                        <a:pt x="27100" y="548920"/>
                      </a:cubicBezTo>
                      <a:cubicBezTo>
                        <a:pt x="30630" y="555603"/>
                        <a:pt x="37406" y="560318"/>
                        <a:pt x="45325" y="561596"/>
                      </a:cubicBezTo>
                      <a:lnTo>
                        <a:pt x="123366" y="561596"/>
                      </a:lnTo>
                      <a:lnTo>
                        <a:pt x="123366" y="653784"/>
                      </a:lnTo>
                      <a:cubicBezTo>
                        <a:pt x="123233" y="684178"/>
                        <a:pt x="135787" y="713446"/>
                        <a:pt x="158409" y="735475"/>
                      </a:cubicBezTo>
                      <a:cubicBezTo>
                        <a:pt x="181366" y="757009"/>
                        <a:pt x="212681" y="769140"/>
                        <a:pt x="245364" y="769159"/>
                      </a:cubicBezTo>
                      <a:lnTo>
                        <a:pt x="331260" y="769159"/>
                      </a:lnTo>
                      <a:lnTo>
                        <a:pt x="331260" y="907442"/>
                      </a:lnTo>
                      <a:lnTo>
                        <a:pt x="674846" y="907442"/>
                      </a:lnTo>
                      <a:lnTo>
                        <a:pt x="674846" y="627591"/>
                      </a:lnTo>
                      <a:lnTo>
                        <a:pt x="684507" y="620677"/>
                      </a:lnTo>
                      <a:cubicBezTo>
                        <a:pt x="771671" y="558331"/>
                        <a:pt x="822423" y="461909"/>
                        <a:pt x="821742" y="359944"/>
                      </a:cubicBezTo>
                      <a:lnTo>
                        <a:pt x="821742" y="359529"/>
                      </a:lnTo>
                      <a:lnTo>
                        <a:pt x="821742" y="359114"/>
                      </a:lnTo>
                      <a:cubicBezTo>
                        <a:pt x="826796" y="240586"/>
                        <a:pt x="761233" y="129038"/>
                        <a:pt x="650982" y="68581"/>
                      </a:cubicBezTo>
                      <a:lnTo>
                        <a:pt x="650995" y="68581"/>
                      </a:lnTo>
                      <a:cubicBezTo>
                        <a:pt x="588766" y="34365"/>
                        <a:pt x="519720" y="20090"/>
                        <a:pt x="452521" y="23712"/>
                      </a:cubicBezTo>
                      <a:close/>
                    </a:path>
                  </a:pathLst>
                </a:custGeom>
                <a:solidFill>
                  <a:srgbClr val="000000"/>
                </a:solidFill>
                <a:ln w="5556" cap="flat">
                  <a:noFill/>
                  <a:prstDash val="solid"/>
                  <a:miter/>
                </a:ln>
              </p:spPr>
              <p:txBody>
                <a:bodyPr rtlCol="0" anchor="ctr"/>
                <a:lstStyle/>
                <a:p>
                  <a:endParaRPr lang="en-US"/>
                </a:p>
              </p:txBody>
            </p:sp>
            <p:sp>
              <p:nvSpPr>
                <p:cNvPr id="15" name="Freeform 14" descr="Badge Tick1 with solid fill">
                  <a:extLst>
                    <a:ext uri="{FF2B5EF4-FFF2-40B4-BE49-F238E27FC236}">
                      <a16:creationId xmlns:a16="http://schemas.microsoft.com/office/drawing/2014/main" id="{1596BF6E-D431-7F03-1665-3A7F32D4EA36}"/>
                    </a:ext>
                  </a:extLst>
                </p:cNvPr>
                <p:cNvSpPr/>
                <p:nvPr/>
              </p:nvSpPr>
              <p:spPr>
                <a:xfrm>
                  <a:off x="13816285" y="2165644"/>
                  <a:ext cx="428720" cy="396858"/>
                </a:xfrm>
                <a:custGeom>
                  <a:avLst/>
                  <a:gdLst>
                    <a:gd name="connsiteX0" fmla="*/ 214360 w 428720"/>
                    <a:gd name="connsiteY0" fmla="*/ 0 h 396858"/>
                    <a:gd name="connsiteX1" fmla="*/ 214524 w 428720"/>
                    <a:gd name="connsiteY1" fmla="*/ 0 h 396858"/>
                    <a:gd name="connsiteX2" fmla="*/ 428720 w 428720"/>
                    <a:gd name="connsiteY2" fmla="*/ 198414 h 396858"/>
                    <a:gd name="connsiteX3" fmla="*/ 428720 w 428720"/>
                    <a:gd name="connsiteY3" fmla="*/ 198429 h 396858"/>
                    <a:gd name="connsiteX4" fmla="*/ 214360 w 428720"/>
                    <a:gd name="connsiteY4" fmla="*/ 396858 h 396858"/>
                    <a:gd name="connsiteX5" fmla="*/ 0 w 428720"/>
                    <a:gd name="connsiteY5" fmla="*/ 198429 h 396858"/>
                    <a:gd name="connsiteX6" fmla="*/ 214360 w 428720"/>
                    <a:gd name="connsiteY6" fmla="*/ 0 h 396858"/>
                    <a:gd name="connsiteX7" fmla="*/ 321442 w 428720"/>
                    <a:gd name="connsiteY7" fmla="*/ 106824 h 396858"/>
                    <a:gd name="connsiteX8" fmla="*/ 319184 w 428720"/>
                    <a:gd name="connsiteY8" fmla="*/ 109081 h 396858"/>
                    <a:gd name="connsiteX9" fmla="*/ 316751 w 428720"/>
                    <a:gd name="connsiteY9" fmla="*/ 111171 h 396858"/>
                    <a:gd name="connsiteX10" fmla="*/ 249919 w 428720"/>
                    <a:gd name="connsiteY10" fmla="*/ 172253 h 396858"/>
                    <a:gd name="connsiteX11" fmla="*/ 172029 w 428720"/>
                    <a:gd name="connsiteY11" fmla="*/ 245290 h 396858"/>
                    <a:gd name="connsiteX12" fmla="*/ 118246 w 428720"/>
                    <a:gd name="connsiteY12" fmla="*/ 195503 h 396858"/>
                    <a:gd name="connsiteX13" fmla="*/ 91261 w 428720"/>
                    <a:gd name="connsiteY13" fmla="*/ 220483 h 396858"/>
                    <a:gd name="connsiteX14" fmla="*/ 172029 w 428720"/>
                    <a:gd name="connsiteY14" fmla="*/ 295248 h 396858"/>
                    <a:gd name="connsiteX15" fmla="*/ 266287 w 428720"/>
                    <a:gd name="connsiteY15" fmla="*/ 207907 h 396858"/>
                    <a:gd name="connsiteX16" fmla="*/ 266281 w 428720"/>
                    <a:gd name="connsiteY16" fmla="*/ 207891 h 396858"/>
                    <a:gd name="connsiteX17" fmla="*/ 348805 w 428720"/>
                    <a:gd name="connsiteY17" fmla="*/ 131804 h 396858"/>
                    <a:gd name="connsiteX18" fmla="*/ 321442 w 428720"/>
                    <a:gd name="connsiteY18" fmla="*/ 106824 h 39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8720" h="396858">
                      <a:moveTo>
                        <a:pt x="214360" y="0"/>
                      </a:moveTo>
                      <a:cubicBezTo>
                        <a:pt x="214415" y="0"/>
                        <a:pt x="214469" y="0"/>
                        <a:pt x="214524" y="0"/>
                      </a:cubicBezTo>
                      <a:cubicBezTo>
                        <a:pt x="332862" y="38"/>
                        <a:pt x="428761" y="88870"/>
                        <a:pt x="428720" y="198414"/>
                      </a:cubicBezTo>
                      <a:cubicBezTo>
                        <a:pt x="428720" y="198419"/>
                        <a:pt x="428720" y="198424"/>
                        <a:pt x="428720" y="198429"/>
                      </a:cubicBezTo>
                      <a:cubicBezTo>
                        <a:pt x="428720" y="308019"/>
                        <a:pt x="332748" y="396858"/>
                        <a:pt x="214360" y="396858"/>
                      </a:cubicBezTo>
                      <a:cubicBezTo>
                        <a:pt x="95972" y="396858"/>
                        <a:pt x="0" y="308019"/>
                        <a:pt x="0" y="198429"/>
                      </a:cubicBezTo>
                      <a:cubicBezTo>
                        <a:pt x="0" y="88840"/>
                        <a:pt x="95972" y="0"/>
                        <a:pt x="214360" y="0"/>
                      </a:cubicBezTo>
                      <a:close/>
                      <a:moveTo>
                        <a:pt x="321442" y="106824"/>
                      </a:moveTo>
                      <a:cubicBezTo>
                        <a:pt x="320790" y="107658"/>
                        <a:pt x="320032" y="108416"/>
                        <a:pt x="319184" y="109081"/>
                      </a:cubicBezTo>
                      <a:cubicBezTo>
                        <a:pt x="318309" y="109787"/>
                        <a:pt x="317502" y="110476"/>
                        <a:pt x="316751" y="111171"/>
                      </a:cubicBezTo>
                      <a:cubicBezTo>
                        <a:pt x="289992" y="135111"/>
                        <a:pt x="275718" y="148084"/>
                        <a:pt x="249919" y="172253"/>
                      </a:cubicBezTo>
                      <a:cubicBezTo>
                        <a:pt x="224102" y="196427"/>
                        <a:pt x="198139" y="220772"/>
                        <a:pt x="172029" y="245290"/>
                      </a:cubicBezTo>
                      <a:lnTo>
                        <a:pt x="118246" y="195503"/>
                      </a:lnTo>
                      <a:lnTo>
                        <a:pt x="91261" y="220483"/>
                      </a:lnTo>
                      <a:cubicBezTo>
                        <a:pt x="118247" y="245346"/>
                        <a:pt x="145170" y="270267"/>
                        <a:pt x="172029" y="295248"/>
                      </a:cubicBezTo>
                      <a:cubicBezTo>
                        <a:pt x="203636" y="265879"/>
                        <a:pt x="235056" y="236764"/>
                        <a:pt x="266287" y="207907"/>
                      </a:cubicBezTo>
                      <a:lnTo>
                        <a:pt x="266281" y="207891"/>
                      </a:lnTo>
                      <a:cubicBezTo>
                        <a:pt x="297516" y="179035"/>
                        <a:pt x="317022" y="161062"/>
                        <a:pt x="348805" y="131804"/>
                      </a:cubicBezTo>
                      <a:lnTo>
                        <a:pt x="321442" y="106824"/>
                      </a:lnTo>
                      <a:close/>
                    </a:path>
                  </a:pathLst>
                </a:custGeom>
                <a:solidFill>
                  <a:srgbClr val="439863"/>
                </a:solidFill>
                <a:ln w="28575" cap="flat">
                  <a:solidFill>
                    <a:schemeClr val="tx1"/>
                  </a:solidFill>
                  <a:prstDash val="solid"/>
                  <a:miter/>
                </a:ln>
              </p:spPr>
              <p:txBody>
                <a:bodyPr rtlCol="0" anchor="ctr"/>
                <a:lstStyle/>
                <a:p>
                  <a:endParaRPr lang="en-US"/>
                </a:p>
              </p:txBody>
            </p:sp>
            <p:sp>
              <p:nvSpPr>
                <p:cNvPr id="16" name="Freeform 15" descr="Badge Tick1 with solid fill">
                  <a:extLst>
                    <a:ext uri="{FF2B5EF4-FFF2-40B4-BE49-F238E27FC236}">
                      <a16:creationId xmlns:a16="http://schemas.microsoft.com/office/drawing/2014/main" id="{256E6DC1-A350-9B07-C8AE-8364CC44E871}"/>
                    </a:ext>
                  </a:extLst>
                </p:cNvPr>
                <p:cNvSpPr/>
                <p:nvPr/>
              </p:nvSpPr>
              <p:spPr>
                <a:xfrm>
                  <a:off x="13581412" y="2039180"/>
                  <a:ext cx="796933" cy="884277"/>
                </a:xfrm>
                <a:custGeom>
                  <a:avLst/>
                  <a:gdLst>
                    <a:gd name="connsiteX0" fmla="*/ 427440 w 796933"/>
                    <a:gd name="connsiteY0" fmla="*/ 547 h 884277"/>
                    <a:gd name="connsiteX1" fmla="*/ 625914 w 796933"/>
                    <a:gd name="connsiteY1" fmla="*/ 45416 h 884277"/>
                    <a:gd name="connsiteX2" fmla="*/ 625901 w 796933"/>
                    <a:gd name="connsiteY2" fmla="*/ 45416 h 884277"/>
                    <a:gd name="connsiteX3" fmla="*/ 796661 w 796933"/>
                    <a:gd name="connsiteY3" fmla="*/ 335949 h 884277"/>
                    <a:gd name="connsiteX4" fmla="*/ 796661 w 796933"/>
                    <a:gd name="connsiteY4" fmla="*/ 336364 h 884277"/>
                    <a:gd name="connsiteX5" fmla="*/ 796661 w 796933"/>
                    <a:gd name="connsiteY5" fmla="*/ 336779 h 884277"/>
                    <a:gd name="connsiteX6" fmla="*/ 659426 w 796933"/>
                    <a:gd name="connsiteY6" fmla="*/ 597512 h 884277"/>
                    <a:gd name="connsiteX7" fmla="*/ 649765 w 796933"/>
                    <a:gd name="connsiteY7" fmla="*/ 604426 h 884277"/>
                    <a:gd name="connsiteX8" fmla="*/ 649765 w 796933"/>
                    <a:gd name="connsiteY8" fmla="*/ 884277 h 884277"/>
                    <a:gd name="connsiteX9" fmla="*/ 306179 w 796933"/>
                    <a:gd name="connsiteY9" fmla="*/ 884277 h 884277"/>
                    <a:gd name="connsiteX10" fmla="*/ 306179 w 796933"/>
                    <a:gd name="connsiteY10" fmla="*/ 745994 h 884277"/>
                    <a:gd name="connsiteX11" fmla="*/ 220283 w 796933"/>
                    <a:gd name="connsiteY11" fmla="*/ 745994 h 884277"/>
                    <a:gd name="connsiteX12" fmla="*/ 133328 w 796933"/>
                    <a:gd name="connsiteY12" fmla="*/ 712310 h 884277"/>
                    <a:gd name="connsiteX13" fmla="*/ 98285 w 796933"/>
                    <a:gd name="connsiteY13" fmla="*/ 630619 h 884277"/>
                    <a:gd name="connsiteX14" fmla="*/ 98285 w 796933"/>
                    <a:gd name="connsiteY14" fmla="*/ 538431 h 884277"/>
                    <a:gd name="connsiteX15" fmla="*/ 20244 w 796933"/>
                    <a:gd name="connsiteY15" fmla="*/ 538431 h 884277"/>
                    <a:gd name="connsiteX16" fmla="*/ 2019 w 796933"/>
                    <a:gd name="connsiteY16" fmla="*/ 525755 h 884277"/>
                    <a:gd name="connsiteX17" fmla="*/ 8318 w 796933"/>
                    <a:gd name="connsiteY17" fmla="*/ 493362 h 884277"/>
                    <a:gd name="connsiteX18" fmla="*/ 8679 w 796933"/>
                    <a:gd name="connsiteY18" fmla="*/ 492843 h 884277"/>
                    <a:gd name="connsiteX19" fmla="*/ 9015 w 796933"/>
                    <a:gd name="connsiteY19" fmla="*/ 492313 h 884277"/>
                    <a:gd name="connsiteX20" fmla="*/ 94912 w 796933"/>
                    <a:gd name="connsiteY20" fmla="*/ 354030 h 884277"/>
                    <a:gd name="connsiteX21" fmla="*/ 98223 w 796933"/>
                    <a:gd name="connsiteY21" fmla="*/ 348695 h 884277"/>
                    <a:gd name="connsiteX22" fmla="*/ 98223 w 796933"/>
                    <a:gd name="connsiteY22" fmla="*/ 335949 h 884277"/>
                    <a:gd name="connsiteX23" fmla="*/ 146974 w 796933"/>
                    <a:gd name="connsiteY23" fmla="*/ 158342 h 884277"/>
                    <a:gd name="connsiteX24" fmla="*/ 427440 w 796933"/>
                    <a:gd name="connsiteY24" fmla="*/ 547 h 884277"/>
                    <a:gd name="connsiteX25" fmla="*/ 449233 w 796933"/>
                    <a:gd name="connsiteY25" fmla="*/ 126464 h 884277"/>
                    <a:gd name="connsiteX26" fmla="*/ 234873 w 796933"/>
                    <a:gd name="connsiteY26" fmla="*/ 324893 h 884277"/>
                    <a:gd name="connsiteX27" fmla="*/ 449233 w 796933"/>
                    <a:gd name="connsiteY27" fmla="*/ 523322 h 884277"/>
                    <a:gd name="connsiteX28" fmla="*/ 663593 w 796933"/>
                    <a:gd name="connsiteY28" fmla="*/ 324893 h 884277"/>
                    <a:gd name="connsiteX29" fmla="*/ 663593 w 796933"/>
                    <a:gd name="connsiteY29" fmla="*/ 324878 h 884277"/>
                    <a:gd name="connsiteX30" fmla="*/ 449397 w 796933"/>
                    <a:gd name="connsiteY30" fmla="*/ 126464 h 884277"/>
                    <a:gd name="connsiteX31" fmla="*/ 449233 w 796933"/>
                    <a:gd name="connsiteY31" fmla="*/ 126464 h 88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6933" h="884277">
                      <a:moveTo>
                        <a:pt x="427440" y="547"/>
                      </a:moveTo>
                      <a:cubicBezTo>
                        <a:pt x="494639" y="-3075"/>
                        <a:pt x="563685" y="11200"/>
                        <a:pt x="625914" y="45416"/>
                      </a:cubicBezTo>
                      <a:lnTo>
                        <a:pt x="625901" y="45416"/>
                      </a:lnTo>
                      <a:cubicBezTo>
                        <a:pt x="736152" y="105873"/>
                        <a:pt x="801715" y="217421"/>
                        <a:pt x="796661" y="335949"/>
                      </a:cubicBezTo>
                      <a:lnTo>
                        <a:pt x="796661" y="336364"/>
                      </a:lnTo>
                      <a:lnTo>
                        <a:pt x="796661" y="336779"/>
                      </a:lnTo>
                      <a:cubicBezTo>
                        <a:pt x="797342" y="438744"/>
                        <a:pt x="746590" y="535166"/>
                        <a:pt x="659426" y="597512"/>
                      </a:cubicBezTo>
                      <a:lnTo>
                        <a:pt x="649765" y="604426"/>
                      </a:lnTo>
                      <a:lnTo>
                        <a:pt x="649765" y="884277"/>
                      </a:lnTo>
                      <a:lnTo>
                        <a:pt x="306179" y="884277"/>
                      </a:lnTo>
                      <a:lnTo>
                        <a:pt x="306179" y="745994"/>
                      </a:lnTo>
                      <a:lnTo>
                        <a:pt x="220283" y="745994"/>
                      </a:lnTo>
                      <a:cubicBezTo>
                        <a:pt x="187600" y="745975"/>
                        <a:pt x="156285" y="733844"/>
                        <a:pt x="133328" y="712310"/>
                      </a:cubicBezTo>
                      <a:cubicBezTo>
                        <a:pt x="110706" y="690281"/>
                        <a:pt x="98152" y="661013"/>
                        <a:pt x="98285" y="630619"/>
                      </a:cubicBezTo>
                      <a:lnTo>
                        <a:pt x="98285" y="538431"/>
                      </a:lnTo>
                      <a:lnTo>
                        <a:pt x="20244" y="538431"/>
                      </a:lnTo>
                      <a:cubicBezTo>
                        <a:pt x="12325" y="537153"/>
                        <a:pt x="5549" y="532438"/>
                        <a:pt x="2019" y="525755"/>
                      </a:cubicBezTo>
                      <a:cubicBezTo>
                        <a:pt x="-2154" y="514680"/>
                        <a:pt x="235" y="502393"/>
                        <a:pt x="8318" y="493362"/>
                      </a:cubicBezTo>
                      <a:lnTo>
                        <a:pt x="8679" y="492843"/>
                      </a:lnTo>
                      <a:lnTo>
                        <a:pt x="9015" y="492313"/>
                      </a:lnTo>
                      <a:lnTo>
                        <a:pt x="94912" y="354030"/>
                      </a:lnTo>
                      <a:lnTo>
                        <a:pt x="98223" y="348695"/>
                      </a:lnTo>
                      <a:lnTo>
                        <a:pt x="98223" y="335949"/>
                      </a:lnTo>
                      <a:cubicBezTo>
                        <a:pt x="95641" y="273634"/>
                        <a:pt x="112571" y="211958"/>
                        <a:pt x="146974" y="158342"/>
                      </a:cubicBezTo>
                      <a:cubicBezTo>
                        <a:pt x="208580" y="62336"/>
                        <a:pt x="315443" y="6584"/>
                        <a:pt x="427440" y="547"/>
                      </a:cubicBezTo>
                      <a:close/>
                      <a:moveTo>
                        <a:pt x="449233" y="126464"/>
                      </a:moveTo>
                      <a:cubicBezTo>
                        <a:pt x="330845" y="126464"/>
                        <a:pt x="234873" y="215304"/>
                        <a:pt x="234873" y="324893"/>
                      </a:cubicBezTo>
                      <a:cubicBezTo>
                        <a:pt x="234873" y="434483"/>
                        <a:pt x="330845" y="523322"/>
                        <a:pt x="449233" y="523322"/>
                      </a:cubicBezTo>
                      <a:cubicBezTo>
                        <a:pt x="567621" y="523322"/>
                        <a:pt x="663593" y="434483"/>
                        <a:pt x="663593" y="324893"/>
                      </a:cubicBezTo>
                      <a:cubicBezTo>
                        <a:pt x="663593" y="324888"/>
                        <a:pt x="663593" y="324883"/>
                        <a:pt x="663593" y="324878"/>
                      </a:cubicBezTo>
                      <a:cubicBezTo>
                        <a:pt x="663634" y="215334"/>
                        <a:pt x="567735" y="126502"/>
                        <a:pt x="449397" y="126464"/>
                      </a:cubicBezTo>
                      <a:cubicBezTo>
                        <a:pt x="449342" y="126464"/>
                        <a:pt x="449288" y="126464"/>
                        <a:pt x="449233" y="126464"/>
                      </a:cubicBezTo>
                      <a:close/>
                    </a:path>
                  </a:pathLst>
                </a:custGeom>
                <a:solidFill>
                  <a:schemeClr val="bg1">
                    <a:lumMod val="85000"/>
                  </a:schemeClr>
                </a:solidFill>
                <a:ln w="5556" cap="flat">
                  <a:noFill/>
                  <a:prstDash val="solid"/>
                  <a:miter/>
                </a:ln>
              </p:spPr>
              <p:txBody>
                <a:bodyPr rtlCol="0" anchor="ctr"/>
                <a:lstStyle/>
                <a:p>
                  <a:endParaRPr lang="en-US"/>
                </a:p>
              </p:txBody>
            </p:sp>
            <p:sp>
              <p:nvSpPr>
                <p:cNvPr id="21" name="Freeform 20" descr="Badge Tick1 with solid fill">
                  <a:extLst>
                    <a:ext uri="{FF2B5EF4-FFF2-40B4-BE49-F238E27FC236}">
                      <a16:creationId xmlns:a16="http://schemas.microsoft.com/office/drawing/2014/main" id="{EE34B5AD-2294-DF53-94B8-0C1EBDCF29F9}"/>
                    </a:ext>
                  </a:extLst>
                </p:cNvPr>
                <p:cNvSpPr/>
                <p:nvPr/>
              </p:nvSpPr>
              <p:spPr>
                <a:xfrm>
                  <a:off x="13907546" y="2272468"/>
                  <a:ext cx="257544" cy="188424"/>
                </a:xfrm>
                <a:custGeom>
                  <a:avLst/>
                  <a:gdLst>
                    <a:gd name="connsiteX0" fmla="*/ 230181 w 257544"/>
                    <a:gd name="connsiteY0" fmla="*/ 0 h 188424"/>
                    <a:gd name="connsiteX1" fmla="*/ 257544 w 257544"/>
                    <a:gd name="connsiteY1" fmla="*/ 24980 h 188424"/>
                    <a:gd name="connsiteX2" fmla="*/ 175020 w 257544"/>
                    <a:gd name="connsiteY2" fmla="*/ 101067 h 188424"/>
                    <a:gd name="connsiteX3" fmla="*/ 175026 w 257544"/>
                    <a:gd name="connsiteY3" fmla="*/ 101083 h 188424"/>
                    <a:gd name="connsiteX4" fmla="*/ 80768 w 257544"/>
                    <a:gd name="connsiteY4" fmla="*/ 188424 h 188424"/>
                    <a:gd name="connsiteX5" fmla="*/ 0 w 257544"/>
                    <a:gd name="connsiteY5" fmla="*/ 113659 h 188424"/>
                    <a:gd name="connsiteX6" fmla="*/ 26985 w 257544"/>
                    <a:gd name="connsiteY6" fmla="*/ 88679 h 188424"/>
                    <a:gd name="connsiteX7" fmla="*/ 80768 w 257544"/>
                    <a:gd name="connsiteY7" fmla="*/ 138466 h 188424"/>
                    <a:gd name="connsiteX8" fmla="*/ 158658 w 257544"/>
                    <a:gd name="connsiteY8" fmla="*/ 65429 h 188424"/>
                    <a:gd name="connsiteX9" fmla="*/ 225490 w 257544"/>
                    <a:gd name="connsiteY9" fmla="*/ 4347 h 188424"/>
                    <a:gd name="connsiteX10" fmla="*/ 227923 w 257544"/>
                    <a:gd name="connsiteY10" fmla="*/ 2257 h 188424"/>
                    <a:gd name="connsiteX11" fmla="*/ 230181 w 257544"/>
                    <a:gd name="connsiteY11" fmla="*/ 0 h 18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544" h="188424">
                      <a:moveTo>
                        <a:pt x="230181" y="0"/>
                      </a:moveTo>
                      <a:lnTo>
                        <a:pt x="257544" y="24980"/>
                      </a:lnTo>
                      <a:cubicBezTo>
                        <a:pt x="225761" y="54238"/>
                        <a:pt x="206255" y="72211"/>
                        <a:pt x="175020" y="101067"/>
                      </a:cubicBezTo>
                      <a:lnTo>
                        <a:pt x="175026" y="101083"/>
                      </a:lnTo>
                      <a:cubicBezTo>
                        <a:pt x="143795" y="129940"/>
                        <a:pt x="112375" y="159055"/>
                        <a:pt x="80768" y="188424"/>
                      </a:cubicBezTo>
                      <a:cubicBezTo>
                        <a:pt x="53909" y="163443"/>
                        <a:pt x="26986" y="138522"/>
                        <a:pt x="0" y="113659"/>
                      </a:cubicBezTo>
                      <a:lnTo>
                        <a:pt x="26985" y="88679"/>
                      </a:lnTo>
                      <a:lnTo>
                        <a:pt x="80768" y="138466"/>
                      </a:lnTo>
                      <a:cubicBezTo>
                        <a:pt x="106878" y="113948"/>
                        <a:pt x="132841" y="89603"/>
                        <a:pt x="158658" y="65429"/>
                      </a:cubicBezTo>
                      <a:cubicBezTo>
                        <a:pt x="184457" y="41260"/>
                        <a:pt x="198731" y="28287"/>
                        <a:pt x="225490" y="4347"/>
                      </a:cubicBezTo>
                      <a:cubicBezTo>
                        <a:pt x="226241" y="3652"/>
                        <a:pt x="227048" y="2963"/>
                        <a:pt x="227923" y="2257"/>
                      </a:cubicBezTo>
                      <a:cubicBezTo>
                        <a:pt x="228771" y="1592"/>
                        <a:pt x="229529" y="834"/>
                        <a:pt x="230181" y="0"/>
                      </a:cubicBezTo>
                      <a:close/>
                    </a:path>
                  </a:pathLst>
                </a:custGeom>
                <a:solidFill>
                  <a:schemeClr val="bg1"/>
                </a:solidFill>
                <a:ln w="5556" cap="flat">
                  <a:noFill/>
                  <a:prstDash val="solid"/>
                  <a:miter/>
                </a:ln>
              </p:spPr>
              <p:txBody>
                <a:bodyPr rtlCol="0" anchor="ctr"/>
                <a:lstStyle/>
                <a:p>
                  <a:endParaRPr lang="en-US"/>
                </a:p>
              </p:txBody>
            </p:sp>
          </p:grpSp>
        </p:grpSp>
        <p:sp>
          <p:nvSpPr>
            <p:cNvPr id="7" name="TextBox 6">
              <a:extLst>
                <a:ext uri="{FF2B5EF4-FFF2-40B4-BE49-F238E27FC236}">
                  <a16:creationId xmlns:a16="http://schemas.microsoft.com/office/drawing/2014/main" id="{197678F4-A77E-07BD-C487-27E83928B40C}"/>
                </a:ext>
              </a:extLst>
            </p:cNvPr>
            <p:cNvSpPr txBox="1"/>
            <p:nvPr/>
          </p:nvSpPr>
          <p:spPr>
            <a:xfrm>
              <a:off x="16975207" y="640831"/>
              <a:ext cx="1159224" cy="923330"/>
            </a:xfrm>
            <a:prstGeom prst="rect">
              <a:avLst/>
            </a:prstGeom>
            <a:noFill/>
          </p:spPr>
          <p:txBody>
            <a:bodyPr wrap="square" rtlCol="0">
              <a:spAutoFit/>
            </a:bodyPr>
            <a:lstStyle/>
            <a:p>
              <a:r>
                <a:rPr lang="en-US" sz="5400"/>
                <a:t>💡</a:t>
              </a:r>
              <a:endParaRPr lang="en-US" sz="6600"/>
            </a:p>
          </p:txBody>
        </p:sp>
      </p:grpSp>
    </p:spTree>
    <p:extLst>
      <p:ext uri="{BB962C8B-B14F-4D97-AF65-F5344CB8AC3E}">
        <p14:creationId xmlns:p14="http://schemas.microsoft.com/office/powerpoint/2010/main" val="306919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B2B42-DC54-87EF-1D0B-BEB7E80701B7}"/>
            </a:ext>
          </a:extLst>
        </p:cNvPr>
        <p:cNvGrpSpPr/>
        <p:nvPr/>
      </p:nvGrpSpPr>
      <p:grpSpPr>
        <a:xfrm>
          <a:off x="0" y="0"/>
          <a:ext cx="0" cy="0"/>
          <a:chOff x="0" y="0"/>
          <a:chExt cx="0" cy="0"/>
        </a:xfrm>
      </p:grpSpPr>
      <p:sp>
        <p:nvSpPr>
          <p:cNvPr id="11" name="Rectangle: Rounded Corners 5">
            <a:extLst>
              <a:ext uri="{FF2B5EF4-FFF2-40B4-BE49-F238E27FC236}">
                <a16:creationId xmlns:a16="http://schemas.microsoft.com/office/drawing/2014/main" id="{78DF4AFD-BD0B-F059-AD10-047E592B9177}"/>
              </a:ext>
            </a:extLst>
          </p:cNvPr>
          <p:cNvSpPr/>
          <p:nvPr/>
        </p:nvSpPr>
        <p:spPr>
          <a:xfrm>
            <a:off x="13971595" y="5038933"/>
            <a:ext cx="1120429" cy="602407"/>
          </a:xfrm>
          <a:prstGeom prst="roundRect">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T Interphases Pro Trl Rg" panose="020B0103050000020004" pitchFamily="34" charset="0"/>
            </a:endParaRPr>
          </a:p>
        </p:txBody>
      </p:sp>
      <p:sp>
        <p:nvSpPr>
          <p:cNvPr id="9" name="Rectangle: Rounded Corners 5">
            <a:extLst>
              <a:ext uri="{FF2B5EF4-FFF2-40B4-BE49-F238E27FC236}">
                <a16:creationId xmlns:a16="http://schemas.microsoft.com/office/drawing/2014/main" id="{E42ADF1C-2F69-F0A3-0937-738EEDD86EB3}"/>
              </a:ext>
            </a:extLst>
          </p:cNvPr>
          <p:cNvSpPr/>
          <p:nvPr/>
        </p:nvSpPr>
        <p:spPr>
          <a:xfrm>
            <a:off x="13971596" y="5691131"/>
            <a:ext cx="1120429" cy="602407"/>
          </a:xfrm>
          <a:prstGeom prst="roundRect">
            <a:avLst/>
          </a:prstGeom>
          <a:solidFill>
            <a:srgbClr val="DCE7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T Interphases Pro Trl Rg" panose="020B0103050000020004" pitchFamily="34" charset="0"/>
            </a:endParaRPr>
          </a:p>
        </p:txBody>
      </p:sp>
      <p:sp>
        <p:nvSpPr>
          <p:cNvPr id="19" name="Rectangle: Rounded Corners 5">
            <a:extLst>
              <a:ext uri="{FF2B5EF4-FFF2-40B4-BE49-F238E27FC236}">
                <a16:creationId xmlns:a16="http://schemas.microsoft.com/office/drawing/2014/main" id="{7A7B64BA-5FD4-6758-B8D1-4C4347147CCD}"/>
              </a:ext>
            </a:extLst>
          </p:cNvPr>
          <p:cNvSpPr/>
          <p:nvPr/>
        </p:nvSpPr>
        <p:spPr>
          <a:xfrm>
            <a:off x="8686800" y="5030482"/>
            <a:ext cx="630780" cy="602407"/>
          </a:xfrm>
          <a:prstGeom prst="roundRect">
            <a:avLst/>
          </a:prstGeom>
          <a:solidFill>
            <a:srgbClr val="DCE7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T Interphases Pro Trl Rg" panose="020B0103050000020004" pitchFamily="34" charset="0"/>
            </a:endParaRPr>
          </a:p>
        </p:txBody>
      </p:sp>
      <p:sp>
        <p:nvSpPr>
          <p:cNvPr id="18" name="Rectangle: Rounded Corners 5">
            <a:extLst>
              <a:ext uri="{FF2B5EF4-FFF2-40B4-BE49-F238E27FC236}">
                <a16:creationId xmlns:a16="http://schemas.microsoft.com/office/drawing/2014/main" id="{B6C02E95-4A1E-17EE-01D6-2B9B28B24CD4}"/>
              </a:ext>
            </a:extLst>
          </p:cNvPr>
          <p:cNvSpPr/>
          <p:nvPr/>
        </p:nvSpPr>
        <p:spPr>
          <a:xfrm>
            <a:off x="10874300" y="5030483"/>
            <a:ext cx="1339560" cy="602407"/>
          </a:xfrm>
          <a:prstGeom prst="roundRect">
            <a:avLst/>
          </a:prstGeom>
          <a:solidFill>
            <a:srgbClr val="DCE7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T Interphases Pro Trl Rg" panose="020B0103050000020004" pitchFamily="34" charset="0"/>
            </a:endParaRPr>
          </a:p>
        </p:txBody>
      </p:sp>
      <p:sp>
        <p:nvSpPr>
          <p:cNvPr id="17" name="Rectangle: Rounded Corners 5">
            <a:extLst>
              <a:ext uri="{FF2B5EF4-FFF2-40B4-BE49-F238E27FC236}">
                <a16:creationId xmlns:a16="http://schemas.microsoft.com/office/drawing/2014/main" id="{9182E0B9-3EAF-2F6C-D97D-8EA6DF97A9AF}"/>
              </a:ext>
            </a:extLst>
          </p:cNvPr>
          <p:cNvSpPr/>
          <p:nvPr/>
        </p:nvSpPr>
        <p:spPr>
          <a:xfrm>
            <a:off x="8686800" y="7023943"/>
            <a:ext cx="630780" cy="602407"/>
          </a:xfrm>
          <a:prstGeom prst="roundRect">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T Interphases Pro Trl Rg" panose="020B0103050000020004" pitchFamily="34" charset="0"/>
            </a:endParaRPr>
          </a:p>
        </p:txBody>
      </p:sp>
      <p:sp>
        <p:nvSpPr>
          <p:cNvPr id="12" name="Rectangle: Rounded Corners 5">
            <a:extLst>
              <a:ext uri="{FF2B5EF4-FFF2-40B4-BE49-F238E27FC236}">
                <a16:creationId xmlns:a16="http://schemas.microsoft.com/office/drawing/2014/main" id="{A6B66F34-0CF2-D43D-FF6A-B7A1E80BF76D}"/>
              </a:ext>
            </a:extLst>
          </p:cNvPr>
          <p:cNvSpPr/>
          <p:nvPr/>
        </p:nvSpPr>
        <p:spPr>
          <a:xfrm>
            <a:off x="10874300" y="5691132"/>
            <a:ext cx="1339560" cy="602407"/>
          </a:xfrm>
          <a:prstGeom prst="roundRect">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T Interphases Pro Trl Rg" panose="020B0103050000020004" pitchFamily="34" charset="0"/>
            </a:endParaRPr>
          </a:p>
        </p:txBody>
      </p:sp>
      <p:sp>
        <p:nvSpPr>
          <p:cNvPr id="2" name="Slide Number Placeholder 1">
            <a:extLst>
              <a:ext uri="{FF2B5EF4-FFF2-40B4-BE49-F238E27FC236}">
                <a16:creationId xmlns:a16="http://schemas.microsoft.com/office/drawing/2014/main" id="{B75A773A-C9BF-9BE3-3156-2B0B9F337B5E}"/>
              </a:ext>
            </a:extLst>
          </p:cNvPr>
          <p:cNvSpPr>
            <a:spLocks noGrp="1"/>
          </p:cNvSpPr>
          <p:nvPr>
            <p:ph type="sldNum" sz="quarter" idx="12"/>
          </p:nvPr>
        </p:nvSpPr>
        <p:spPr/>
        <p:txBody>
          <a:bodyPr/>
          <a:lstStyle/>
          <a:p>
            <a:fld id="{B6F15528-21DE-4FAA-801E-634DDDAF4B2B}" type="slidenum">
              <a:rPr lang="en-US" smtClean="0"/>
              <a:pPr/>
              <a:t>41</a:t>
            </a:fld>
            <a:endParaRPr lang="en-US"/>
          </a:p>
        </p:txBody>
      </p:sp>
      <p:sp>
        <p:nvSpPr>
          <p:cNvPr id="3" name="Freeform 2">
            <a:extLst>
              <a:ext uri="{FF2B5EF4-FFF2-40B4-BE49-F238E27FC236}">
                <a16:creationId xmlns:a16="http://schemas.microsoft.com/office/drawing/2014/main" id="{534F604D-D1AC-0E31-0495-95E57982C4D0}"/>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aphicFrame>
        <p:nvGraphicFramePr>
          <p:cNvPr id="8" name="Table 7">
            <a:extLst>
              <a:ext uri="{FF2B5EF4-FFF2-40B4-BE49-F238E27FC236}">
                <a16:creationId xmlns:a16="http://schemas.microsoft.com/office/drawing/2014/main" id="{43B7A70A-A1A2-8636-E471-689C4415AD23}"/>
              </a:ext>
            </a:extLst>
          </p:cNvPr>
          <p:cNvGraphicFramePr>
            <a:graphicFrameLocks noGrp="1"/>
          </p:cNvGraphicFramePr>
          <p:nvPr>
            <p:extLst>
              <p:ext uri="{D42A27DB-BD31-4B8C-83A1-F6EECF244321}">
                <p14:modId xmlns:p14="http://schemas.microsoft.com/office/powerpoint/2010/main" val="2408685757"/>
              </p:ext>
            </p:extLst>
          </p:nvPr>
        </p:nvGraphicFramePr>
        <p:xfrm>
          <a:off x="3543134" y="4058206"/>
          <a:ext cx="11548892" cy="3568144"/>
        </p:xfrm>
        <a:graphic>
          <a:graphicData uri="http://schemas.openxmlformats.org/drawingml/2006/table">
            <a:tbl>
              <a:tblPr firstRow="1" bandRow="1">
                <a:tableStyleId>{5C22544A-7EE6-4342-B048-85BDC9FD1C3A}</a:tableStyleId>
              </a:tblPr>
              <a:tblGrid>
                <a:gridCol w="2985017">
                  <a:extLst>
                    <a:ext uri="{9D8B030D-6E8A-4147-A177-3AD203B41FA5}">
                      <a16:colId xmlns:a16="http://schemas.microsoft.com/office/drawing/2014/main" val="77505413"/>
                    </a:ext>
                  </a:extLst>
                </a:gridCol>
                <a:gridCol w="2854625">
                  <a:extLst>
                    <a:ext uri="{9D8B030D-6E8A-4147-A177-3AD203B41FA5}">
                      <a16:colId xmlns:a16="http://schemas.microsoft.com/office/drawing/2014/main" val="162105792"/>
                    </a:ext>
                  </a:extLst>
                </a:gridCol>
                <a:gridCol w="2854625">
                  <a:extLst>
                    <a:ext uri="{9D8B030D-6E8A-4147-A177-3AD203B41FA5}">
                      <a16:colId xmlns:a16="http://schemas.microsoft.com/office/drawing/2014/main" val="34628325"/>
                    </a:ext>
                  </a:extLst>
                </a:gridCol>
                <a:gridCol w="2854625">
                  <a:extLst>
                    <a:ext uri="{9D8B030D-6E8A-4147-A177-3AD203B41FA5}">
                      <a16:colId xmlns:a16="http://schemas.microsoft.com/office/drawing/2014/main" val="2696409250"/>
                    </a:ext>
                  </a:extLst>
                </a:gridCol>
              </a:tblGrid>
              <a:tr h="930584">
                <a:tc>
                  <a:txBody>
                    <a:bodyPr/>
                    <a:lstStyle/>
                    <a:p>
                      <a:endParaRPr lang="en-US" sz="2400">
                        <a:solidFill>
                          <a:sysClr val="windowText" lastClr="000000"/>
                        </a:solidFill>
                        <a:latin typeface="TT Interphases Pro Trl Rg" panose="020B01030500000200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a:solidFill>
                            <a:sysClr val="windowText" lastClr="000000"/>
                          </a:solidFill>
                          <a:latin typeface="TT Interphases Pro Trl Rg" panose="020B0103050000020004" pitchFamily="34" charset="0"/>
                        </a:rPr>
                        <a:t>Runtime (sec)</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a:solidFill>
                            <a:sysClr val="windowText" lastClr="000000"/>
                          </a:solidFill>
                          <a:latin typeface="TT Interphases Pro Trl Rg" panose="020B0103050000020004" pitchFamily="34" charset="0"/>
                        </a:rPr>
                        <a:t>Utility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a:solidFill>
                            <a:sysClr val="windowText" lastClr="000000"/>
                          </a:solidFill>
                          <a:latin typeface="TT Interphases Pro Trl Rg" panose="020B0103050000020004" pitchFamily="34" charset="0"/>
                        </a:rPr>
                        <a:t>Diversity</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019246"/>
                  </a:ext>
                </a:extLst>
              </a:tr>
              <a:tr h="659390">
                <a:tc>
                  <a:txBody>
                    <a:bodyPr/>
                    <a:lstStyle/>
                    <a:p>
                      <a:r>
                        <a:rPr lang="en-US" sz="2800">
                          <a:latin typeface="TT Interphases Pro Trl Rg" panose="020B0103050000020004" pitchFamily="34" charset="0"/>
                        </a:rPr>
                        <a:t>SAGE</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3200" u="none">
                          <a:solidFill>
                            <a:srgbClr val="000000"/>
                          </a:solidFill>
                          <a:effectLst/>
                          <a:latin typeface="Consolas" panose="020B0609020204030204" pitchFamily="49" charset="0"/>
                          <a:cs typeface="Consolas" panose="020B0609020204030204" pitchFamily="49" charset="0"/>
                        </a:rPr>
                        <a:t>17</a:t>
                      </a:r>
                      <a:endParaRPr lang="en-US" sz="3200" u="none">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3200" u="none">
                          <a:solidFill>
                            <a:srgbClr val="000000"/>
                          </a:solidFill>
                          <a:effectLst/>
                          <a:latin typeface="Consolas" panose="020B0609020204030204" pitchFamily="49" charset="0"/>
                          <a:cs typeface="Consolas" panose="020B0609020204030204" pitchFamily="49" charset="0"/>
                        </a:rPr>
                        <a:t>2.36</a:t>
                      </a:r>
                      <a:endParaRPr lang="en-US" sz="3200" u="none">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3200">
                          <a:solidFill>
                            <a:srgbClr val="000000"/>
                          </a:solidFill>
                          <a:effectLst/>
                          <a:latin typeface="Consolas" panose="020B0609020204030204" pitchFamily="49" charset="0"/>
                          <a:cs typeface="Consolas" panose="020B0609020204030204" pitchFamily="49" charset="0"/>
                        </a:rPr>
                        <a:t>0.23</a:t>
                      </a:r>
                      <a:endParaRPr lang="en-US" sz="320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4278173"/>
                  </a:ext>
                </a:extLst>
              </a:tr>
              <a:tr h="659390">
                <a:tc>
                  <a:txBody>
                    <a:bodyPr/>
                    <a:lstStyle/>
                    <a:p>
                      <a:r>
                        <a:rPr lang="en-US" sz="2800">
                          <a:latin typeface="TT Interphases Pro Trl Rg" panose="020B0103050000020004" pitchFamily="34" charset="0"/>
                        </a:rPr>
                        <a:t>Top-k</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3200">
                          <a:solidFill>
                            <a:srgbClr val="000000"/>
                          </a:solidFill>
                          <a:effectLst/>
                          <a:latin typeface="Consolas" panose="020B0609020204030204" pitchFamily="49" charset="0"/>
                          <a:cs typeface="Consolas" panose="020B0609020204030204" pitchFamily="49" charset="0"/>
                        </a:rPr>
                        <a:t>64</a:t>
                      </a:r>
                      <a:endParaRPr lang="en-US" sz="320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3200" b="0">
                          <a:solidFill>
                            <a:srgbClr val="000000"/>
                          </a:solidFill>
                          <a:effectLst/>
                          <a:latin typeface="Consolas" panose="020B0609020204030204" pitchFamily="49" charset="0"/>
                          <a:cs typeface="Consolas" panose="020B0609020204030204" pitchFamily="49" charset="0"/>
                        </a:rPr>
                        <a:t>2.67</a:t>
                      </a:r>
                      <a:endParaRPr lang="en-US" sz="3200" b="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3200">
                          <a:solidFill>
                            <a:srgbClr val="000000"/>
                          </a:solidFill>
                          <a:effectLst/>
                          <a:latin typeface="Consolas" panose="020B0609020204030204" pitchFamily="49" charset="0"/>
                          <a:cs typeface="Consolas" panose="020B0609020204030204" pitchFamily="49" charset="0"/>
                        </a:rPr>
                        <a:t>0.05</a:t>
                      </a:r>
                      <a:endParaRPr lang="en-US" sz="320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3385356"/>
                  </a:ext>
                </a:extLst>
              </a:tr>
              <a:tr h="659390">
                <a:tc>
                  <a:txBody>
                    <a:bodyPr/>
                    <a:lstStyle/>
                    <a:p>
                      <a:r>
                        <a:rPr lang="en-US" sz="2800">
                          <a:latin typeface="TT Interphases Pro Trl Rg" panose="020B0103050000020004" pitchFamily="34" charset="0"/>
                        </a:rPr>
                        <a:t>LLM (LLaMa-3B)</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3200">
                          <a:solidFill>
                            <a:srgbClr val="000000"/>
                          </a:solidFill>
                          <a:effectLst/>
                          <a:latin typeface="Consolas" panose="020B0609020204030204" pitchFamily="49" charset="0"/>
                          <a:cs typeface="Consolas" panose="020B0609020204030204" pitchFamily="49" charset="0"/>
                        </a:rPr>
                        <a:t>20</a:t>
                      </a:r>
                      <a:endParaRPr lang="en-US" sz="320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3200">
                          <a:solidFill>
                            <a:srgbClr val="000000"/>
                          </a:solidFill>
                          <a:effectLst/>
                          <a:latin typeface="Consolas" panose="020B0609020204030204" pitchFamily="49" charset="0"/>
                          <a:cs typeface="Consolas" panose="020B0609020204030204" pitchFamily="49" charset="0"/>
                        </a:rPr>
                        <a:t>0.52</a:t>
                      </a:r>
                      <a:endParaRPr lang="en-US" sz="320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3200">
                          <a:solidFill>
                            <a:srgbClr val="000000"/>
                          </a:solidFill>
                          <a:effectLst/>
                          <a:latin typeface="Consolas" panose="020B0609020204030204" pitchFamily="49" charset="0"/>
                          <a:cs typeface="Consolas" panose="020B0609020204030204" pitchFamily="49" charset="0"/>
                        </a:rPr>
                        <a:t>0.03</a:t>
                      </a:r>
                      <a:endParaRPr lang="en-US" sz="320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9999151"/>
                  </a:ext>
                </a:extLst>
              </a:tr>
              <a:tr h="659390">
                <a:tc>
                  <a:txBody>
                    <a:bodyPr/>
                    <a:lstStyle/>
                    <a:p>
                      <a:r>
                        <a:rPr lang="en-US" sz="2800">
                          <a:latin typeface="TT Interphases Pro Trl Rg" panose="020B0103050000020004" pitchFamily="34" charset="0"/>
                        </a:rPr>
                        <a:t>Excel</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200" b="0">
                          <a:solidFill>
                            <a:srgbClr val="000000"/>
                          </a:solidFill>
                          <a:effectLst/>
                          <a:latin typeface="Consolas" panose="020B0609020204030204" pitchFamily="49" charset="0"/>
                          <a:cs typeface="Consolas" panose="020B0609020204030204" pitchFamily="49" charset="0"/>
                        </a:rPr>
                        <a:t>1</a:t>
                      </a:r>
                      <a:endParaRPr lang="en-US" sz="3200" b="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200">
                          <a:solidFill>
                            <a:srgbClr val="000000"/>
                          </a:solidFill>
                          <a:effectLst/>
                          <a:latin typeface="Consolas" panose="020B0609020204030204" pitchFamily="49" charset="0"/>
                          <a:cs typeface="Consolas" panose="020B0609020204030204" pitchFamily="49" charset="0"/>
                        </a:rPr>
                        <a:t>1.80</a:t>
                      </a:r>
                      <a:endParaRPr lang="en-US" sz="320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200">
                          <a:solidFill>
                            <a:srgbClr val="000000"/>
                          </a:solidFill>
                          <a:effectLst/>
                          <a:latin typeface="Consolas" panose="020B0609020204030204" pitchFamily="49" charset="0"/>
                          <a:cs typeface="Consolas" panose="020B0609020204030204" pitchFamily="49" charset="0"/>
                        </a:rPr>
                        <a:t>0.04</a:t>
                      </a:r>
                      <a:endParaRPr lang="en-US" sz="3200">
                        <a:effectLst/>
                        <a:latin typeface="Consolas" panose="020B0609020204030204" pitchFamily="49" charset="0"/>
                        <a:cs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241815"/>
                  </a:ext>
                </a:extLst>
              </a:tr>
            </a:tbl>
          </a:graphicData>
        </a:graphic>
      </p:graphicFrame>
      <p:sp>
        <p:nvSpPr>
          <p:cNvPr id="13" name="TextBox 3">
            <a:extLst>
              <a:ext uri="{FF2B5EF4-FFF2-40B4-BE49-F238E27FC236}">
                <a16:creationId xmlns:a16="http://schemas.microsoft.com/office/drawing/2014/main" id="{CFCA8160-4D3F-EADD-1683-3A0E48ACF232}"/>
              </a:ext>
            </a:extLst>
          </p:cNvPr>
          <p:cNvSpPr txBox="1"/>
          <p:nvPr/>
        </p:nvSpPr>
        <p:spPr>
          <a:xfrm>
            <a:off x="571764" y="663270"/>
            <a:ext cx="17491633" cy="740587"/>
          </a:xfrm>
          <a:prstGeom prst="rect">
            <a:avLst/>
          </a:prstGeom>
        </p:spPr>
        <p:txBody>
          <a:bodyPr wrap="square" lIns="0" tIns="0" rIns="0" bIns="0" rtlCol="0" anchor="t">
            <a:spAutoFit/>
          </a:bodyPr>
          <a:lstStyle/>
          <a:p>
            <a:pPr>
              <a:lnSpc>
                <a:spcPts val="6089"/>
              </a:lnSpc>
            </a:pPr>
            <a:r>
              <a:rPr lang="en-US" sz="5000" spc="-342">
                <a:solidFill>
                  <a:srgbClr val="000000"/>
                </a:solidFill>
                <a:latin typeface="TT Interphases"/>
                <a:ea typeface="TT Interphases"/>
                <a:cs typeface="TT Interphases"/>
                <a:sym typeface="TT Interphases"/>
              </a:rPr>
              <a:t>Finding 3: SAGE includes diverse pivot tables</a:t>
            </a:r>
          </a:p>
        </p:txBody>
      </p:sp>
      <p:sp>
        <p:nvSpPr>
          <p:cNvPr id="10" name="Rectangle 9">
            <a:extLst>
              <a:ext uri="{FF2B5EF4-FFF2-40B4-BE49-F238E27FC236}">
                <a16:creationId xmlns:a16="http://schemas.microsoft.com/office/drawing/2014/main" id="{A788381E-B1CB-8DB1-5210-AA745D884E66}"/>
              </a:ext>
            </a:extLst>
          </p:cNvPr>
          <p:cNvSpPr/>
          <p:nvPr/>
        </p:nvSpPr>
        <p:spPr>
          <a:xfrm>
            <a:off x="6569146" y="4112651"/>
            <a:ext cx="2748434" cy="3513699"/>
          </a:xfrm>
          <a:prstGeom prst="rect">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5797E79-2CDE-0AA3-B0DE-A48185E8D737}"/>
              </a:ext>
            </a:extLst>
          </p:cNvPr>
          <p:cNvSpPr/>
          <p:nvPr/>
        </p:nvSpPr>
        <p:spPr>
          <a:xfrm>
            <a:off x="9317580" y="4112651"/>
            <a:ext cx="2896280" cy="3513699"/>
          </a:xfrm>
          <a:prstGeom prst="rect">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5">
            <a:extLst>
              <a:ext uri="{FF2B5EF4-FFF2-40B4-BE49-F238E27FC236}">
                <a16:creationId xmlns:a16="http://schemas.microsoft.com/office/drawing/2014/main" id="{3FB7AECE-0AA8-1F94-CE5C-90D76DF6BA06}"/>
              </a:ext>
            </a:extLst>
          </p:cNvPr>
          <p:cNvSpPr/>
          <p:nvPr/>
        </p:nvSpPr>
        <p:spPr>
          <a:xfrm>
            <a:off x="12947427" y="7758960"/>
            <a:ext cx="1339560" cy="602407"/>
          </a:xfrm>
          <a:prstGeom prst="roundRect">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T Interphases Pro Trl Rg" panose="020B0103050000020004" pitchFamily="34" charset="0"/>
              </a:rPr>
              <a:t>BEST</a:t>
            </a:r>
          </a:p>
        </p:txBody>
      </p:sp>
      <p:sp>
        <p:nvSpPr>
          <p:cNvPr id="23" name="Rectangle: Rounded Corners 5">
            <a:extLst>
              <a:ext uri="{FF2B5EF4-FFF2-40B4-BE49-F238E27FC236}">
                <a16:creationId xmlns:a16="http://schemas.microsoft.com/office/drawing/2014/main" id="{2E1A0509-5C64-FDAE-9AA8-FE27E95E2B7C}"/>
              </a:ext>
            </a:extLst>
          </p:cNvPr>
          <p:cNvSpPr/>
          <p:nvPr/>
        </p:nvSpPr>
        <p:spPr>
          <a:xfrm>
            <a:off x="14406255" y="7758959"/>
            <a:ext cx="1654540" cy="602407"/>
          </a:xfrm>
          <a:prstGeom prst="roundRect">
            <a:avLst/>
          </a:prstGeom>
          <a:solidFill>
            <a:srgbClr val="DCE7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T Interphases Pro Trl Rg" panose="020B0103050000020004" pitchFamily="34" charset="0"/>
              </a:rPr>
              <a:t>2</a:t>
            </a:r>
            <a:r>
              <a:rPr lang="en-US" sz="2400" baseline="30000">
                <a:solidFill>
                  <a:schemeClr val="tx1"/>
                </a:solidFill>
                <a:latin typeface="TT Interphases Pro Trl Rg" panose="020B0103050000020004" pitchFamily="34" charset="0"/>
              </a:rPr>
              <a:t>nd</a:t>
            </a:r>
            <a:r>
              <a:rPr lang="en-US" sz="2400">
                <a:solidFill>
                  <a:schemeClr val="tx1"/>
                </a:solidFill>
                <a:latin typeface="TT Interphases Pro Trl Rg" panose="020B0103050000020004" pitchFamily="34" charset="0"/>
              </a:rPr>
              <a:t> BEST</a:t>
            </a:r>
          </a:p>
        </p:txBody>
      </p:sp>
      <p:grpSp>
        <p:nvGrpSpPr>
          <p:cNvPr id="36" name="Group 35">
            <a:extLst>
              <a:ext uri="{FF2B5EF4-FFF2-40B4-BE49-F238E27FC236}">
                <a16:creationId xmlns:a16="http://schemas.microsoft.com/office/drawing/2014/main" id="{A964BCB2-354D-D4AF-4B11-6E4BD79FA950}"/>
              </a:ext>
            </a:extLst>
          </p:cNvPr>
          <p:cNvGrpSpPr/>
          <p:nvPr/>
        </p:nvGrpSpPr>
        <p:grpSpPr>
          <a:xfrm>
            <a:off x="16802718" y="185090"/>
            <a:ext cx="1827036" cy="956360"/>
            <a:chOff x="16307395" y="607801"/>
            <a:chExt cx="1827036" cy="956360"/>
          </a:xfrm>
        </p:grpSpPr>
        <p:grpSp>
          <p:nvGrpSpPr>
            <p:cNvPr id="37" name="Group 36">
              <a:extLst>
                <a:ext uri="{FF2B5EF4-FFF2-40B4-BE49-F238E27FC236}">
                  <a16:creationId xmlns:a16="http://schemas.microsoft.com/office/drawing/2014/main" id="{4C7983E2-F29C-2B3F-C4E3-C8D386556536}"/>
                </a:ext>
              </a:extLst>
            </p:cNvPr>
            <p:cNvGrpSpPr/>
            <p:nvPr/>
          </p:nvGrpSpPr>
          <p:grpSpPr>
            <a:xfrm>
              <a:off x="16307395" y="607801"/>
              <a:ext cx="827737" cy="826582"/>
              <a:chOff x="12532454" y="2051473"/>
              <a:chExt cx="1301084" cy="1237878"/>
            </a:xfrm>
          </p:grpSpPr>
          <p:sp>
            <p:nvSpPr>
              <p:cNvPr id="39" name="Oval 38">
                <a:extLst>
                  <a:ext uri="{FF2B5EF4-FFF2-40B4-BE49-F238E27FC236}">
                    <a16:creationId xmlns:a16="http://schemas.microsoft.com/office/drawing/2014/main" id="{26C02F83-67B0-C4D4-FADF-EBC4143BF0E8}"/>
                  </a:ext>
                </a:extLst>
              </p:cNvPr>
              <p:cNvSpPr/>
              <p:nvPr/>
            </p:nvSpPr>
            <p:spPr>
              <a:xfrm>
                <a:off x="12532454" y="2051473"/>
                <a:ext cx="1301084" cy="1237878"/>
              </a:xfrm>
              <a:prstGeom prst="ellipse">
                <a:avLst/>
              </a:prstGeom>
              <a:solidFill>
                <a:srgbClr val="FAE9AC"/>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8CF5B252-1BDF-606F-2266-8A393094867C}"/>
                  </a:ext>
                </a:extLst>
              </p:cNvPr>
              <p:cNvGrpSpPr/>
              <p:nvPr/>
            </p:nvGrpSpPr>
            <p:grpSpPr>
              <a:xfrm>
                <a:off x="12708682" y="2201317"/>
                <a:ext cx="846926" cy="930524"/>
                <a:chOff x="13556331" y="2016015"/>
                <a:chExt cx="846926" cy="930524"/>
              </a:xfrm>
            </p:grpSpPr>
            <p:sp>
              <p:nvSpPr>
                <p:cNvPr id="41" name="Freeform 40" descr="Badge Tick1 with solid fill">
                  <a:extLst>
                    <a:ext uri="{FF2B5EF4-FFF2-40B4-BE49-F238E27FC236}">
                      <a16:creationId xmlns:a16="http://schemas.microsoft.com/office/drawing/2014/main" id="{D6029046-5A8C-318F-3A1A-3B725E4CA6DD}"/>
                    </a:ext>
                  </a:extLst>
                </p:cNvPr>
                <p:cNvSpPr/>
                <p:nvPr/>
              </p:nvSpPr>
              <p:spPr>
                <a:xfrm>
                  <a:off x="13556331" y="2016015"/>
                  <a:ext cx="846926" cy="930524"/>
                </a:xfrm>
                <a:custGeom>
                  <a:avLst/>
                  <a:gdLst>
                    <a:gd name="connsiteX0" fmla="*/ 457915 w 846926"/>
                    <a:gd name="connsiteY0" fmla="*/ 270 h 930524"/>
                    <a:gd name="connsiteX1" fmla="*/ 846640 w 846926"/>
                    <a:gd name="connsiteY1" fmla="*/ 333003 h 930524"/>
                    <a:gd name="connsiteX2" fmla="*/ 846640 w 846926"/>
                    <a:gd name="connsiteY2" fmla="*/ 360105 h 930524"/>
                    <a:gd name="connsiteX3" fmla="*/ 699744 w 846926"/>
                    <a:gd name="connsiteY3" fmla="*/ 638896 h 930524"/>
                    <a:gd name="connsiteX4" fmla="*/ 699744 w 846926"/>
                    <a:gd name="connsiteY4" fmla="*/ 930524 h 930524"/>
                    <a:gd name="connsiteX5" fmla="*/ 306363 w 846926"/>
                    <a:gd name="connsiteY5" fmla="*/ 930524 h 930524"/>
                    <a:gd name="connsiteX6" fmla="*/ 306363 w 846926"/>
                    <a:gd name="connsiteY6" fmla="*/ 792240 h 930524"/>
                    <a:gd name="connsiteX7" fmla="*/ 245364 w 846926"/>
                    <a:gd name="connsiteY7" fmla="*/ 792240 h 930524"/>
                    <a:gd name="connsiteX8" fmla="*/ 140794 w 846926"/>
                    <a:gd name="connsiteY8" fmla="*/ 751908 h 930524"/>
                    <a:gd name="connsiteX9" fmla="*/ 98469 w 846926"/>
                    <a:gd name="connsiteY9" fmla="*/ 653957 h 930524"/>
                    <a:gd name="connsiteX10" fmla="*/ 98469 w 846926"/>
                    <a:gd name="connsiteY10" fmla="*/ 584815 h 930524"/>
                    <a:gd name="connsiteX11" fmla="*/ 43694 w 846926"/>
                    <a:gd name="connsiteY11" fmla="*/ 584815 h 930524"/>
                    <a:gd name="connsiteX12" fmla="*/ 12572 w 846926"/>
                    <a:gd name="connsiteY12" fmla="*/ 504151 h 930524"/>
                    <a:gd name="connsiteX13" fmla="*/ 98469 w 846926"/>
                    <a:gd name="connsiteY13" fmla="*/ 365867 h 930524"/>
                    <a:gd name="connsiteX14" fmla="*/ 98469 w 846926"/>
                    <a:gd name="connsiteY14" fmla="*/ 360105 h 930524"/>
                    <a:gd name="connsiteX15" fmla="*/ 457915 w 846926"/>
                    <a:gd name="connsiteY15" fmla="*/ 270 h 930524"/>
                    <a:gd name="connsiteX16" fmla="*/ 452521 w 846926"/>
                    <a:gd name="connsiteY16" fmla="*/ 23712 h 930524"/>
                    <a:gd name="connsiteX17" fmla="*/ 172055 w 846926"/>
                    <a:gd name="connsiteY17" fmla="*/ 181507 h 930524"/>
                    <a:gd name="connsiteX18" fmla="*/ 123304 w 846926"/>
                    <a:gd name="connsiteY18" fmla="*/ 359114 h 930524"/>
                    <a:gd name="connsiteX19" fmla="*/ 123304 w 846926"/>
                    <a:gd name="connsiteY19" fmla="*/ 371860 h 930524"/>
                    <a:gd name="connsiteX20" fmla="*/ 119993 w 846926"/>
                    <a:gd name="connsiteY20" fmla="*/ 377195 h 930524"/>
                    <a:gd name="connsiteX21" fmla="*/ 34096 w 846926"/>
                    <a:gd name="connsiteY21" fmla="*/ 515478 h 930524"/>
                    <a:gd name="connsiteX22" fmla="*/ 33760 w 846926"/>
                    <a:gd name="connsiteY22" fmla="*/ 516008 h 930524"/>
                    <a:gd name="connsiteX23" fmla="*/ 33399 w 846926"/>
                    <a:gd name="connsiteY23" fmla="*/ 516527 h 930524"/>
                    <a:gd name="connsiteX24" fmla="*/ 27100 w 846926"/>
                    <a:gd name="connsiteY24" fmla="*/ 548920 h 930524"/>
                    <a:gd name="connsiteX25" fmla="*/ 45325 w 846926"/>
                    <a:gd name="connsiteY25" fmla="*/ 561596 h 930524"/>
                    <a:gd name="connsiteX26" fmla="*/ 123366 w 846926"/>
                    <a:gd name="connsiteY26" fmla="*/ 561596 h 930524"/>
                    <a:gd name="connsiteX27" fmla="*/ 123366 w 846926"/>
                    <a:gd name="connsiteY27" fmla="*/ 653784 h 930524"/>
                    <a:gd name="connsiteX28" fmla="*/ 158409 w 846926"/>
                    <a:gd name="connsiteY28" fmla="*/ 735475 h 930524"/>
                    <a:gd name="connsiteX29" fmla="*/ 245364 w 846926"/>
                    <a:gd name="connsiteY29" fmla="*/ 769159 h 930524"/>
                    <a:gd name="connsiteX30" fmla="*/ 331260 w 846926"/>
                    <a:gd name="connsiteY30" fmla="*/ 769159 h 930524"/>
                    <a:gd name="connsiteX31" fmla="*/ 331260 w 846926"/>
                    <a:gd name="connsiteY31" fmla="*/ 907442 h 930524"/>
                    <a:gd name="connsiteX32" fmla="*/ 674846 w 846926"/>
                    <a:gd name="connsiteY32" fmla="*/ 907442 h 930524"/>
                    <a:gd name="connsiteX33" fmla="*/ 674846 w 846926"/>
                    <a:gd name="connsiteY33" fmla="*/ 627591 h 930524"/>
                    <a:gd name="connsiteX34" fmla="*/ 684507 w 846926"/>
                    <a:gd name="connsiteY34" fmla="*/ 620677 h 930524"/>
                    <a:gd name="connsiteX35" fmla="*/ 821742 w 846926"/>
                    <a:gd name="connsiteY35" fmla="*/ 359944 h 930524"/>
                    <a:gd name="connsiteX36" fmla="*/ 821742 w 846926"/>
                    <a:gd name="connsiteY36" fmla="*/ 359529 h 930524"/>
                    <a:gd name="connsiteX37" fmla="*/ 821742 w 846926"/>
                    <a:gd name="connsiteY37" fmla="*/ 359114 h 930524"/>
                    <a:gd name="connsiteX38" fmla="*/ 650982 w 846926"/>
                    <a:gd name="connsiteY38" fmla="*/ 68581 h 930524"/>
                    <a:gd name="connsiteX39" fmla="*/ 650995 w 846926"/>
                    <a:gd name="connsiteY39" fmla="*/ 68581 h 930524"/>
                    <a:gd name="connsiteX40" fmla="*/ 452521 w 846926"/>
                    <a:gd name="connsiteY40" fmla="*/ 23712 h 93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46926" h="930524">
                      <a:moveTo>
                        <a:pt x="457915" y="270"/>
                      </a:moveTo>
                      <a:cubicBezTo>
                        <a:pt x="664516" y="-7214"/>
                        <a:pt x="838554" y="141756"/>
                        <a:pt x="846640" y="333003"/>
                      </a:cubicBezTo>
                      <a:cubicBezTo>
                        <a:pt x="847022" y="342034"/>
                        <a:pt x="847022" y="351074"/>
                        <a:pt x="846640" y="360105"/>
                      </a:cubicBezTo>
                      <a:cubicBezTo>
                        <a:pt x="847069" y="469103"/>
                        <a:pt x="792797" y="572105"/>
                        <a:pt x="699744" y="638896"/>
                      </a:cubicBezTo>
                      <a:lnTo>
                        <a:pt x="699744" y="930524"/>
                      </a:lnTo>
                      <a:lnTo>
                        <a:pt x="306363" y="930524"/>
                      </a:lnTo>
                      <a:lnTo>
                        <a:pt x="306363" y="792240"/>
                      </a:lnTo>
                      <a:lnTo>
                        <a:pt x="245364" y="792240"/>
                      </a:lnTo>
                      <a:cubicBezTo>
                        <a:pt x="206107" y="792175"/>
                        <a:pt x="168488" y="777664"/>
                        <a:pt x="140794" y="751908"/>
                      </a:cubicBezTo>
                      <a:cubicBezTo>
                        <a:pt x="113485" y="725581"/>
                        <a:pt x="98307" y="690456"/>
                        <a:pt x="98469" y="653957"/>
                      </a:cubicBezTo>
                      <a:lnTo>
                        <a:pt x="98469" y="584815"/>
                      </a:lnTo>
                      <a:lnTo>
                        <a:pt x="43694" y="584815"/>
                      </a:lnTo>
                      <a:cubicBezTo>
                        <a:pt x="11327" y="581358"/>
                        <a:pt x="-17305" y="546788"/>
                        <a:pt x="12572" y="504151"/>
                      </a:cubicBezTo>
                      <a:lnTo>
                        <a:pt x="98469" y="365867"/>
                      </a:lnTo>
                      <a:lnTo>
                        <a:pt x="98469" y="360105"/>
                      </a:lnTo>
                      <a:cubicBezTo>
                        <a:pt x="90383" y="168858"/>
                        <a:pt x="251313" y="7754"/>
                        <a:pt x="457915" y="270"/>
                      </a:cubicBezTo>
                      <a:close/>
                      <a:moveTo>
                        <a:pt x="452521" y="23712"/>
                      </a:moveTo>
                      <a:cubicBezTo>
                        <a:pt x="340524" y="29749"/>
                        <a:pt x="233661" y="85501"/>
                        <a:pt x="172055" y="181507"/>
                      </a:cubicBezTo>
                      <a:cubicBezTo>
                        <a:pt x="137652" y="235123"/>
                        <a:pt x="120722" y="296799"/>
                        <a:pt x="123304" y="359114"/>
                      </a:cubicBezTo>
                      <a:lnTo>
                        <a:pt x="123304" y="371860"/>
                      </a:lnTo>
                      <a:lnTo>
                        <a:pt x="119993" y="377195"/>
                      </a:lnTo>
                      <a:lnTo>
                        <a:pt x="34096" y="515478"/>
                      </a:lnTo>
                      <a:lnTo>
                        <a:pt x="33760" y="516008"/>
                      </a:lnTo>
                      <a:lnTo>
                        <a:pt x="33399" y="516527"/>
                      </a:lnTo>
                      <a:cubicBezTo>
                        <a:pt x="25316" y="525558"/>
                        <a:pt x="22927" y="537845"/>
                        <a:pt x="27100" y="548920"/>
                      </a:cubicBezTo>
                      <a:cubicBezTo>
                        <a:pt x="30630" y="555603"/>
                        <a:pt x="37406" y="560318"/>
                        <a:pt x="45325" y="561596"/>
                      </a:cubicBezTo>
                      <a:lnTo>
                        <a:pt x="123366" y="561596"/>
                      </a:lnTo>
                      <a:lnTo>
                        <a:pt x="123366" y="653784"/>
                      </a:lnTo>
                      <a:cubicBezTo>
                        <a:pt x="123233" y="684178"/>
                        <a:pt x="135787" y="713446"/>
                        <a:pt x="158409" y="735475"/>
                      </a:cubicBezTo>
                      <a:cubicBezTo>
                        <a:pt x="181366" y="757009"/>
                        <a:pt x="212681" y="769140"/>
                        <a:pt x="245364" y="769159"/>
                      </a:cubicBezTo>
                      <a:lnTo>
                        <a:pt x="331260" y="769159"/>
                      </a:lnTo>
                      <a:lnTo>
                        <a:pt x="331260" y="907442"/>
                      </a:lnTo>
                      <a:lnTo>
                        <a:pt x="674846" y="907442"/>
                      </a:lnTo>
                      <a:lnTo>
                        <a:pt x="674846" y="627591"/>
                      </a:lnTo>
                      <a:lnTo>
                        <a:pt x="684507" y="620677"/>
                      </a:lnTo>
                      <a:cubicBezTo>
                        <a:pt x="771671" y="558331"/>
                        <a:pt x="822423" y="461909"/>
                        <a:pt x="821742" y="359944"/>
                      </a:cubicBezTo>
                      <a:lnTo>
                        <a:pt x="821742" y="359529"/>
                      </a:lnTo>
                      <a:lnTo>
                        <a:pt x="821742" y="359114"/>
                      </a:lnTo>
                      <a:cubicBezTo>
                        <a:pt x="826796" y="240586"/>
                        <a:pt x="761233" y="129038"/>
                        <a:pt x="650982" y="68581"/>
                      </a:cubicBezTo>
                      <a:lnTo>
                        <a:pt x="650995" y="68581"/>
                      </a:lnTo>
                      <a:cubicBezTo>
                        <a:pt x="588766" y="34365"/>
                        <a:pt x="519720" y="20090"/>
                        <a:pt x="452521" y="23712"/>
                      </a:cubicBezTo>
                      <a:close/>
                    </a:path>
                  </a:pathLst>
                </a:custGeom>
                <a:solidFill>
                  <a:srgbClr val="000000"/>
                </a:solidFill>
                <a:ln w="5556" cap="flat">
                  <a:noFill/>
                  <a:prstDash val="solid"/>
                  <a:miter/>
                </a:ln>
              </p:spPr>
              <p:txBody>
                <a:bodyPr rtlCol="0" anchor="ctr"/>
                <a:lstStyle/>
                <a:p>
                  <a:endParaRPr lang="en-US"/>
                </a:p>
              </p:txBody>
            </p:sp>
            <p:sp>
              <p:nvSpPr>
                <p:cNvPr id="42" name="Freeform 41" descr="Badge Tick1 with solid fill">
                  <a:extLst>
                    <a:ext uri="{FF2B5EF4-FFF2-40B4-BE49-F238E27FC236}">
                      <a16:creationId xmlns:a16="http://schemas.microsoft.com/office/drawing/2014/main" id="{53778008-D3B2-84CA-5A71-2226F99324F3}"/>
                    </a:ext>
                  </a:extLst>
                </p:cNvPr>
                <p:cNvSpPr/>
                <p:nvPr/>
              </p:nvSpPr>
              <p:spPr>
                <a:xfrm>
                  <a:off x="13816285" y="2165644"/>
                  <a:ext cx="428720" cy="396858"/>
                </a:xfrm>
                <a:custGeom>
                  <a:avLst/>
                  <a:gdLst>
                    <a:gd name="connsiteX0" fmla="*/ 214360 w 428720"/>
                    <a:gd name="connsiteY0" fmla="*/ 0 h 396858"/>
                    <a:gd name="connsiteX1" fmla="*/ 214524 w 428720"/>
                    <a:gd name="connsiteY1" fmla="*/ 0 h 396858"/>
                    <a:gd name="connsiteX2" fmla="*/ 428720 w 428720"/>
                    <a:gd name="connsiteY2" fmla="*/ 198414 h 396858"/>
                    <a:gd name="connsiteX3" fmla="*/ 428720 w 428720"/>
                    <a:gd name="connsiteY3" fmla="*/ 198429 h 396858"/>
                    <a:gd name="connsiteX4" fmla="*/ 214360 w 428720"/>
                    <a:gd name="connsiteY4" fmla="*/ 396858 h 396858"/>
                    <a:gd name="connsiteX5" fmla="*/ 0 w 428720"/>
                    <a:gd name="connsiteY5" fmla="*/ 198429 h 396858"/>
                    <a:gd name="connsiteX6" fmla="*/ 214360 w 428720"/>
                    <a:gd name="connsiteY6" fmla="*/ 0 h 396858"/>
                    <a:gd name="connsiteX7" fmla="*/ 321442 w 428720"/>
                    <a:gd name="connsiteY7" fmla="*/ 106824 h 396858"/>
                    <a:gd name="connsiteX8" fmla="*/ 319184 w 428720"/>
                    <a:gd name="connsiteY8" fmla="*/ 109081 h 396858"/>
                    <a:gd name="connsiteX9" fmla="*/ 316751 w 428720"/>
                    <a:gd name="connsiteY9" fmla="*/ 111171 h 396858"/>
                    <a:gd name="connsiteX10" fmla="*/ 249919 w 428720"/>
                    <a:gd name="connsiteY10" fmla="*/ 172253 h 396858"/>
                    <a:gd name="connsiteX11" fmla="*/ 172029 w 428720"/>
                    <a:gd name="connsiteY11" fmla="*/ 245290 h 396858"/>
                    <a:gd name="connsiteX12" fmla="*/ 118246 w 428720"/>
                    <a:gd name="connsiteY12" fmla="*/ 195503 h 396858"/>
                    <a:gd name="connsiteX13" fmla="*/ 91261 w 428720"/>
                    <a:gd name="connsiteY13" fmla="*/ 220483 h 396858"/>
                    <a:gd name="connsiteX14" fmla="*/ 172029 w 428720"/>
                    <a:gd name="connsiteY14" fmla="*/ 295248 h 396858"/>
                    <a:gd name="connsiteX15" fmla="*/ 266287 w 428720"/>
                    <a:gd name="connsiteY15" fmla="*/ 207907 h 396858"/>
                    <a:gd name="connsiteX16" fmla="*/ 266281 w 428720"/>
                    <a:gd name="connsiteY16" fmla="*/ 207891 h 396858"/>
                    <a:gd name="connsiteX17" fmla="*/ 348805 w 428720"/>
                    <a:gd name="connsiteY17" fmla="*/ 131804 h 396858"/>
                    <a:gd name="connsiteX18" fmla="*/ 321442 w 428720"/>
                    <a:gd name="connsiteY18" fmla="*/ 106824 h 39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8720" h="396858">
                      <a:moveTo>
                        <a:pt x="214360" y="0"/>
                      </a:moveTo>
                      <a:cubicBezTo>
                        <a:pt x="214415" y="0"/>
                        <a:pt x="214469" y="0"/>
                        <a:pt x="214524" y="0"/>
                      </a:cubicBezTo>
                      <a:cubicBezTo>
                        <a:pt x="332862" y="38"/>
                        <a:pt x="428761" y="88870"/>
                        <a:pt x="428720" y="198414"/>
                      </a:cubicBezTo>
                      <a:cubicBezTo>
                        <a:pt x="428720" y="198419"/>
                        <a:pt x="428720" y="198424"/>
                        <a:pt x="428720" y="198429"/>
                      </a:cubicBezTo>
                      <a:cubicBezTo>
                        <a:pt x="428720" y="308019"/>
                        <a:pt x="332748" y="396858"/>
                        <a:pt x="214360" y="396858"/>
                      </a:cubicBezTo>
                      <a:cubicBezTo>
                        <a:pt x="95972" y="396858"/>
                        <a:pt x="0" y="308019"/>
                        <a:pt x="0" y="198429"/>
                      </a:cubicBezTo>
                      <a:cubicBezTo>
                        <a:pt x="0" y="88840"/>
                        <a:pt x="95972" y="0"/>
                        <a:pt x="214360" y="0"/>
                      </a:cubicBezTo>
                      <a:close/>
                      <a:moveTo>
                        <a:pt x="321442" y="106824"/>
                      </a:moveTo>
                      <a:cubicBezTo>
                        <a:pt x="320790" y="107658"/>
                        <a:pt x="320032" y="108416"/>
                        <a:pt x="319184" y="109081"/>
                      </a:cubicBezTo>
                      <a:cubicBezTo>
                        <a:pt x="318309" y="109787"/>
                        <a:pt x="317502" y="110476"/>
                        <a:pt x="316751" y="111171"/>
                      </a:cubicBezTo>
                      <a:cubicBezTo>
                        <a:pt x="289992" y="135111"/>
                        <a:pt x="275718" y="148084"/>
                        <a:pt x="249919" y="172253"/>
                      </a:cubicBezTo>
                      <a:cubicBezTo>
                        <a:pt x="224102" y="196427"/>
                        <a:pt x="198139" y="220772"/>
                        <a:pt x="172029" y="245290"/>
                      </a:cubicBezTo>
                      <a:lnTo>
                        <a:pt x="118246" y="195503"/>
                      </a:lnTo>
                      <a:lnTo>
                        <a:pt x="91261" y="220483"/>
                      </a:lnTo>
                      <a:cubicBezTo>
                        <a:pt x="118247" y="245346"/>
                        <a:pt x="145170" y="270267"/>
                        <a:pt x="172029" y="295248"/>
                      </a:cubicBezTo>
                      <a:cubicBezTo>
                        <a:pt x="203636" y="265879"/>
                        <a:pt x="235056" y="236764"/>
                        <a:pt x="266287" y="207907"/>
                      </a:cubicBezTo>
                      <a:lnTo>
                        <a:pt x="266281" y="207891"/>
                      </a:lnTo>
                      <a:cubicBezTo>
                        <a:pt x="297516" y="179035"/>
                        <a:pt x="317022" y="161062"/>
                        <a:pt x="348805" y="131804"/>
                      </a:cubicBezTo>
                      <a:lnTo>
                        <a:pt x="321442" y="106824"/>
                      </a:lnTo>
                      <a:close/>
                    </a:path>
                  </a:pathLst>
                </a:custGeom>
                <a:solidFill>
                  <a:srgbClr val="439863"/>
                </a:solidFill>
                <a:ln w="28575" cap="flat">
                  <a:solidFill>
                    <a:schemeClr val="tx1"/>
                  </a:solidFill>
                  <a:prstDash val="solid"/>
                  <a:miter/>
                </a:ln>
              </p:spPr>
              <p:txBody>
                <a:bodyPr rtlCol="0" anchor="ctr"/>
                <a:lstStyle/>
                <a:p>
                  <a:endParaRPr lang="en-US"/>
                </a:p>
              </p:txBody>
            </p:sp>
            <p:sp>
              <p:nvSpPr>
                <p:cNvPr id="43" name="Freeform 42" descr="Badge Tick1 with solid fill">
                  <a:extLst>
                    <a:ext uri="{FF2B5EF4-FFF2-40B4-BE49-F238E27FC236}">
                      <a16:creationId xmlns:a16="http://schemas.microsoft.com/office/drawing/2014/main" id="{6F97FF7B-8C7B-DE5A-9AAB-3245D8F16071}"/>
                    </a:ext>
                  </a:extLst>
                </p:cNvPr>
                <p:cNvSpPr/>
                <p:nvPr/>
              </p:nvSpPr>
              <p:spPr>
                <a:xfrm>
                  <a:off x="13581412" y="2039180"/>
                  <a:ext cx="796933" cy="884277"/>
                </a:xfrm>
                <a:custGeom>
                  <a:avLst/>
                  <a:gdLst>
                    <a:gd name="connsiteX0" fmla="*/ 427440 w 796933"/>
                    <a:gd name="connsiteY0" fmla="*/ 547 h 884277"/>
                    <a:gd name="connsiteX1" fmla="*/ 625914 w 796933"/>
                    <a:gd name="connsiteY1" fmla="*/ 45416 h 884277"/>
                    <a:gd name="connsiteX2" fmla="*/ 625901 w 796933"/>
                    <a:gd name="connsiteY2" fmla="*/ 45416 h 884277"/>
                    <a:gd name="connsiteX3" fmla="*/ 796661 w 796933"/>
                    <a:gd name="connsiteY3" fmla="*/ 335949 h 884277"/>
                    <a:gd name="connsiteX4" fmla="*/ 796661 w 796933"/>
                    <a:gd name="connsiteY4" fmla="*/ 336364 h 884277"/>
                    <a:gd name="connsiteX5" fmla="*/ 796661 w 796933"/>
                    <a:gd name="connsiteY5" fmla="*/ 336779 h 884277"/>
                    <a:gd name="connsiteX6" fmla="*/ 659426 w 796933"/>
                    <a:gd name="connsiteY6" fmla="*/ 597512 h 884277"/>
                    <a:gd name="connsiteX7" fmla="*/ 649765 w 796933"/>
                    <a:gd name="connsiteY7" fmla="*/ 604426 h 884277"/>
                    <a:gd name="connsiteX8" fmla="*/ 649765 w 796933"/>
                    <a:gd name="connsiteY8" fmla="*/ 884277 h 884277"/>
                    <a:gd name="connsiteX9" fmla="*/ 306179 w 796933"/>
                    <a:gd name="connsiteY9" fmla="*/ 884277 h 884277"/>
                    <a:gd name="connsiteX10" fmla="*/ 306179 w 796933"/>
                    <a:gd name="connsiteY10" fmla="*/ 745994 h 884277"/>
                    <a:gd name="connsiteX11" fmla="*/ 220283 w 796933"/>
                    <a:gd name="connsiteY11" fmla="*/ 745994 h 884277"/>
                    <a:gd name="connsiteX12" fmla="*/ 133328 w 796933"/>
                    <a:gd name="connsiteY12" fmla="*/ 712310 h 884277"/>
                    <a:gd name="connsiteX13" fmla="*/ 98285 w 796933"/>
                    <a:gd name="connsiteY13" fmla="*/ 630619 h 884277"/>
                    <a:gd name="connsiteX14" fmla="*/ 98285 w 796933"/>
                    <a:gd name="connsiteY14" fmla="*/ 538431 h 884277"/>
                    <a:gd name="connsiteX15" fmla="*/ 20244 w 796933"/>
                    <a:gd name="connsiteY15" fmla="*/ 538431 h 884277"/>
                    <a:gd name="connsiteX16" fmla="*/ 2019 w 796933"/>
                    <a:gd name="connsiteY16" fmla="*/ 525755 h 884277"/>
                    <a:gd name="connsiteX17" fmla="*/ 8318 w 796933"/>
                    <a:gd name="connsiteY17" fmla="*/ 493362 h 884277"/>
                    <a:gd name="connsiteX18" fmla="*/ 8679 w 796933"/>
                    <a:gd name="connsiteY18" fmla="*/ 492843 h 884277"/>
                    <a:gd name="connsiteX19" fmla="*/ 9015 w 796933"/>
                    <a:gd name="connsiteY19" fmla="*/ 492313 h 884277"/>
                    <a:gd name="connsiteX20" fmla="*/ 94912 w 796933"/>
                    <a:gd name="connsiteY20" fmla="*/ 354030 h 884277"/>
                    <a:gd name="connsiteX21" fmla="*/ 98223 w 796933"/>
                    <a:gd name="connsiteY21" fmla="*/ 348695 h 884277"/>
                    <a:gd name="connsiteX22" fmla="*/ 98223 w 796933"/>
                    <a:gd name="connsiteY22" fmla="*/ 335949 h 884277"/>
                    <a:gd name="connsiteX23" fmla="*/ 146974 w 796933"/>
                    <a:gd name="connsiteY23" fmla="*/ 158342 h 884277"/>
                    <a:gd name="connsiteX24" fmla="*/ 427440 w 796933"/>
                    <a:gd name="connsiteY24" fmla="*/ 547 h 884277"/>
                    <a:gd name="connsiteX25" fmla="*/ 449233 w 796933"/>
                    <a:gd name="connsiteY25" fmla="*/ 126464 h 884277"/>
                    <a:gd name="connsiteX26" fmla="*/ 234873 w 796933"/>
                    <a:gd name="connsiteY26" fmla="*/ 324893 h 884277"/>
                    <a:gd name="connsiteX27" fmla="*/ 449233 w 796933"/>
                    <a:gd name="connsiteY27" fmla="*/ 523322 h 884277"/>
                    <a:gd name="connsiteX28" fmla="*/ 663593 w 796933"/>
                    <a:gd name="connsiteY28" fmla="*/ 324893 h 884277"/>
                    <a:gd name="connsiteX29" fmla="*/ 663593 w 796933"/>
                    <a:gd name="connsiteY29" fmla="*/ 324878 h 884277"/>
                    <a:gd name="connsiteX30" fmla="*/ 449397 w 796933"/>
                    <a:gd name="connsiteY30" fmla="*/ 126464 h 884277"/>
                    <a:gd name="connsiteX31" fmla="*/ 449233 w 796933"/>
                    <a:gd name="connsiteY31" fmla="*/ 126464 h 88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6933" h="884277">
                      <a:moveTo>
                        <a:pt x="427440" y="547"/>
                      </a:moveTo>
                      <a:cubicBezTo>
                        <a:pt x="494639" y="-3075"/>
                        <a:pt x="563685" y="11200"/>
                        <a:pt x="625914" y="45416"/>
                      </a:cubicBezTo>
                      <a:lnTo>
                        <a:pt x="625901" y="45416"/>
                      </a:lnTo>
                      <a:cubicBezTo>
                        <a:pt x="736152" y="105873"/>
                        <a:pt x="801715" y="217421"/>
                        <a:pt x="796661" y="335949"/>
                      </a:cubicBezTo>
                      <a:lnTo>
                        <a:pt x="796661" y="336364"/>
                      </a:lnTo>
                      <a:lnTo>
                        <a:pt x="796661" y="336779"/>
                      </a:lnTo>
                      <a:cubicBezTo>
                        <a:pt x="797342" y="438744"/>
                        <a:pt x="746590" y="535166"/>
                        <a:pt x="659426" y="597512"/>
                      </a:cubicBezTo>
                      <a:lnTo>
                        <a:pt x="649765" y="604426"/>
                      </a:lnTo>
                      <a:lnTo>
                        <a:pt x="649765" y="884277"/>
                      </a:lnTo>
                      <a:lnTo>
                        <a:pt x="306179" y="884277"/>
                      </a:lnTo>
                      <a:lnTo>
                        <a:pt x="306179" y="745994"/>
                      </a:lnTo>
                      <a:lnTo>
                        <a:pt x="220283" y="745994"/>
                      </a:lnTo>
                      <a:cubicBezTo>
                        <a:pt x="187600" y="745975"/>
                        <a:pt x="156285" y="733844"/>
                        <a:pt x="133328" y="712310"/>
                      </a:cubicBezTo>
                      <a:cubicBezTo>
                        <a:pt x="110706" y="690281"/>
                        <a:pt x="98152" y="661013"/>
                        <a:pt x="98285" y="630619"/>
                      </a:cubicBezTo>
                      <a:lnTo>
                        <a:pt x="98285" y="538431"/>
                      </a:lnTo>
                      <a:lnTo>
                        <a:pt x="20244" y="538431"/>
                      </a:lnTo>
                      <a:cubicBezTo>
                        <a:pt x="12325" y="537153"/>
                        <a:pt x="5549" y="532438"/>
                        <a:pt x="2019" y="525755"/>
                      </a:cubicBezTo>
                      <a:cubicBezTo>
                        <a:pt x="-2154" y="514680"/>
                        <a:pt x="235" y="502393"/>
                        <a:pt x="8318" y="493362"/>
                      </a:cubicBezTo>
                      <a:lnTo>
                        <a:pt x="8679" y="492843"/>
                      </a:lnTo>
                      <a:lnTo>
                        <a:pt x="9015" y="492313"/>
                      </a:lnTo>
                      <a:lnTo>
                        <a:pt x="94912" y="354030"/>
                      </a:lnTo>
                      <a:lnTo>
                        <a:pt x="98223" y="348695"/>
                      </a:lnTo>
                      <a:lnTo>
                        <a:pt x="98223" y="335949"/>
                      </a:lnTo>
                      <a:cubicBezTo>
                        <a:pt x="95641" y="273634"/>
                        <a:pt x="112571" y="211958"/>
                        <a:pt x="146974" y="158342"/>
                      </a:cubicBezTo>
                      <a:cubicBezTo>
                        <a:pt x="208580" y="62336"/>
                        <a:pt x="315443" y="6584"/>
                        <a:pt x="427440" y="547"/>
                      </a:cubicBezTo>
                      <a:close/>
                      <a:moveTo>
                        <a:pt x="449233" y="126464"/>
                      </a:moveTo>
                      <a:cubicBezTo>
                        <a:pt x="330845" y="126464"/>
                        <a:pt x="234873" y="215304"/>
                        <a:pt x="234873" y="324893"/>
                      </a:cubicBezTo>
                      <a:cubicBezTo>
                        <a:pt x="234873" y="434483"/>
                        <a:pt x="330845" y="523322"/>
                        <a:pt x="449233" y="523322"/>
                      </a:cubicBezTo>
                      <a:cubicBezTo>
                        <a:pt x="567621" y="523322"/>
                        <a:pt x="663593" y="434483"/>
                        <a:pt x="663593" y="324893"/>
                      </a:cubicBezTo>
                      <a:cubicBezTo>
                        <a:pt x="663593" y="324888"/>
                        <a:pt x="663593" y="324883"/>
                        <a:pt x="663593" y="324878"/>
                      </a:cubicBezTo>
                      <a:cubicBezTo>
                        <a:pt x="663634" y="215334"/>
                        <a:pt x="567735" y="126502"/>
                        <a:pt x="449397" y="126464"/>
                      </a:cubicBezTo>
                      <a:cubicBezTo>
                        <a:pt x="449342" y="126464"/>
                        <a:pt x="449288" y="126464"/>
                        <a:pt x="449233" y="126464"/>
                      </a:cubicBezTo>
                      <a:close/>
                    </a:path>
                  </a:pathLst>
                </a:custGeom>
                <a:solidFill>
                  <a:schemeClr val="bg1">
                    <a:lumMod val="85000"/>
                  </a:schemeClr>
                </a:solidFill>
                <a:ln w="5556" cap="flat">
                  <a:noFill/>
                  <a:prstDash val="solid"/>
                  <a:miter/>
                </a:ln>
              </p:spPr>
              <p:txBody>
                <a:bodyPr rtlCol="0" anchor="ctr"/>
                <a:lstStyle/>
                <a:p>
                  <a:endParaRPr lang="en-US"/>
                </a:p>
              </p:txBody>
            </p:sp>
            <p:sp>
              <p:nvSpPr>
                <p:cNvPr id="44" name="Freeform 43" descr="Badge Tick1 with solid fill">
                  <a:extLst>
                    <a:ext uri="{FF2B5EF4-FFF2-40B4-BE49-F238E27FC236}">
                      <a16:creationId xmlns:a16="http://schemas.microsoft.com/office/drawing/2014/main" id="{1437CEFA-B592-67B2-54A6-BD405CDEE2A0}"/>
                    </a:ext>
                  </a:extLst>
                </p:cNvPr>
                <p:cNvSpPr/>
                <p:nvPr/>
              </p:nvSpPr>
              <p:spPr>
                <a:xfrm>
                  <a:off x="13907546" y="2272468"/>
                  <a:ext cx="257544" cy="188424"/>
                </a:xfrm>
                <a:custGeom>
                  <a:avLst/>
                  <a:gdLst>
                    <a:gd name="connsiteX0" fmla="*/ 230181 w 257544"/>
                    <a:gd name="connsiteY0" fmla="*/ 0 h 188424"/>
                    <a:gd name="connsiteX1" fmla="*/ 257544 w 257544"/>
                    <a:gd name="connsiteY1" fmla="*/ 24980 h 188424"/>
                    <a:gd name="connsiteX2" fmla="*/ 175020 w 257544"/>
                    <a:gd name="connsiteY2" fmla="*/ 101067 h 188424"/>
                    <a:gd name="connsiteX3" fmla="*/ 175026 w 257544"/>
                    <a:gd name="connsiteY3" fmla="*/ 101083 h 188424"/>
                    <a:gd name="connsiteX4" fmla="*/ 80768 w 257544"/>
                    <a:gd name="connsiteY4" fmla="*/ 188424 h 188424"/>
                    <a:gd name="connsiteX5" fmla="*/ 0 w 257544"/>
                    <a:gd name="connsiteY5" fmla="*/ 113659 h 188424"/>
                    <a:gd name="connsiteX6" fmla="*/ 26985 w 257544"/>
                    <a:gd name="connsiteY6" fmla="*/ 88679 h 188424"/>
                    <a:gd name="connsiteX7" fmla="*/ 80768 w 257544"/>
                    <a:gd name="connsiteY7" fmla="*/ 138466 h 188424"/>
                    <a:gd name="connsiteX8" fmla="*/ 158658 w 257544"/>
                    <a:gd name="connsiteY8" fmla="*/ 65429 h 188424"/>
                    <a:gd name="connsiteX9" fmla="*/ 225490 w 257544"/>
                    <a:gd name="connsiteY9" fmla="*/ 4347 h 188424"/>
                    <a:gd name="connsiteX10" fmla="*/ 227923 w 257544"/>
                    <a:gd name="connsiteY10" fmla="*/ 2257 h 188424"/>
                    <a:gd name="connsiteX11" fmla="*/ 230181 w 257544"/>
                    <a:gd name="connsiteY11" fmla="*/ 0 h 18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544" h="188424">
                      <a:moveTo>
                        <a:pt x="230181" y="0"/>
                      </a:moveTo>
                      <a:lnTo>
                        <a:pt x="257544" y="24980"/>
                      </a:lnTo>
                      <a:cubicBezTo>
                        <a:pt x="225761" y="54238"/>
                        <a:pt x="206255" y="72211"/>
                        <a:pt x="175020" y="101067"/>
                      </a:cubicBezTo>
                      <a:lnTo>
                        <a:pt x="175026" y="101083"/>
                      </a:lnTo>
                      <a:cubicBezTo>
                        <a:pt x="143795" y="129940"/>
                        <a:pt x="112375" y="159055"/>
                        <a:pt x="80768" y="188424"/>
                      </a:cubicBezTo>
                      <a:cubicBezTo>
                        <a:pt x="53909" y="163443"/>
                        <a:pt x="26986" y="138522"/>
                        <a:pt x="0" y="113659"/>
                      </a:cubicBezTo>
                      <a:lnTo>
                        <a:pt x="26985" y="88679"/>
                      </a:lnTo>
                      <a:lnTo>
                        <a:pt x="80768" y="138466"/>
                      </a:lnTo>
                      <a:cubicBezTo>
                        <a:pt x="106878" y="113948"/>
                        <a:pt x="132841" y="89603"/>
                        <a:pt x="158658" y="65429"/>
                      </a:cubicBezTo>
                      <a:cubicBezTo>
                        <a:pt x="184457" y="41260"/>
                        <a:pt x="198731" y="28287"/>
                        <a:pt x="225490" y="4347"/>
                      </a:cubicBezTo>
                      <a:cubicBezTo>
                        <a:pt x="226241" y="3652"/>
                        <a:pt x="227048" y="2963"/>
                        <a:pt x="227923" y="2257"/>
                      </a:cubicBezTo>
                      <a:cubicBezTo>
                        <a:pt x="228771" y="1592"/>
                        <a:pt x="229529" y="834"/>
                        <a:pt x="230181" y="0"/>
                      </a:cubicBezTo>
                      <a:close/>
                    </a:path>
                  </a:pathLst>
                </a:custGeom>
                <a:solidFill>
                  <a:schemeClr val="bg1"/>
                </a:solidFill>
                <a:ln w="5556" cap="flat">
                  <a:noFill/>
                  <a:prstDash val="solid"/>
                  <a:miter/>
                </a:ln>
              </p:spPr>
              <p:txBody>
                <a:bodyPr rtlCol="0" anchor="ctr"/>
                <a:lstStyle/>
                <a:p>
                  <a:endParaRPr lang="en-US"/>
                </a:p>
              </p:txBody>
            </p:sp>
          </p:grpSp>
        </p:grpSp>
        <p:sp>
          <p:nvSpPr>
            <p:cNvPr id="38" name="TextBox 37">
              <a:extLst>
                <a:ext uri="{FF2B5EF4-FFF2-40B4-BE49-F238E27FC236}">
                  <a16:creationId xmlns:a16="http://schemas.microsoft.com/office/drawing/2014/main" id="{1F1A0BDA-9208-8706-E4E3-F301A3768B6F}"/>
                </a:ext>
              </a:extLst>
            </p:cNvPr>
            <p:cNvSpPr txBox="1"/>
            <p:nvPr/>
          </p:nvSpPr>
          <p:spPr>
            <a:xfrm>
              <a:off x="16975207" y="640831"/>
              <a:ext cx="1159224" cy="923330"/>
            </a:xfrm>
            <a:prstGeom prst="rect">
              <a:avLst/>
            </a:prstGeom>
            <a:noFill/>
          </p:spPr>
          <p:txBody>
            <a:bodyPr wrap="square" rtlCol="0">
              <a:spAutoFit/>
            </a:bodyPr>
            <a:lstStyle/>
            <a:p>
              <a:r>
                <a:rPr lang="en-US" sz="5400"/>
                <a:t>💡</a:t>
              </a:r>
              <a:endParaRPr lang="en-US" sz="6600"/>
            </a:p>
          </p:txBody>
        </p:sp>
      </p:grpSp>
      <p:sp>
        <p:nvSpPr>
          <p:cNvPr id="24" name="Rounded Rectangular Callout 23">
            <a:extLst>
              <a:ext uri="{FF2B5EF4-FFF2-40B4-BE49-F238E27FC236}">
                <a16:creationId xmlns:a16="http://schemas.microsoft.com/office/drawing/2014/main" id="{594FD85C-E9FE-FCF1-8DFF-EA5945C69547}"/>
              </a:ext>
            </a:extLst>
          </p:cNvPr>
          <p:cNvSpPr/>
          <p:nvPr/>
        </p:nvSpPr>
        <p:spPr>
          <a:xfrm>
            <a:off x="14149542" y="2994701"/>
            <a:ext cx="3968496" cy="1591056"/>
          </a:xfrm>
          <a:prstGeom prst="wedgeRoundRectCallout">
            <a:avLst>
              <a:gd name="adj1" fmla="val -39383"/>
              <a:gd name="adj2" fmla="val 73384"/>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TT Interphases Pro Trl Rg" panose="020B0103050000020004" pitchFamily="34" charset="0"/>
              </a:rPr>
              <a:t>SAGE achieves </a:t>
            </a:r>
          </a:p>
          <a:p>
            <a:pPr algn="ctr"/>
            <a:r>
              <a:rPr lang="en-US" sz="2400">
                <a:solidFill>
                  <a:schemeClr val="bg1"/>
                </a:solidFill>
                <a:latin typeface="TT Interphases Pro Trl Rg" panose="020B0103050000020004" pitchFamily="34" charset="0"/>
              </a:rPr>
              <a:t>the best diversity</a:t>
            </a:r>
          </a:p>
        </p:txBody>
      </p:sp>
      <p:sp>
        <p:nvSpPr>
          <p:cNvPr id="4" name="Rounded Rectangular Callout 3">
            <a:extLst>
              <a:ext uri="{FF2B5EF4-FFF2-40B4-BE49-F238E27FC236}">
                <a16:creationId xmlns:a16="http://schemas.microsoft.com/office/drawing/2014/main" id="{23116665-7E09-01DA-F3EE-5F36CB9BEAAA}"/>
              </a:ext>
            </a:extLst>
          </p:cNvPr>
          <p:cNvSpPr/>
          <p:nvPr/>
        </p:nvSpPr>
        <p:spPr>
          <a:xfrm>
            <a:off x="7061897" y="8265034"/>
            <a:ext cx="5319977" cy="1351029"/>
          </a:xfrm>
          <a:prstGeom prst="wedgeRoundRectCallout">
            <a:avLst>
              <a:gd name="adj1" fmla="val 78929"/>
              <a:gd name="adj2" fmla="val -220531"/>
              <a:gd name="adj3" fmla="val 16667"/>
            </a:avLst>
          </a:prstGeom>
          <a:solidFill>
            <a:srgbClr val="90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TT Interphases Pro Trl Rg" panose="020B0103050000020004" pitchFamily="34" charset="0"/>
              </a:rPr>
              <a:t>Top-k recommendations yield poor diversity as it maximizes utility</a:t>
            </a:r>
          </a:p>
        </p:txBody>
      </p:sp>
    </p:spTree>
    <p:extLst>
      <p:ext uri="{BB962C8B-B14F-4D97-AF65-F5344CB8AC3E}">
        <p14:creationId xmlns:p14="http://schemas.microsoft.com/office/powerpoint/2010/main" val="429157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52019-9EAF-BAA0-FAD5-01C740D3A62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C32DD75-8F46-6325-670E-7B60A20A0F50}"/>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F3E4A416-2DDE-083A-D3E2-30B2E5755F21}"/>
              </a:ext>
            </a:extLst>
          </p:cNvPr>
          <p:cNvSpPr txBox="1"/>
          <p:nvPr/>
        </p:nvSpPr>
        <p:spPr>
          <a:xfrm>
            <a:off x="571764" y="663270"/>
            <a:ext cx="17501158" cy="802079"/>
          </a:xfrm>
          <a:prstGeom prst="rect">
            <a:avLst/>
          </a:prstGeom>
        </p:spPr>
        <p:txBody>
          <a:bodyPr wrap="square" lIns="0" tIns="0" rIns="0" bIns="0" rtlCol="0" anchor="t">
            <a:spAutoFit/>
          </a:bodyPr>
          <a:lstStyle/>
          <a:p>
            <a:pPr algn="l">
              <a:lnSpc>
                <a:spcPts val="6089"/>
              </a:lnSpc>
            </a:pPr>
            <a:r>
              <a:rPr lang="en-US" sz="6999" spc="-342">
                <a:solidFill>
                  <a:srgbClr val="000000"/>
                </a:solidFill>
                <a:latin typeface="TT Interphases"/>
                <a:ea typeface="TT Interphases"/>
                <a:cs typeface="TT Interphases"/>
                <a:sym typeface="TT Interphases"/>
              </a:rPr>
              <a:t>Real users preferred SAGE over other baselines</a:t>
            </a:r>
          </a:p>
        </p:txBody>
      </p:sp>
      <p:sp>
        <p:nvSpPr>
          <p:cNvPr id="8" name="Slide Number Placeholder 7">
            <a:extLst>
              <a:ext uri="{FF2B5EF4-FFF2-40B4-BE49-F238E27FC236}">
                <a16:creationId xmlns:a16="http://schemas.microsoft.com/office/drawing/2014/main" id="{32041834-C9C9-2C80-78BB-341033697847}"/>
              </a:ext>
            </a:extLst>
          </p:cNvPr>
          <p:cNvSpPr>
            <a:spLocks noGrp="1"/>
          </p:cNvSpPr>
          <p:nvPr>
            <p:ph type="sldNum" sz="quarter" idx="12"/>
          </p:nvPr>
        </p:nvSpPr>
        <p:spPr/>
        <p:txBody>
          <a:bodyPr/>
          <a:lstStyle/>
          <a:p>
            <a:fld id="{B6F15528-21DE-4FAA-801E-634DDDAF4B2B}" type="slidenum">
              <a:rPr lang="en-US" smtClean="0"/>
              <a:pPr/>
              <a:t>42</a:t>
            </a:fld>
            <a:endParaRPr lang="en-US"/>
          </a:p>
        </p:txBody>
      </p:sp>
      <p:sp>
        <p:nvSpPr>
          <p:cNvPr id="10" name="TextBox 5">
            <a:extLst>
              <a:ext uri="{FF2B5EF4-FFF2-40B4-BE49-F238E27FC236}">
                <a16:creationId xmlns:a16="http://schemas.microsoft.com/office/drawing/2014/main" id="{E1DFDC2B-9513-EE18-5F32-49C6A142A446}"/>
              </a:ext>
            </a:extLst>
          </p:cNvPr>
          <p:cNvSpPr txBox="1"/>
          <p:nvPr/>
        </p:nvSpPr>
        <p:spPr>
          <a:xfrm>
            <a:off x="581289" y="2225601"/>
            <a:ext cx="17491633" cy="1367554"/>
          </a:xfrm>
          <a:prstGeom prst="rect">
            <a:avLst/>
          </a:prstGeom>
        </p:spPr>
        <p:txBody>
          <a:bodyPr lIns="0" tIns="0" rIns="0" bIns="0" rtlCol="0" anchor="t">
            <a:spAutoFit/>
          </a:bodyPr>
          <a:lstStyle/>
          <a:p>
            <a:pPr algn="l">
              <a:lnSpc>
                <a:spcPts val="5599"/>
              </a:lnSpc>
            </a:pPr>
            <a:r>
              <a:rPr lang="en-US" sz="3600" spc="-195" dirty="0">
                <a:solidFill>
                  <a:srgbClr val="000000"/>
                </a:solidFill>
                <a:latin typeface="TT Interphases"/>
                <a:ea typeface="TT Interphases"/>
                <a:cs typeface="TT Interphases"/>
                <a:sym typeface="TT Interphases"/>
              </a:rPr>
              <a:t>36 participants for user study</a:t>
            </a:r>
          </a:p>
          <a:p>
            <a:pPr>
              <a:lnSpc>
                <a:spcPts val="5599"/>
              </a:lnSpc>
            </a:pPr>
            <a:r>
              <a:rPr lang="en-US" sz="3600" spc="-195" dirty="0">
                <a:solidFill>
                  <a:srgbClr val="000000"/>
                </a:solidFill>
                <a:latin typeface="TT Interphases"/>
                <a:ea typeface="TT Interphases"/>
                <a:cs typeface="TT Interphases"/>
                <a:sym typeface="TT Interphases"/>
              </a:rPr>
              <a:t>Baselines: </a:t>
            </a:r>
            <a:r>
              <a:rPr lang="en-US" altLang="ko-KR" sz="3200" spc="-195" dirty="0">
                <a:solidFill>
                  <a:srgbClr val="000000"/>
                </a:solidFill>
                <a:latin typeface="TT Interphases"/>
                <a:ea typeface="TT Interphases"/>
                <a:cs typeface="TT Interphases"/>
                <a:sym typeface="TT Interphases"/>
              </a:rPr>
              <a:t>LLM &amp;  MS Excel </a:t>
            </a:r>
            <a:endParaRPr lang="en-US" sz="3600" spc="-195" dirty="0">
              <a:solidFill>
                <a:srgbClr val="000000"/>
              </a:solidFill>
              <a:latin typeface="TT Interphases"/>
              <a:ea typeface="TT Interphases"/>
              <a:cs typeface="TT Interphases"/>
              <a:sym typeface="TT Interphases"/>
            </a:endParaRPr>
          </a:p>
        </p:txBody>
      </p:sp>
      <p:graphicFrame>
        <p:nvGraphicFramePr>
          <p:cNvPr id="11" name="Chart 10">
            <a:extLst>
              <a:ext uri="{FF2B5EF4-FFF2-40B4-BE49-F238E27FC236}">
                <a16:creationId xmlns:a16="http://schemas.microsoft.com/office/drawing/2014/main" id="{D419749C-C1A7-D0A1-3D4A-067A35122748}"/>
              </a:ext>
            </a:extLst>
          </p:cNvPr>
          <p:cNvGraphicFramePr/>
          <p:nvPr>
            <p:extLst>
              <p:ext uri="{D42A27DB-BD31-4B8C-83A1-F6EECF244321}">
                <p14:modId xmlns:p14="http://schemas.microsoft.com/office/powerpoint/2010/main" val="2279237238"/>
              </p:ext>
            </p:extLst>
          </p:nvPr>
        </p:nvGraphicFramePr>
        <p:xfrm>
          <a:off x="3590514" y="4279103"/>
          <a:ext cx="8327081" cy="6116782"/>
        </p:xfrm>
        <a:graphic>
          <a:graphicData uri="http://schemas.openxmlformats.org/drawingml/2006/chart">
            <c:chart xmlns:c="http://schemas.openxmlformats.org/drawingml/2006/chart" xmlns:r="http://schemas.openxmlformats.org/officeDocument/2006/relationships" r:id="rId5"/>
          </a:graphicData>
        </a:graphic>
      </p:graphicFrame>
      <p:sp>
        <p:nvSpPr>
          <p:cNvPr id="22" name="Rounded Rectangular Callout 21">
            <a:extLst>
              <a:ext uri="{FF2B5EF4-FFF2-40B4-BE49-F238E27FC236}">
                <a16:creationId xmlns:a16="http://schemas.microsoft.com/office/drawing/2014/main" id="{1AF241E3-9F00-41F4-2DCE-A2E0AE6CF094}"/>
              </a:ext>
            </a:extLst>
          </p:cNvPr>
          <p:cNvSpPr/>
          <p:nvPr/>
        </p:nvSpPr>
        <p:spPr>
          <a:xfrm>
            <a:off x="9322343" y="1770907"/>
            <a:ext cx="4466345" cy="1367554"/>
          </a:xfrm>
          <a:prstGeom prst="wedgeRoundRectCallout">
            <a:avLst>
              <a:gd name="adj1" fmla="val -51333"/>
              <a:gd name="adj2" fmla="val 167171"/>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TT Interphases Pro Trl Rg" panose="020B0103050000020004" pitchFamily="34" charset="0"/>
              </a:rPr>
              <a:t>SAGE outperformed all baselines</a:t>
            </a:r>
          </a:p>
        </p:txBody>
      </p:sp>
      <p:sp>
        <p:nvSpPr>
          <p:cNvPr id="21" name="TextBox 20">
            <a:extLst>
              <a:ext uri="{FF2B5EF4-FFF2-40B4-BE49-F238E27FC236}">
                <a16:creationId xmlns:a16="http://schemas.microsoft.com/office/drawing/2014/main" id="{2E664EEF-EF74-7000-D70A-73CAF9CEA934}"/>
              </a:ext>
            </a:extLst>
          </p:cNvPr>
          <p:cNvSpPr txBox="1"/>
          <p:nvPr/>
        </p:nvSpPr>
        <p:spPr>
          <a:xfrm>
            <a:off x="17230180" y="155438"/>
            <a:ext cx="972111" cy="1015663"/>
          </a:xfrm>
          <a:prstGeom prst="rect">
            <a:avLst/>
          </a:prstGeom>
          <a:noFill/>
        </p:spPr>
        <p:txBody>
          <a:bodyPr wrap="square" rtlCol="0">
            <a:spAutoFit/>
          </a:bodyPr>
          <a:lstStyle/>
          <a:p>
            <a:r>
              <a:rPr lang="en-US" sz="6000"/>
              <a:t>🧑‍💻</a:t>
            </a:r>
          </a:p>
        </p:txBody>
      </p:sp>
      <p:sp>
        <p:nvSpPr>
          <p:cNvPr id="25" name="Oval 24">
            <a:extLst>
              <a:ext uri="{FF2B5EF4-FFF2-40B4-BE49-F238E27FC236}">
                <a16:creationId xmlns:a16="http://schemas.microsoft.com/office/drawing/2014/main" id="{FC31D796-C03D-09FA-12CC-F45A0AB9C796}"/>
              </a:ext>
            </a:extLst>
          </p:cNvPr>
          <p:cNvSpPr/>
          <p:nvPr/>
        </p:nvSpPr>
        <p:spPr>
          <a:xfrm>
            <a:off x="9749690" y="5461987"/>
            <a:ext cx="3704570" cy="3751013"/>
          </a:xfrm>
          <a:prstGeom prst="ellipse">
            <a:avLst/>
          </a:prstGeom>
          <a:solidFill>
            <a:srgbClr val="439863"/>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 name="TextBox 5">
            <a:extLst>
              <a:ext uri="{FF2B5EF4-FFF2-40B4-BE49-F238E27FC236}">
                <a16:creationId xmlns:a16="http://schemas.microsoft.com/office/drawing/2014/main" id="{6D908BE3-F75C-BC1E-85ED-ECA6527DEB37}"/>
              </a:ext>
            </a:extLst>
          </p:cNvPr>
          <p:cNvSpPr txBox="1"/>
          <p:nvPr/>
        </p:nvSpPr>
        <p:spPr>
          <a:xfrm>
            <a:off x="10308457" y="6721174"/>
            <a:ext cx="2579129" cy="1392176"/>
          </a:xfrm>
          <a:prstGeom prst="rect">
            <a:avLst/>
          </a:prstGeom>
          <a:noFill/>
        </p:spPr>
        <p:txBody>
          <a:bodyPr wrap="square" lIns="0" tIns="0" rIns="0" bIns="0" rtlCol="0" anchor="t">
            <a:spAutoFit/>
          </a:bodyPr>
          <a:lstStyle/>
          <a:p>
            <a:pPr algn="ctr">
              <a:lnSpc>
                <a:spcPts val="5599"/>
              </a:lnSpc>
            </a:pPr>
            <a:r>
              <a:rPr lang="en-US" sz="4400" spc="-195" dirty="0">
                <a:solidFill>
                  <a:schemeClr val="bg1"/>
                </a:solidFill>
                <a:latin typeface="TT Interphases"/>
                <a:ea typeface="TT Interphases"/>
                <a:cs typeface="TT Interphases"/>
                <a:sym typeface="TT Interphases"/>
              </a:rPr>
              <a:t>Preferred </a:t>
            </a:r>
          </a:p>
          <a:p>
            <a:pPr algn="ctr">
              <a:lnSpc>
                <a:spcPts val="5599"/>
              </a:lnSpc>
            </a:pPr>
            <a:r>
              <a:rPr lang="en-US" sz="4400" spc="-195" dirty="0">
                <a:solidFill>
                  <a:schemeClr val="bg1"/>
                </a:solidFill>
                <a:latin typeface="TT Interphases"/>
                <a:ea typeface="TT Interphases"/>
                <a:cs typeface="TT Interphases"/>
                <a:sym typeface="TT Interphases"/>
              </a:rPr>
              <a:t>SAGE</a:t>
            </a:r>
          </a:p>
        </p:txBody>
      </p:sp>
      <p:sp>
        <p:nvSpPr>
          <p:cNvPr id="26" name="Oval 25">
            <a:extLst>
              <a:ext uri="{FF2B5EF4-FFF2-40B4-BE49-F238E27FC236}">
                <a16:creationId xmlns:a16="http://schemas.microsoft.com/office/drawing/2014/main" id="{0EE8AD2A-C4E4-99BA-88EB-69C551D693AD}"/>
              </a:ext>
            </a:extLst>
          </p:cNvPr>
          <p:cNvSpPr/>
          <p:nvPr/>
        </p:nvSpPr>
        <p:spPr>
          <a:xfrm>
            <a:off x="3706690" y="7601474"/>
            <a:ext cx="2089874" cy="2079971"/>
          </a:xfrm>
          <a:prstGeom prst="ellipse">
            <a:avLst/>
          </a:prstGeom>
          <a:solidFill>
            <a:srgbClr val="4E81BD"/>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5">
            <a:extLst>
              <a:ext uri="{FF2B5EF4-FFF2-40B4-BE49-F238E27FC236}">
                <a16:creationId xmlns:a16="http://schemas.microsoft.com/office/drawing/2014/main" id="{59A62E5F-13CA-C139-5FD7-427083EFBA65}"/>
              </a:ext>
            </a:extLst>
          </p:cNvPr>
          <p:cNvSpPr txBox="1"/>
          <p:nvPr/>
        </p:nvSpPr>
        <p:spPr>
          <a:xfrm>
            <a:off x="3987329" y="8025171"/>
            <a:ext cx="1451517" cy="1342932"/>
          </a:xfrm>
          <a:prstGeom prst="rect">
            <a:avLst/>
          </a:prstGeom>
          <a:noFill/>
        </p:spPr>
        <p:txBody>
          <a:bodyPr wrap="square" lIns="0" tIns="0" rIns="0" bIns="0" rtlCol="0" anchor="t">
            <a:spAutoFit/>
          </a:bodyPr>
          <a:lstStyle/>
          <a:p>
            <a:pPr algn="ctr">
              <a:lnSpc>
                <a:spcPts val="5599"/>
              </a:lnSpc>
            </a:pPr>
            <a:r>
              <a:rPr lang="en-US" sz="2800" spc="-195">
                <a:solidFill>
                  <a:schemeClr val="bg1"/>
                </a:solidFill>
                <a:latin typeface="TT Interphases"/>
                <a:ea typeface="TT Interphases"/>
                <a:cs typeface="TT Interphases"/>
                <a:sym typeface="TT Interphases"/>
              </a:rPr>
              <a:t>Preferred </a:t>
            </a:r>
          </a:p>
          <a:p>
            <a:pPr algn="ctr">
              <a:lnSpc>
                <a:spcPts val="5599"/>
              </a:lnSpc>
            </a:pPr>
            <a:r>
              <a:rPr lang="en-US" sz="2800" spc="-195">
                <a:solidFill>
                  <a:schemeClr val="bg1"/>
                </a:solidFill>
                <a:latin typeface="TT Interphases"/>
                <a:ea typeface="TT Interphases"/>
                <a:cs typeface="TT Interphases"/>
                <a:sym typeface="TT Interphases"/>
              </a:rPr>
              <a:t>LLM</a:t>
            </a:r>
          </a:p>
        </p:txBody>
      </p:sp>
      <p:sp>
        <p:nvSpPr>
          <p:cNvPr id="28" name="Oval 27">
            <a:extLst>
              <a:ext uri="{FF2B5EF4-FFF2-40B4-BE49-F238E27FC236}">
                <a16:creationId xmlns:a16="http://schemas.microsoft.com/office/drawing/2014/main" id="{5E2A33B0-E1D4-1E41-97CD-FEF09DA336A2}"/>
              </a:ext>
            </a:extLst>
          </p:cNvPr>
          <p:cNvSpPr/>
          <p:nvPr/>
        </p:nvSpPr>
        <p:spPr>
          <a:xfrm>
            <a:off x="4619244" y="3537120"/>
            <a:ext cx="2089874" cy="2079971"/>
          </a:xfrm>
          <a:prstGeom prst="ellipse">
            <a:avLst/>
          </a:prstGeom>
          <a:solidFill>
            <a:srgbClr val="C0504D"/>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5">
            <a:extLst>
              <a:ext uri="{FF2B5EF4-FFF2-40B4-BE49-F238E27FC236}">
                <a16:creationId xmlns:a16="http://schemas.microsoft.com/office/drawing/2014/main" id="{DACD9263-0DEB-C27B-1B30-EEF3D4D83769}"/>
              </a:ext>
            </a:extLst>
          </p:cNvPr>
          <p:cNvSpPr txBox="1"/>
          <p:nvPr/>
        </p:nvSpPr>
        <p:spPr>
          <a:xfrm>
            <a:off x="4818819" y="3892665"/>
            <a:ext cx="1668734" cy="1355243"/>
          </a:xfrm>
          <a:prstGeom prst="rect">
            <a:avLst/>
          </a:prstGeom>
          <a:noFill/>
        </p:spPr>
        <p:txBody>
          <a:bodyPr wrap="square" lIns="0" tIns="0" rIns="0" bIns="0" rtlCol="0" anchor="t">
            <a:spAutoFit/>
          </a:bodyPr>
          <a:lstStyle/>
          <a:p>
            <a:pPr algn="ctr">
              <a:lnSpc>
                <a:spcPts val="5599"/>
              </a:lnSpc>
            </a:pPr>
            <a:r>
              <a:rPr lang="en-US" sz="2800" spc="-195">
                <a:solidFill>
                  <a:schemeClr val="bg1"/>
                </a:solidFill>
                <a:latin typeface="TT Interphases"/>
                <a:ea typeface="TT Interphases"/>
                <a:cs typeface="TT Interphases"/>
                <a:sym typeface="TT Interphases"/>
              </a:rPr>
              <a:t>Preferred Excel</a:t>
            </a:r>
          </a:p>
        </p:txBody>
      </p:sp>
      <p:sp>
        <p:nvSpPr>
          <p:cNvPr id="30" name="Oval 29">
            <a:extLst>
              <a:ext uri="{FF2B5EF4-FFF2-40B4-BE49-F238E27FC236}">
                <a16:creationId xmlns:a16="http://schemas.microsoft.com/office/drawing/2014/main" id="{625E31F6-9C29-6E57-D2E3-16B22B1DF70B}"/>
              </a:ext>
            </a:extLst>
          </p:cNvPr>
          <p:cNvSpPr/>
          <p:nvPr/>
        </p:nvSpPr>
        <p:spPr>
          <a:xfrm>
            <a:off x="6976745" y="2932230"/>
            <a:ext cx="2089874" cy="2079971"/>
          </a:xfrm>
          <a:prstGeom prst="ellipse">
            <a:avLst/>
          </a:prstGeom>
          <a:solidFill>
            <a:srgbClr val="8164A2"/>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5">
            <a:extLst>
              <a:ext uri="{FF2B5EF4-FFF2-40B4-BE49-F238E27FC236}">
                <a16:creationId xmlns:a16="http://schemas.microsoft.com/office/drawing/2014/main" id="{5272CD15-C156-02B6-2FE1-F4CD7DF1A98F}"/>
              </a:ext>
            </a:extLst>
          </p:cNvPr>
          <p:cNvSpPr txBox="1"/>
          <p:nvPr/>
        </p:nvSpPr>
        <p:spPr>
          <a:xfrm>
            <a:off x="7187315" y="3577013"/>
            <a:ext cx="1668734" cy="623248"/>
          </a:xfrm>
          <a:prstGeom prst="rect">
            <a:avLst/>
          </a:prstGeom>
          <a:noFill/>
        </p:spPr>
        <p:txBody>
          <a:bodyPr wrap="square" lIns="0" tIns="0" rIns="0" bIns="0" rtlCol="0" anchor="t">
            <a:spAutoFit/>
          </a:bodyPr>
          <a:lstStyle/>
          <a:p>
            <a:pPr algn="ctr">
              <a:lnSpc>
                <a:spcPts val="5599"/>
              </a:lnSpc>
            </a:pPr>
            <a:r>
              <a:rPr lang="en-US" sz="2800" spc="-195">
                <a:solidFill>
                  <a:schemeClr val="bg1"/>
                </a:solidFill>
                <a:latin typeface="TT Interphases"/>
                <a:ea typeface="TT Interphases"/>
                <a:cs typeface="TT Interphases"/>
                <a:sym typeface="TT Interphases"/>
              </a:rPr>
              <a:t>All the same</a:t>
            </a:r>
          </a:p>
        </p:txBody>
      </p:sp>
      <p:sp>
        <p:nvSpPr>
          <p:cNvPr id="7" name="Rounded Rectangular Callout 6">
            <a:extLst>
              <a:ext uri="{FF2B5EF4-FFF2-40B4-BE49-F238E27FC236}">
                <a16:creationId xmlns:a16="http://schemas.microsoft.com/office/drawing/2014/main" id="{6C2AA0D8-3BFB-2F9C-D1A4-B0921E510AAA}"/>
              </a:ext>
            </a:extLst>
          </p:cNvPr>
          <p:cNvSpPr/>
          <p:nvPr/>
        </p:nvSpPr>
        <p:spPr>
          <a:xfrm>
            <a:off x="11924089" y="3484653"/>
            <a:ext cx="5982912" cy="1763256"/>
          </a:xfrm>
          <a:prstGeom prst="wedgeRoundRectCallout">
            <a:avLst>
              <a:gd name="adj1" fmla="val 12536"/>
              <a:gd name="adj2" fmla="val 112745"/>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bg1"/>
                </a:solidFill>
                <a:latin typeface="TT INTERPHASES PRO TRL RG" panose="020B0103050000020004" pitchFamily="34" charset="0"/>
                <a:cs typeface="Times New Roman" panose="02020603050405020304" pitchFamily="18" charset="0"/>
              </a:rPr>
              <a:t>“SAGE provides more meaningful and helpful queries compared to the later two”</a:t>
            </a:r>
          </a:p>
        </p:txBody>
      </p:sp>
      <p:sp>
        <p:nvSpPr>
          <p:cNvPr id="6" name="TextBox 5">
            <a:extLst>
              <a:ext uri="{FF2B5EF4-FFF2-40B4-BE49-F238E27FC236}">
                <a16:creationId xmlns:a16="http://schemas.microsoft.com/office/drawing/2014/main" id="{03216D80-FE19-E2B6-5151-96C5B665A524}"/>
              </a:ext>
            </a:extLst>
          </p:cNvPr>
          <p:cNvSpPr txBox="1"/>
          <p:nvPr/>
        </p:nvSpPr>
        <p:spPr>
          <a:xfrm>
            <a:off x="14881952" y="6491739"/>
            <a:ext cx="2133600" cy="1569660"/>
          </a:xfrm>
          <a:prstGeom prst="rect">
            <a:avLst/>
          </a:prstGeom>
          <a:noFill/>
        </p:spPr>
        <p:txBody>
          <a:bodyPr wrap="square">
            <a:spAutoFit/>
          </a:bodyPr>
          <a:lstStyle/>
          <a:p>
            <a:r>
              <a:rPr lang="en-US" sz="9600" dirty="0">
                <a:solidFill>
                  <a:schemeClr val="bg1"/>
                </a:solidFill>
                <a:latin typeface="TT Interphases Pro Trl Rg" panose="020B0103050000020004" pitchFamily="34" charset="0"/>
                <a:cs typeface="Times New Roman" panose="02020603050405020304" pitchFamily="18" charset="0"/>
              </a:rPr>
              <a:t>🧑‍💻</a:t>
            </a:r>
            <a:endParaRPr lang="en-US" sz="9600"/>
          </a:p>
        </p:txBody>
      </p:sp>
    </p:spTree>
    <p:extLst>
      <p:ext uri="{BB962C8B-B14F-4D97-AF65-F5344CB8AC3E}">
        <p14:creationId xmlns:p14="http://schemas.microsoft.com/office/powerpoint/2010/main" val="396530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7" grpId="0" animBg="1"/>
    </p:bldLst>
  </p:timing>
  <p:extLst>
    <p:ext uri="{6950BFC3-D8DA-4A85-94F7-54DA5524770B}">
      <p188:commentRel xmlns:p188="http://schemas.microsoft.com/office/powerpoint/2018/8/main" r:id="rId3"/>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A9449-0321-829E-F064-276ABAB508E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00A2DEE-F9EB-8769-5172-513C498FE724}"/>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C363FAA5-AADE-A965-B40F-C6D9E1EC7574}"/>
              </a:ext>
            </a:extLst>
          </p:cNvPr>
          <p:cNvSpPr txBox="1"/>
          <p:nvPr/>
        </p:nvSpPr>
        <p:spPr>
          <a:xfrm>
            <a:off x="571764" y="663270"/>
            <a:ext cx="17491633" cy="740587"/>
          </a:xfrm>
          <a:prstGeom prst="rect">
            <a:avLst/>
          </a:prstGeom>
        </p:spPr>
        <p:txBody>
          <a:bodyPr wrap="square" lIns="0" tIns="0" rIns="0" bIns="0" rtlCol="0" anchor="t">
            <a:spAutoFit/>
          </a:bodyPr>
          <a:lstStyle/>
          <a:p>
            <a:pPr>
              <a:lnSpc>
                <a:spcPts val="6089"/>
              </a:lnSpc>
            </a:pPr>
            <a:r>
              <a:rPr lang="en-US" sz="5000" spc="-342">
                <a:solidFill>
                  <a:srgbClr val="000000"/>
                </a:solidFill>
                <a:latin typeface="TT Interphases"/>
                <a:ea typeface="TT Interphases"/>
                <a:cs typeface="TT Interphases"/>
                <a:sym typeface="TT Interphases"/>
              </a:rPr>
              <a:t>Key Takeaways</a:t>
            </a:r>
          </a:p>
        </p:txBody>
      </p:sp>
      <p:sp>
        <p:nvSpPr>
          <p:cNvPr id="8" name="Slide Number Placeholder 7">
            <a:extLst>
              <a:ext uri="{FF2B5EF4-FFF2-40B4-BE49-F238E27FC236}">
                <a16:creationId xmlns:a16="http://schemas.microsoft.com/office/drawing/2014/main" id="{74D2312E-1010-B39E-0BE6-04FB5D0FC56E}"/>
              </a:ext>
            </a:extLst>
          </p:cNvPr>
          <p:cNvSpPr>
            <a:spLocks noGrp="1"/>
          </p:cNvSpPr>
          <p:nvPr>
            <p:ph type="sldNum" sz="quarter" idx="12"/>
          </p:nvPr>
        </p:nvSpPr>
        <p:spPr/>
        <p:txBody>
          <a:bodyPr/>
          <a:lstStyle/>
          <a:p>
            <a:fld id="{B6F15528-21DE-4FAA-801E-634DDDAF4B2B}" type="slidenum">
              <a:rPr lang="en-US" smtClean="0"/>
              <a:pPr/>
              <a:t>43</a:t>
            </a:fld>
            <a:endParaRPr lang="en-US"/>
          </a:p>
        </p:txBody>
      </p:sp>
      <p:sp>
        <p:nvSpPr>
          <p:cNvPr id="4" name="Rectangle: Rounded Corners 5">
            <a:extLst>
              <a:ext uri="{FF2B5EF4-FFF2-40B4-BE49-F238E27FC236}">
                <a16:creationId xmlns:a16="http://schemas.microsoft.com/office/drawing/2014/main" id="{31CFE790-42F2-BF7B-9DA7-DE8E7358D6F2}"/>
              </a:ext>
            </a:extLst>
          </p:cNvPr>
          <p:cNvSpPr/>
          <p:nvPr/>
        </p:nvSpPr>
        <p:spPr>
          <a:xfrm>
            <a:off x="581289" y="2659854"/>
            <a:ext cx="17118882" cy="1571904"/>
          </a:xfrm>
          <a:prstGeom prst="roundRect">
            <a:avLst/>
          </a:prstGeom>
          <a:solidFill>
            <a:srgbClr val="DCE7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T Interphases Pro Trl Rg" panose="020B0103050000020004" pitchFamily="34" charset="0"/>
              </a:rPr>
              <a:t>SAGE provides </a:t>
            </a:r>
            <a:r>
              <a:rPr lang="en-US" sz="3600" b="1">
                <a:solidFill>
                  <a:srgbClr val="439863"/>
                </a:solidFill>
                <a:latin typeface="TT Interphases Pro Trl Bd" panose="020B0103050000020004" pitchFamily="34" charset="0"/>
              </a:rPr>
              <a:t>Data-Semantics-Aware</a:t>
            </a:r>
            <a:r>
              <a:rPr lang="en-US" sz="3600">
                <a:solidFill>
                  <a:schemeClr val="tx1"/>
                </a:solidFill>
                <a:latin typeface="TT Interphases Pro Trl Rg" panose="020B0103050000020004" pitchFamily="34" charset="0"/>
              </a:rPr>
              <a:t> recommendations of pivot tables,</a:t>
            </a:r>
          </a:p>
          <a:p>
            <a:pPr algn="ctr"/>
            <a:r>
              <a:rPr lang="en-US" sz="3600">
                <a:solidFill>
                  <a:schemeClr val="tx1"/>
                </a:solidFill>
                <a:latin typeface="TT Interphases Pro Trl Rg" panose="020B0103050000020004" pitchFamily="34" charset="0"/>
              </a:rPr>
              <a:t> thanks to LLMs</a:t>
            </a:r>
          </a:p>
        </p:txBody>
      </p:sp>
      <p:sp>
        <p:nvSpPr>
          <p:cNvPr id="5" name="Rectangle: Rounded Corners 5">
            <a:extLst>
              <a:ext uri="{FF2B5EF4-FFF2-40B4-BE49-F238E27FC236}">
                <a16:creationId xmlns:a16="http://schemas.microsoft.com/office/drawing/2014/main" id="{6A1C11CD-1C7D-1CC5-D3BD-7BAECAE7DDA7}"/>
              </a:ext>
            </a:extLst>
          </p:cNvPr>
          <p:cNvSpPr/>
          <p:nvPr/>
        </p:nvSpPr>
        <p:spPr>
          <a:xfrm>
            <a:off x="581289" y="4966898"/>
            <a:ext cx="17118882" cy="1571904"/>
          </a:xfrm>
          <a:prstGeom prst="roundRect">
            <a:avLst/>
          </a:prstGeom>
          <a:solidFill>
            <a:srgbClr val="DCE7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T Interphases Pro Trl Rg" panose="020B0103050000020004" pitchFamily="34" charset="0"/>
              </a:rPr>
              <a:t>SAGE recommends pivot tables in practically acceptable </a:t>
            </a:r>
            <a:r>
              <a:rPr lang="en-US" sz="3600" b="1">
                <a:solidFill>
                  <a:srgbClr val="439863"/>
                </a:solidFill>
                <a:latin typeface="TT Interphases Pro Trl Bd" panose="020B0103050000020004" pitchFamily="34" charset="0"/>
              </a:rPr>
              <a:t>response-time</a:t>
            </a:r>
          </a:p>
        </p:txBody>
      </p:sp>
      <p:sp>
        <p:nvSpPr>
          <p:cNvPr id="6" name="Rectangle: Rounded Corners 5">
            <a:extLst>
              <a:ext uri="{FF2B5EF4-FFF2-40B4-BE49-F238E27FC236}">
                <a16:creationId xmlns:a16="http://schemas.microsoft.com/office/drawing/2014/main" id="{91D203EB-4AED-7865-B442-067B100DE8CA}"/>
              </a:ext>
            </a:extLst>
          </p:cNvPr>
          <p:cNvSpPr/>
          <p:nvPr/>
        </p:nvSpPr>
        <p:spPr>
          <a:xfrm>
            <a:off x="571764" y="7273942"/>
            <a:ext cx="17118882" cy="1571904"/>
          </a:xfrm>
          <a:prstGeom prst="roundRect">
            <a:avLst/>
          </a:prstGeom>
          <a:solidFill>
            <a:srgbClr val="DCE7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439863"/>
                </a:solidFill>
                <a:latin typeface="TT Interphases Pro Trl Bd" panose="020B0103050000020004" pitchFamily="34" charset="0"/>
              </a:rPr>
              <a:t>Real users preferred </a:t>
            </a:r>
            <a:r>
              <a:rPr lang="en-US" sz="3600">
                <a:solidFill>
                  <a:srgbClr val="439863"/>
                </a:solidFill>
                <a:latin typeface="TT INTERPHASES PRO TRL BD" panose="020B0103050000020004" pitchFamily="34" charset="0"/>
              </a:rPr>
              <a:t>SAGE</a:t>
            </a:r>
            <a:r>
              <a:rPr lang="en-US" sz="3600">
                <a:solidFill>
                  <a:schemeClr val="tx1"/>
                </a:solidFill>
                <a:latin typeface="TT Interphases Pro Trl Rg" panose="020B0103050000020004" pitchFamily="34" charset="0"/>
              </a:rPr>
              <a:t>’s</a:t>
            </a:r>
            <a:r>
              <a:rPr lang="en-US" sz="3600" b="1">
                <a:solidFill>
                  <a:schemeClr val="tx1"/>
                </a:solidFill>
                <a:latin typeface="TT Interphases Pro Trl Bd" panose="020B0103050000020004" pitchFamily="34" charset="0"/>
              </a:rPr>
              <a:t> </a:t>
            </a:r>
            <a:r>
              <a:rPr lang="en-US" sz="3600">
                <a:solidFill>
                  <a:schemeClr val="tx1"/>
                </a:solidFill>
                <a:latin typeface="TT Interphases Pro Trl Rg" panose="020B0103050000020004" pitchFamily="34" charset="0"/>
              </a:rPr>
              <a:t>recommendations over other baselines</a:t>
            </a:r>
          </a:p>
        </p:txBody>
      </p:sp>
    </p:spTree>
    <p:extLst>
      <p:ext uri="{BB962C8B-B14F-4D97-AF65-F5344CB8AC3E}">
        <p14:creationId xmlns:p14="http://schemas.microsoft.com/office/powerpoint/2010/main" val="925873020"/>
      </p:ext>
    </p:extLst>
  </p:cSld>
  <p:clrMapOvr>
    <a:masterClrMapping/>
  </p:clrMapOvr>
  <p:extLst>
    <p:ext uri="{6950BFC3-D8DA-4A85-94F7-54DA5524770B}">
      <p188:commentRel xmlns:p188="http://schemas.microsoft.com/office/powerpoint/2018/8/main" r:id="rId3"/>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3C13F-A7C5-6D1A-64F6-DACE9ACA4B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5CECE8-2ECE-9C6E-0290-213496531599}"/>
              </a:ext>
            </a:extLst>
          </p:cNvPr>
          <p:cNvSpPr>
            <a:spLocks noGrp="1"/>
          </p:cNvSpPr>
          <p:nvPr>
            <p:ph type="title"/>
          </p:nvPr>
        </p:nvSpPr>
        <p:spPr>
          <a:xfrm>
            <a:off x="704449" y="509234"/>
            <a:ext cx="15068951" cy="1362075"/>
          </a:xfrm>
        </p:spPr>
        <p:txBody>
          <a:bodyPr>
            <a:normAutofit/>
          </a:bodyPr>
          <a:lstStyle/>
          <a:p>
            <a:r>
              <a:rPr lang="en-US" sz="7200">
                <a:solidFill>
                  <a:srgbClr val="439863"/>
                </a:solidFill>
              </a:rPr>
              <a:t>Questions?</a:t>
            </a:r>
          </a:p>
        </p:txBody>
      </p:sp>
      <p:sp>
        <p:nvSpPr>
          <p:cNvPr id="4" name="Slide Number Placeholder 3">
            <a:extLst>
              <a:ext uri="{FF2B5EF4-FFF2-40B4-BE49-F238E27FC236}">
                <a16:creationId xmlns:a16="http://schemas.microsoft.com/office/drawing/2014/main" id="{C5930477-42BC-4A03-7EE2-4C695103998C}"/>
              </a:ext>
            </a:extLst>
          </p:cNvPr>
          <p:cNvSpPr>
            <a:spLocks noGrp="1"/>
          </p:cNvSpPr>
          <p:nvPr>
            <p:ph type="sldNum" sz="quarter" idx="12"/>
          </p:nvPr>
        </p:nvSpPr>
        <p:spPr/>
        <p:txBody>
          <a:bodyPr/>
          <a:lstStyle/>
          <a:p>
            <a:fld id="{B6F15528-21DE-4FAA-801E-634DDDAF4B2B}" type="slidenum">
              <a:rPr lang="en-US" smtClean="0"/>
              <a:pPr/>
              <a:t>44</a:t>
            </a:fld>
            <a:endParaRPr lang="en-US"/>
          </a:p>
        </p:txBody>
      </p:sp>
      <p:sp>
        <p:nvSpPr>
          <p:cNvPr id="5" name="Rounded Rectangle 4">
            <a:extLst>
              <a:ext uri="{FF2B5EF4-FFF2-40B4-BE49-F238E27FC236}">
                <a16:creationId xmlns:a16="http://schemas.microsoft.com/office/drawing/2014/main" id="{AED54092-5643-8DCA-6F6E-A86FC529A8F0}"/>
              </a:ext>
            </a:extLst>
          </p:cNvPr>
          <p:cNvSpPr/>
          <p:nvPr/>
        </p:nvSpPr>
        <p:spPr>
          <a:xfrm>
            <a:off x="1109286" y="4584691"/>
            <a:ext cx="6574403" cy="763175"/>
          </a:xfrm>
          <a:prstGeom prst="roundRect">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qr code on a white background&#10;&#10;Description automatically generated">
            <a:extLst>
              <a:ext uri="{FF2B5EF4-FFF2-40B4-BE49-F238E27FC236}">
                <a16:creationId xmlns:a16="http://schemas.microsoft.com/office/drawing/2014/main" id="{562FF96F-7334-0955-2BDC-5C0009F554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6535" y="6356054"/>
            <a:ext cx="2662266" cy="2662266"/>
          </a:xfrm>
          <a:prstGeom prst="roundRect">
            <a:avLst/>
          </a:prstGeom>
        </p:spPr>
      </p:pic>
      <p:sp>
        <p:nvSpPr>
          <p:cNvPr id="11" name="TextBox 5">
            <a:extLst>
              <a:ext uri="{FF2B5EF4-FFF2-40B4-BE49-F238E27FC236}">
                <a16:creationId xmlns:a16="http://schemas.microsoft.com/office/drawing/2014/main" id="{274F8E39-65AD-6A10-18F7-45785F670200}"/>
              </a:ext>
            </a:extLst>
          </p:cNvPr>
          <p:cNvSpPr txBox="1"/>
          <p:nvPr/>
        </p:nvSpPr>
        <p:spPr>
          <a:xfrm>
            <a:off x="2020356" y="4585510"/>
            <a:ext cx="4707627" cy="624786"/>
          </a:xfrm>
          <a:prstGeom prst="rect">
            <a:avLst/>
          </a:prstGeom>
        </p:spPr>
        <p:txBody>
          <a:bodyPr wrap="square" lIns="0" tIns="0" rIns="0" bIns="0" rtlCol="0" anchor="t">
            <a:spAutoFit/>
          </a:bodyPr>
          <a:lstStyle/>
          <a:p>
            <a:pPr algn="l">
              <a:lnSpc>
                <a:spcPts val="5599"/>
              </a:lnSpc>
            </a:pPr>
            <a:r>
              <a:rPr lang="en-US" sz="2800" b="1" spc="-195">
                <a:solidFill>
                  <a:schemeClr val="bg1"/>
                </a:solidFill>
                <a:latin typeface="TT Interphases"/>
                <a:ea typeface="TT Interphases"/>
                <a:cs typeface="TT Interphases"/>
                <a:sym typeface="TT Interphases"/>
              </a:rPr>
              <a:t>Check our paper and code here!</a:t>
            </a:r>
          </a:p>
        </p:txBody>
      </p:sp>
      <p:sp>
        <p:nvSpPr>
          <p:cNvPr id="12" name="Rounded Rectangle 11">
            <a:extLst>
              <a:ext uri="{FF2B5EF4-FFF2-40B4-BE49-F238E27FC236}">
                <a16:creationId xmlns:a16="http://schemas.microsoft.com/office/drawing/2014/main" id="{16F0D461-6E1B-871D-3AB0-BAD62EFAFBE8}"/>
              </a:ext>
            </a:extLst>
          </p:cNvPr>
          <p:cNvSpPr/>
          <p:nvPr/>
        </p:nvSpPr>
        <p:spPr>
          <a:xfrm>
            <a:off x="8167411" y="4585510"/>
            <a:ext cx="9324109" cy="763176"/>
          </a:xfrm>
          <a:prstGeom prst="roundRect">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5">
            <a:extLst>
              <a:ext uri="{FF2B5EF4-FFF2-40B4-BE49-F238E27FC236}">
                <a16:creationId xmlns:a16="http://schemas.microsoft.com/office/drawing/2014/main" id="{FE9BA2F9-8F57-EE78-FBC1-2B9C5D94B764}"/>
              </a:ext>
            </a:extLst>
          </p:cNvPr>
          <p:cNvSpPr txBox="1"/>
          <p:nvPr/>
        </p:nvSpPr>
        <p:spPr>
          <a:xfrm>
            <a:off x="8300489" y="4585510"/>
            <a:ext cx="9324109" cy="624786"/>
          </a:xfrm>
          <a:prstGeom prst="rect">
            <a:avLst/>
          </a:prstGeom>
        </p:spPr>
        <p:txBody>
          <a:bodyPr wrap="square" lIns="0" tIns="0" rIns="0" bIns="0" rtlCol="0" anchor="t">
            <a:spAutoFit/>
          </a:bodyPr>
          <a:lstStyle/>
          <a:p>
            <a:pPr algn="ctr">
              <a:lnSpc>
                <a:spcPts val="5599"/>
              </a:lnSpc>
            </a:pPr>
            <a:r>
              <a:rPr lang="en-US" sz="2800" b="1" spc="-195">
                <a:solidFill>
                  <a:schemeClr val="bg1"/>
                </a:solidFill>
                <a:latin typeface="TT Interphases"/>
                <a:ea typeface="TT Interphases"/>
                <a:cs typeface="TT Interphases"/>
                <a:sym typeface="TT Interphases"/>
              </a:rPr>
              <a:t>Check our demo </a:t>
            </a:r>
            <a:r>
              <a:rPr lang="en-US" sz="2800" b="1" spc="-195" dirty="0">
                <a:solidFill>
                  <a:schemeClr val="bg1"/>
                </a:solidFill>
                <a:latin typeface="TT Interphases"/>
                <a:ea typeface="TT Interphases"/>
                <a:cs typeface="TT Interphases"/>
                <a:sym typeface="TT Interphases"/>
              </a:rPr>
              <a:t>on Tue 3:30PM &amp; Wed 1:30 </a:t>
            </a:r>
            <a:r>
              <a:rPr lang="en-US" sz="2800" b="1" spc="-195">
                <a:solidFill>
                  <a:schemeClr val="bg1"/>
                </a:solidFill>
                <a:latin typeface="TT Interphases"/>
                <a:ea typeface="TT Interphases"/>
                <a:cs typeface="TT Interphases"/>
                <a:sym typeface="TT Interphases"/>
              </a:rPr>
              <a:t>PM</a:t>
            </a:r>
          </a:p>
        </p:txBody>
      </p:sp>
      <p:sp>
        <p:nvSpPr>
          <p:cNvPr id="17" name="TextBox 3">
            <a:extLst>
              <a:ext uri="{FF2B5EF4-FFF2-40B4-BE49-F238E27FC236}">
                <a16:creationId xmlns:a16="http://schemas.microsoft.com/office/drawing/2014/main" id="{C0C939E6-7D80-A4EE-F0D0-3A2E4B0B5B6C}"/>
              </a:ext>
            </a:extLst>
          </p:cNvPr>
          <p:cNvSpPr txBox="1"/>
          <p:nvPr/>
        </p:nvSpPr>
        <p:spPr>
          <a:xfrm>
            <a:off x="763877" y="1966659"/>
            <a:ext cx="15845752" cy="749179"/>
          </a:xfrm>
          <a:prstGeom prst="rect">
            <a:avLst/>
          </a:prstGeom>
        </p:spPr>
        <p:txBody>
          <a:bodyPr lIns="0" tIns="0" rIns="0" bIns="0" rtlCol="0" anchor="t">
            <a:spAutoFit/>
          </a:bodyPr>
          <a:lstStyle/>
          <a:p>
            <a:pPr algn="l">
              <a:lnSpc>
                <a:spcPts val="6120"/>
              </a:lnSpc>
            </a:pPr>
            <a:r>
              <a:rPr lang="en-US" sz="4800" b="1" spc="-344">
                <a:solidFill>
                  <a:srgbClr val="000000"/>
                </a:solidFill>
                <a:latin typeface="Calibri" panose="020F0502020204030204" pitchFamily="34" charset="0"/>
                <a:ea typeface="TT Interphases Bold"/>
                <a:cs typeface="Calibri" panose="020F0502020204030204" pitchFamily="34" charset="0"/>
                <a:sym typeface="TT Interphases Bold"/>
              </a:rPr>
              <a:t>Data-Semantics-Aware Recommendation of Diverse Pivot Tables</a:t>
            </a:r>
          </a:p>
        </p:txBody>
      </p:sp>
      <p:sp>
        <p:nvSpPr>
          <p:cNvPr id="18" name="TextBox 5">
            <a:extLst>
              <a:ext uri="{FF2B5EF4-FFF2-40B4-BE49-F238E27FC236}">
                <a16:creationId xmlns:a16="http://schemas.microsoft.com/office/drawing/2014/main" id="{E2F63AB4-1A69-DA84-0653-762DD0BEF87D}"/>
              </a:ext>
            </a:extLst>
          </p:cNvPr>
          <p:cNvSpPr txBox="1"/>
          <p:nvPr/>
        </p:nvSpPr>
        <p:spPr>
          <a:xfrm>
            <a:off x="763877" y="3389522"/>
            <a:ext cx="15845752" cy="649409"/>
          </a:xfrm>
          <a:prstGeom prst="rect">
            <a:avLst/>
          </a:prstGeom>
        </p:spPr>
        <p:txBody>
          <a:bodyPr lIns="0" tIns="0" rIns="0" bIns="0" rtlCol="0" anchor="t">
            <a:spAutoFit/>
          </a:bodyPr>
          <a:lstStyle/>
          <a:p>
            <a:pPr algn="l">
              <a:lnSpc>
                <a:spcPts val="5600"/>
              </a:lnSpc>
            </a:pPr>
            <a:r>
              <a:rPr lang="en-US" sz="3200" u="sng">
                <a:solidFill>
                  <a:srgbClr val="000000"/>
                </a:solidFill>
                <a:latin typeface="TT Interphases"/>
                <a:ea typeface="TT Interphases"/>
                <a:cs typeface="TT Interphases"/>
                <a:sym typeface="TT Interphases"/>
              </a:rPr>
              <a:t>Whanhee Cho</a:t>
            </a:r>
            <a:r>
              <a:rPr lang="en-US" sz="3200">
                <a:solidFill>
                  <a:srgbClr val="000000"/>
                </a:solidFill>
                <a:latin typeface="TT Interphases"/>
                <a:ea typeface="TT Interphases"/>
                <a:cs typeface="TT Interphases"/>
                <a:sym typeface="TT Interphases"/>
              </a:rPr>
              <a:t>, Anna Fariha</a:t>
            </a:r>
          </a:p>
        </p:txBody>
      </p:sp>
      <p:pic>
        <p:nvPicPr>
          <p:cNvPr id="7" name="Picture 6">
            <a:extLst>
              <a:ext uri="{FF2B5EF4-FFF2-40B4-BE49-F238E27FC236}">
                <a16:creationId xmlns:a16="http://schemas.microsoft.com/office/drawing/2014/main" id="{93FD4FCC-FB79-32E4-6C7F-0B39ADF4D9BD}"/>
              </a:ext>
            </a:extLst>
          </p:cNvPr>
          <p:cNvPicPr>
            <a:picLocks noChangeAspect="1"/>
          </p:cNvPicPr>
          <p:nvPr/>
        </p:nvPicPr>
        <p:blipFill>
          <a:blip r:embed="rId5"/>
          <a:stretch>
            <a:fillRect/>
          </a:stretch>
        </p:blipFill>
        <p:spPr>
          <a:xfrm>
            <a:off x="9144000" y="5593620"/>
            <a:ext cx="7772400" cy="3874571"/>
          </a:xfrm>
          <a:prstGeom prst="rect">
            <a:avLst/>
          </a:prstGeom>
        </p:spPr>
      </p:pic>
      <p:pic>
        <p:nvPicPr>
          <p:cNvPr id="6" name="Picture 5" descr="University of Utah Logo, symbol, meaning, history, PNG, brand">
            <a:extLst>
              <a:ext uri="{FF2B5EF4-FFF2-40B4-BE49-F238E27FC236}">
                <a16:creationId xmlns:a16="http://schemas.microsoft.com/office/drawing/2014/main" id="{952E715C-D16E-FEE1-C873-BC1A3A14735B}"/>
              </a:ext>
            </a:extLst>
          </p:cNvPr>
          <p:cNvPicPr>
            <a:picLocks noChangeAspect="1"/>
          </p:cNvPicPr>
          <p:nvPr/>
        </p:nvPicPr>
        <p:blipFill>
          <a:blip r:embed="rId6"/>
          <a:stretch>
            <a:fillRect/>
          </a:stretch>
        </p:blipFill>
        <p:spPr>
          <a:xfrm>
            <a:off x="14617756" y="0"/>
            <a:ext cx="3670244" cy="2064512"/>
          </a:xfrm>
          <a:prstGeom prst="rect">
            <a:avLst/>
          </a:prstGeom>
        </p:spPr>
      </p:pic>
    </p:spTree>
    <p:extLst>
      <p:ext uri="{BB962C8B-B14F-4D97-AF65-F5344CB8AC3E}">
        <p14:creationId xmlns:p14="http://schemas.microsoft.com/office/powerpoint/2010/main" val="763376245"/>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8DF40-FEE4-36B3-5A07-C9C73C4D299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0F2E99-C2C4-D0A7-7F2C-87DA8E0FFC9A}"/>
              </a:ext>
            </a:extLst>
          </p:cNvPr>
          <p:cNvSpPr>
            <a:spLocks noGrp="1"/>
          </p:cNvSpPr>
          <p:nvPr>
            <p:ph type="sldNum" sz="quarter" idx="12"/>
          </p:nvPr>
        </p:nvSpPr>
        <p:spPr/>
        <p:txBody>
          <a:bodyPr/>
          <a:lstStyle/>
          <a:p>
            <a:fld id="{B6F15528-21DE-4FAA-801E-634DDDAF4B2B}" type="slidenum">
              <a:rPr lang="en-US" smtClean="0"/>
              <a:pPr/>
              <a:t>5</a:t>
            </a:fld>
            <a:endParaRPr lang="en-US"/>
          </a:p>
        </p:txBody>
      </p:sp>
      <p:sp>
        <p:nvSpPr>
          <p:cNvPr id="3" name="TextBox 3">
            <a:extLst>
              <a:ext uri="{FF2B5EF4-FFF2-40B4-BE49-F238E27FC236}">
                <a16:creationId xmlns:a16="http://schemas.microsoft.com/office/drawing/2014/main" id="{E5EAD284-1FC6-609D-37D8-59305659E2F6}"/>
              </a:ext>
            </a:extLst>
          </p:cNvPr>
          <p:cNvSpPr txBox="1"/>
          <p:nvPr/>
        </p:nvSpPr>
        <p:spPr>
          <a:xfrm>
            <a:off x="571764" y="663270"/>
            <a:ext cx="17335236" cy="782265"/>
          </a:xfrm>
          <a:prstGeom prst="rect">
            <a:avLst/>
          </a:prstGeom>
        </p:spPr>
        <p:txBody>
          <a:bodyPr wrap="square" lIns="0" tIns="0" rIns="0" bIns="0" rtlCol="0" anchor="t">
            <a:spAutoFit/>
          </a:bodyPr>
          <a:lstStyle/>
          <a:p>
            <a:pPr algn="l">
              <a:lnSpc>
                <a:spcPts val="6089"/>
              </a:lnSpc>
            </a:pPr>
            <a:r>
              <a:rPr lang="en-US" sz="5400" b="1" spc="-150">
                <a:solidFill>
                  <a:srgbClr val="1F1F1F"/>
                </a:solidFill>
                <a:effectLst/>
                <a:latin typeface="TT Interphases Pro Trl Bd" panose="020B0103050000020004" pitchFamily="34" charset="0"/>
              </a:rPr>
              <a:t>Too slow </a:t>
            </a:r>
            <a:r>
              <a:rPr lang="en-US" sz="5400" b="0" i="0" spc="-150">
                <a:solidFill>
                  <a:srgbClr val="1F1F1F"/>
                </a:solidFill>
                <a:effectLst/>
                <a:latin typeface="TT Interphases Pro Trl Rg" panose="020B0103050000020004" pitchFamily="34" charset="0"/>
              </a:rPr>
              <a:t>to check every summary </a:t>
            </a:r>
            <a:r>
              <a:rPr lang="en-US" sz="5400" b="1" spc="-150">
                <a:solidFill>
                  <a:srgbClr val="1F1F1F"/>
                </a:solidFill>
                <a:effectLst/>
                <a:latin typeface="TT Interphases Pro Trl Bd" panose="020B0103050000020004" pitchFamily="34" charset="0"/>
              </a:rPr>
              <a:t>manually</a:t>
            </a:r>
            <a:r>
              <a:rPr lang="en-US" sz="5400" b="0" i="0" spc="-150">
                <a:solidFill>
                  <a:srgbClr val="1F1F1F"/>
                </a:solidFill>
                <a:effectLst/>
                <a:latin typeface="TT Interphases Pro Trl Rg" panose="020B0103050000020004" pitchFamily="34" charset="0"/>
              </a:rPr>
              <a:t>!</a:t>
            </a:r>
            <a:endParaRPr lang="en-US" sz="6000" spc="-150">
              <a:solidFill>
                <a:srgbClr val="000000"/>
              </a:solidFill>
              <a:latin typeface="TT Interphases Pro Trl Rg" panose="020B0103050000020004" pitchFamily="34" charset="0"/>
              <a:ea typeface="TT Interphases"/>
              <a:cs typeface="TT Interphases"/>
              <a:sym typeface="TT Interphases"/>
            </a:endParaRPr>
          </a:p>
        </p:txBody>
      </p:sp>
      <p:sp>
        <p:nvSpPr>
          <p:cNvPr id="15" name="Freeform 2">
            <a:extLst>
              <a:ext uri="{FF2B5EF4-FFF2-40B4-BE49-F238E27FC236}">
                <a16:creationId xmlns:a16="http://schemas.microsoft.com/office/drawing/2014/main" id="{924F3EED-8DFE-3E95-02C0-720171EE5C1F}"/>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TextBox 7">
            <a:extLst>
              <a:ext uri="{FF2B5EF4-FFF2-40B4-BE49-F238E27FC236}">
                <a16:creationId xmlns:a16="http://schemas.microsoft.com/office/drawing/2014/main" id="{B477DB25-D95B-568D-D5A6-3FAE8E701D72}"/>
              </a:ext>
            </a:extLst>
          </p:cNvPr>
          <p:cNvSpPr txBox="1"/>
          <p:nvPr/>
        </p:nvSpPr>
        <p:spPr>
          <a:xfrm>
            <a:off x="7576065" y="4206768"/>
            <a:ext cx="715496" cy="671402"/>
          </a:xfrm>
          <a:prstGeom prst="rect">
            <a:avLst/>
          </a:prstGeom>
        </p:spPr>
        <p:txBody>
          <a:bodyPr wrap="square" lIns="0" tIns="0" rIns="0" bIns="0" rtlCol="0" anchor="t">
            <a:spAutoFit/>
          </a:bodyPr>
          <a:lstStyle/>
          <a:p>
            <a:pPr algn="l">
              <a:lnSpc>
                <a:spcPts val="5599"/>
              </a:lnSpc>
            </a:pPr>
            <a:r>
              <a:rPr lang="en-US" sz="3999" spc="-195">
                <a:solidFill>
                  <a:srgbClr val="000000"/>
                </a:solidFill>
                <a:latin typeface="TT Interphases"/>
                <a:ea typeface="TT Interphases"/>
                <a:cs typeface="TT Interphases"/>
                <a:sym typeface="TT Interphases"/>
              </a:rPr>
              <a:t>By</a:t>
            </a:r>
          </a:p>
        </p:txBody>
      </p:sp>
      <p:grpSp>
        <p:nvGrpSpPr>
          <p:cNvPr id="23" name="Group 22">
            <a:extLst>
              <a:ext uri="{FF2B5EF4-FFF2-40B4-BE49-F238E27FC236}">
                <a16:creationId xmlns:a16="http://schemas.microsoft.com/office/drawing/2014/main" id="{7A9CD337-73FA-17AF-79D2-22A555A411AC}"/>
              </a:ext>
            </a:extLst>
          </p:cNvPr>
          <p:cNvGrpSpPr/>
          <p:nvPr/>
        </p:nvGrpSpPr>
        <p:grpSpPr>
          <a:xfrm>
            <a:off x="3682356" y="4178867"/>
            <a:ext cx="2052616" cy="802079"/>
            <a:chOff x="873465" y="5017594"/>
            <a:chExt cx="2052616" cy="802079"/>
          </a:xfrm>
        </p:grpSpPr>
        <p:sp>
          <p:nvSpPr>
            <p:cNvPr id="21" name="Rectangle: Rounded Corners 2">
              <a:extLst>
                <a:ext uri="{FF2B5EF4-FFF2-40B4-BE49-F238E27FC236}">
                  <a16:creationId xmlns:a16="http://schemas.microsoft.com/office/drawing/2014/main" id="{5B82205F-D8C4-C9D0-AC64-4F2DF97529FE}"/>
                </a:ext>
              </a:extLst>
            </p:cNvPr>
            <p:cNvSpPr/>
            <p:nvPr/>
          </p:nvSpPr>
          <p:spPr>
            <a:xfrm>
              <a:off x="873465" y="5017594"/>
              <a:ext cx="2052616" cy="80207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 name="TextBox 7">
              <a:extLst>
                <a:ext uri="{FF2B5EF4-FFF2-40B4-BE49-F238E27FC236}">
                  <a16:creationId xmlns:a16="http://schemas.microsoft.com/office/drawing/2014/main" id="{55D2B677-A5D1-77C5-1F29-C8D791C80778}"/>
                </a:ext>
              </a:extLst>
            </p:cNvPr>
            <p:cNvSpPr txBox="1"/>
            <p:nvPr/>
          </p:nvSpPr>
          <p:spPr>
            <a:xfrm>
              <a:off x="1026534" y="5067469"/>
              <a:ext cx="1849671" cy="671402"/>
            </a:xfrm>
            <a:prstGeom prst="rect">
              <a:avLst/>
            </a:prstGeom>
          </p:spPr>
          <p:txBody>
            <a:bodyPr wrap="square" lIns="0" tIns="0" rIns="0" bIns="0" rtlCol="0" anchor="t">
              <a:spAutoFit/>
            </a:bodyPr>
            <a:lstStyle/>
            <a:p>
              <a:pPr algn="l">
                <a:lnSpc>
                  <a:spcPts val="5599"/>
                </a:lnSpc>
              </a:pPr>
              <a:r>
                <a:rPr lang="en-US" sz="3999" spc="-195">
                  <a:solidFill>
                    <a:srgbClr val="000000"/>
                  </a:solidFill>
                  <a:latin typeface="TT Interphases"/>
                  <a:ea typeface="TT Interphases"/>
                  <a:cs typeface="TT Interphases"/>
                  <a:sym typeface="TT Interphases"/>
                </a:rPr>
                <a:t>Average</a:t>
              </a:r>
            </a:p>
          </p:txBody>
        </p:sp>
      </p:grpSp>
      <p:grpSp>
        <p:nvGrpSpPr>
          <p:cNvPr id="24" name="Group 23">
            <a:extLst>
              <a:ext uri="{FF2B5EF4-FFF2-40B4-BE49-F238E27FC236}">
                <a16:creationId xmlns:a16="http://schemas.microsoft.com/office/drawing/2014/main" id="{8AB44468-0D8D-FA6A-CD1A-5D2F8B04D422}"/>
              </a:ext>
            </a:extLst>
          </p:cNvPr>
          <p:cNvGrpSpPr/>
          <p:nvPr/>
        </p:nvGrpSpPr>
        <p:grpSpPr>
          <a:xfrm>
            <a:off x="5838165" y="4178867"/>
            <a:ext cx="1708981" cy="802079"/>
            <a:chOff x="873465" y="5017594"/>
            <a:chExt cx="2052616" cy="802079"/>
          </a:xfrm>
        </p:grpSpPr>
        <p:sp>
          <p:nvSpPr>
            <p:cNvPr id="25" name="Rectangle: Rounded Corners 2">
              <a:extLst>
                <a:ext uri="{FF2B5EF4-FFF2-40B4-BE49-F238E27FC236}">
                  <a16:creationId xmlns:a16="http://schemas.microsoft.com/office/drawing/2014/main" id="{F8E8DC11-F6D8-FBA8-A764-2842D3ACD7D4}"/>
                </a:ext>
              </a:extLst>
            </p:cNvPr>
            <p:cNvSpPr/>
            <p:nvPr/>
          </p:nvSpPr>
          <p:spPr>
            <a:xfrm>
              <a:off x="873465" y="5017594"/>
              <a:ext cx="2052616" cy="80207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 name="TextBox 7">
              <a:extLst>
                <a:ext uri="{FF2B5EF4-FFF2-40B4-BE49-F238E27FC236}">
                  <a16:creationId xmlns:a16="http://schemas.microsoft.com/office/drawing/2014/main" id="{AB2AB4EE-E35D-90E2-798B-2BF557C7B6A6}"/>
                </a:ext>
              </a:extLst>
            </p:cNvPr>
            <p:cNvSpPr txBox="1"/>
            <p:nvPr/>
          </p:nvSpPr>
          <p:spPr>
            <a:xfrm>
              <a:off x="1026534" y="5067469"/>
              <a:ext cx="1849671" cy="671402"/>
            </a:xfrm>
            <a:prstGeom prst="rect">
              <a:avLst/>
            </a:prstGeom>
          </p:spPr>
          <p:txBody>
            <a:bodyPr wrap="square" lIns="0" tIns="0" rIns="0" bIns="0" rtlCol="0" anchor="t">
              <a:spAutoFit/>
            </a:bodyPr>
            <a:lstStyle/>
            <a:p>
              <a:pPr algn="l">
                <a:lnSpc>
                  <a:spcPts val="5599"/>
                </a:lnSpc>
              </a:pPr>
              <a:r>
                <a:rPr lang="en-US" sz="3999" spc="-195">
                  <a:solidFill>
                    <a:srgbClr val="000000"/>
                  </a:solidFill>
                  <a:latin typeface="TT Interphases"/>
                  <a:ea typeface="TT Interphases"/>
                  <a:cs typeface="TT Interphases"/>
                  <a:sym typeface="TT Interphases"/>
                </a:rPr>
                <a:t>Cost(</a:t>
              </a:r>
              <a:r>
                <a:rPr lang="en-US" sz="4000"/>
                <a:t>₹</a:t>
              </a:r>
              <a:r>
                <a:rPr lang="en-US" sz="3999" spc="-195">
                  <a:solidFill>
                    <a:srgbClr val="000000"/>
                  </a:solidFill>
                  <a:latin typeface="TT Interphases"/>
                  <a:ea typeface="TT Interphases"/>
                  <a:cs typeface="TT Interphases"/>
                  <a:sym typeface="TT Interphases"/>
                </a:rPr>
                <a:t>)</a:t>
              </a:r>
            </a:p>
          </p:txBody>
        </p:sp>
      </p:grpSp>
      <p:grpSp>
        <p:nvGrpSpPr>
          <p:cNvPr id="27" name="Group 26">
            <a:extLst>
              <a:ext uri="{FF2B5EF4-FFF2-40B4-BE49-F238E27FC236}">
                <a16:creationId xmlns:a16="http://schemas.microsoft.com/office/drawing/2014/main" id="{FA89F9F7-AA93-6944-4DC4-CA75EEFD3B24}"/>
              </a:ext>
            </a:extLst>
          </p:cNvPr>
          <p:cNvGrpSpPr/>
          <p:nvPr/>
        </p:nvGrpSpPr>
        <p:grpSpPr>
          <a:xfrm>
            <a:off x="8216235" y="4178867"/>
            <a:ext cx="3694350" cy="802079"/>
            <a:chOff x="873463" y="5017594"/>
            <a:chExt cx="7687151" cy="802079"/>
          </a:xfrm>
        </p:grpSpPr>
        <p:sp>
          <p:nvSpPr>
            <p:cNvPr id="28" name="Rectangle: Rounded Corners 2">
              <a:extLst>
                <a:ext uri="{FF2B5EF4-FFF2-40B4-BE49-F238E27FC236}">
                  <a16:creationId xmlns:a16="http://schemas.microsoft.com/office/drawing/2014/main" id="{992D1735-C513-3C41-ABD2-52EA42FAA3AE}"/>
                </a:ext>
              </a:extLst>
            </p:cNvPr>
            <p:cNvSpPr/>
            <p:nvPr/>
          </p:nvSpPr>
          <p:spPr>
            <a:xfrm>
              <a:off x="873463" y="5017594"/>
              <a:ext cx="7687149" cy="80207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 name="TextBox 7">
              <a:extLst>
                <a:ext uri="{FF2B5EF4-FFF2-40B4-BE49-F238E27FC236}">
                  <a16:creationId xmlns:a16="http://schemas.microsoft.com/office/drawing/2014/main" id="{023ED73A-A4C2-A6A6-D645-173CA5E7683D}"/>
                </a:ext>
              </a:extLst>
            </p:cNvPr>
            <p:cNvSpPr txBox="1"/>
            <p:nvPr/>
          </p:nvSpPr>
          <p:spPr>
            <a:xfrm>
              <a:off x="1026534" y="5067469"/>
              <a:ext cx="7534080" cy="671402"/>
            </a:xfrm>
            <a:prstGeom prst="rect">
              <a:avLst/>
            </a:prstGeom>
          </p:spPr>
          <p:txBody>
            <a:bodyPr wrap="square" lIns="0" tIns="0" rIns="0" bIns="0" rtlCol="0" anchor="t">
              <a:spAutoFit/>
            </a:bodyPr>
            <a:lstStyle/>
            <a:p>
              <a:pPr algn="l">
                <a:lnSpc>
                  <a:spcPts val="5599"/>
                </a:lnSpc>
              </a:pPr>
              <a:r>
                <a:rPr lang="en-US" sz="3999" spc="-195">
                  <a:solidFill>
                    <a:srgbClr val="000000"/>
                  </a:solidFill>
                  <a:latin typeface="TT Interphases"/>
                  <a:ea typeface="TT Interphases"/>
                  <a:cs typeface="TT Interphases"/>
                  <a:sym typeface="TT Interphases"/>
                </a:rPr>
                <a:t>City</a:t>
              </a:r>
            </a:p>
          </p:txBody>
        </p:sp>
      </p:grpSp>
      <p:sp>
        <p:nvSpPr>
          <p:cNvPr id="36" name="TextBox 7">
            <a:extLst>
              <a:ext uri="{FF2B5EF4-FFF2-40B4-BE49-F238E27FC236}">
                <a16:creationId xmlns:a16="http://schemas.microsoft.com/office/drawing/2014/main" id="{B6A8A139-4603-D6C9-54E5-A029ABB34AAF}"/>
              </a:ext>
            </a:extLst>
          </p:cNvPr>
          <p:cNvSpPr txBox="1"/>
          <p:nvPr/>
        </p:nvSpPr>
        <p:spPr>
          <a:xfrm>
            <a:off x="10341667" y="4213278"/>
            <a:ext cx="1568918" cy="671402"/>
          </a:xfrm>
          <a:prstGeom prst="rect">
            <a:avLst/>
          </a:prstGeom>
        </p:spPr>
        <p:txBody>
          <a:bodyPr wrap="square" lIns="0" tIns="0" rIns="0" bIns="0" rtlCol="0" anchor="t">
            <a:spAutoFit/>
          </a:bodyPr>
          <a:lstStyle/>
          <a:p>
            <a:pPr algn="l">
              <a:lnSpc>
                <a:spcPts val="5599"/>
              </a:lnSpc>
            </a:pPr>
            <a:r>
              <a:rPr lang="en-US" sz="3999" spc="-195">
                <a:solidFill>
                  <a:srgbClr val="000000"/>
                </a:solidFill>
                <a:latin typeface="TT Interphases"/>
                <a:ea typeface="TT Interphases"/>
                <a:cs typeface="TT Interphases"/>
                <a:sym typeface="TT Interphases"/>
              </a:rPr>
              <a:t>Cuisine</a:t>
            </a:r>
          </a:p>
        </p:txBody>
      </p:sp>
      <p:sp>
        <p:nvSpPr>
          <p:cNvPr id="37" name="TextBox 7">
            <a:extLst>
              <a:ext uri="{FF2B5EF4-FFF2-40B4-BE49-F238E27FC236}">
                <a16:creationId xmlns:a16="http://schemas.microsoft.com/office/drawing/2014/main" id="{3740D8AE-9CD5-F2AB-47E8-AF6B5FB8B63D}"/>
              </a:ext>
            </a:extLst>
          </p:cNvPr>
          <p:cNvSpPr txBox="1"/>
          <p:nvPr/>
        </p:nvSpPr>
        <p:spPr>
          <a:xfrm>
            <a:off x="9272495" y="4216514"/>
            <a:ext cx="823085" cy="661656"/>
          </a:xfrm>
          <a:prstGeom prst="rect">
            <a:avLst/>
          </a:prstGeom>
        </p:spPr>
        <p:txBody>
          <a:bodyPr wrap="square" lIns="0" tIns="0" rIns="0" bIns="0" rtlCol="0" anchor="t">
            <a:spAutoFit/>
          </a:bodyPr>
          <a:lstStyle/>
          <a:p>
            <a:pPr algn="l">
              <a:lnSpc>
                <a:spcPts val="5599"/>
              </a:lnSpc>
            </a:pPr>
            <a:r>
              <a:rPr lang="en-US" sz="3999" spc="-195">
                <a:solidFill>
                  <a:srgbClr val="000000"/>
                </a:solidFill>
                <a:latin typeface="TT Interphases"/>
                <a:ea typeface="TT Interphases"/>
                <a:cs typeface="TT Interphases"/>
                <a:sym typeface="TT Interphases"/>
              </a:rPr>
              <a:t>and</a:t>
            </a:r>
          </a:p>
        </p:txBody>
      </p:sp>
      <p:sp>
        <p:nvSpPr>
          <p:cNvPr id="38" name="TextBox 7">
            <a:extLst>
              <a:ext uri="{FF2B5EF4-FFF2-40B4-BE49-F238E27FC236}">
                <a16:creationId xmlns:a16="http://schemas.microsoft.com/office/drawing/2014/main" id="{48335E5B-5297-DAB3-231B-67EB5975146F}"/>
              </a:ext>
            </a:extLst>
          </p:cNvPr>
          <p:cNvSpPr txBox="1"/>
          <p:nvPr/>
        </p:nvSpPr>
        <p:spPr>
          <a:xfrm>
            <a:off x="3657037" y="5130294"/>
            <a:ext cx="2348042" cy="661720"/>
          </a:xfrm>
          <a:prstGeom prst="rect">
            <a:avLst/>
          </a:prstGeom>
        </p:spPr>
        <p:txBody>
          <a:bodyPr wrap="square" lIns="0" tIns="0" rIns="0" bIns="0" rtlCol="0" anchor="t">
            <a:spAutoFit/>
          </a:bodyPr>
          <a:lstStyle/>
          <a:p>
            <a:pPr algn="l">
              <a:lnSpc>
                <a:spcPts val="5599"/>
              </a:lnSpc>
            </a:pPr>
            <a:r>
              <a:rPr lang="en-US" sz="4000" spc="-195">
                <a:solidFill>
                  <a:srgbClr val="000000"/>
                </a:solidFill>
                <a:latin typeface="TT Interphases"/>
                <a:ea typeface="TT Interphases"/>
                <a:cs typeface="TT Interphases"/>
                <a:sym typeface="TT Interphases"/>
              </a:rPr>
              <a:t>5 </a:t>
            </a:r>
            <a:r>
              <a:rPr lang="en-US" sz="2400" spc="-195">
                <a:solidFill>
                  <a:srgbClr val="000000"/>
                </a:solidFill>
                <a:latin typeface="TT Interphases"/>
                <a:ea typeface="TT Interphases"/>
                <a:cs typeface="TT Interphases"/>
                <a:sym typeface="TT Interphases"/>
              </a:rPr>
              <a:t>aggregations</a:t>
            </a:r>
          </a:p>
        </p:txBody>
      </p:sp>
      <p:sp>
        <p:nvSpPr>
          <p:cNvPr id="39" name="TextBox 7">
            <a:extLst>
              <a:ext uri="{FF2B5EF4-FFF2-40B4-BE49-F238E27FC236}">
                <a16:creationId xmlns:a16="http://schemas.microsoft.com/office/drawing/2014/main" id="{0A4303BC-C6F0-F88C-0E45-AD12E6985A10}"/>
              </a:ext>
            </a:extLst>
          </p:cNvPr>
          <p:cNvSpPr txBox="1"/>
          <p:nvPr/>
        </p:nvSpPr>
        <p:spPr>
          <a:xfrm>
            <a:off x="6261106" y="5130294"/>
            <a:ext cx="1981727" cy="661720"/>
          </a:xfrm>
          <a:prstGeom prst="rect">
            <a:avLst/>
          </a:prstGeom>
        </p:spPr>
        <p:txBody>
          <a:bodyPr wrap="square" lIns="0" tIns="0" rIns="0" bIns="0" rtlCol="0" anchor="t">
            <a:spAutoFit/>
          </a:bodyPr>
          <a:lstStyle/>
          <a:p>
            <a:pPr algn="l">
              <a:lnSpc>
                <a:spcPts val="5599"/>
              </a:lnSpc>
            </a:pPr>
            <a:r>
              <a:rPr lang="en-US" sz="4000" spc="-195">
                <a:solidFill>
                  <a:srgbClr val="000000"/>
                </a:solidFill>
                <a:latin typeface="TT Interphases"/>
                <a:ea typeface="TT Interphases"/>
                <a:cs typeface="TT Interphases"/>
                <a:sym typeface="TT Interphases"/>
              </a:rPr>
              <a:t>20 </a:t>
            </a:r>
            <a:r>
              <a:rPr lang="en-US" sz="2400" spc="-195">
                <a:solidFill>
                  <a:srgbClr val="000000"/>
                </a:solidFill>
                <a:latin typeface="TT Interphases"/>
                <a:ea typeface="TT Interphases"/>
                <a:cs typeface="TT Interphases"/>
                <a:sym typeface="TT Interphases"/>
              </a:rPr>
              <a:t>values</a:t>
            </a:r>
          </a:p>
        </p:txBody>
      </p:sp>
      <p:sp>
        <p:nvSpPr>
          <p:cNvPr id="40" name="TextBox 7">
            <a:extLst>
              <a:ext uri="{FF2B5EF4-FFF2-40B4-BE49-F238E27FC236}">
                <a16:creationId xmlns:a16="http://schemas.microsoft.com/office/drawing/2014/main" id="{6EFAB025-0312-F56C-5C6D-9046EC8D9472}"/>
              </a:ext>
            </a:extLst>
          </p:cNvPr>
          <p:cNvSpPr txBox="1"/>
          <p:nvPr/>
        </p:nvSpPr>
        <p:spPr>
          <a:xfrm>
            <a:off x="9151249" y="5130777"/>
            <a:ext cx="3201427" cy="661720"/>
          </a:xfrm>
          <a:prstGeom prst="rect">
            <a:avLst/>
          </a:prstGeom>
        </p:spPr>
        <p:txBody>
          <a:bodyPr wrap="square" lIns="0" tIns="0" rIns="0" bIns="0" rtlCol="0" anchor="t">
            <a:spAutoFit/>
          </a:bodyPr>
          <a:lstStyle/>
          <a:p>
            <a:pPr algn="l">
              <a:lnSpc>
                <a:spcPts val="5599"/>
              </a:lnSpc>
            </a:pPr>
            <a:r>
              <a:rPr lang="en-US" sz="4000" spc="-195">
                <a:solidFill>
                  <a:srgbClr val="000000"/>
                </a:solidFill>
                <a:latin typeface="TT Interphases"/>
                <a:ea typeface="TT Interphases"/>
                <a:cs typeface="TT Interphases"/>
                <a:sym typeface="TT Interphases"/>
              </a:rPr>
              <a:t>171 </a:t>
            </a:r>
            <a:r>
              <a:rPr lang="en-US" sz="2400" spc="-195">
                <a:solidFill>
                  <a:srgbClr val="000000"/>
                </a:solidFill>
                <a:latin typeface="TT Interphases"/>
                <a:ea typeface="TT Interphases"/>
                <a:cs typeface="TT Interphases"/>
                <a:sym typeface="TT Interphases"/>
              </a:rPr>
              <a:t>Pairs</a:t>
            </a:r>
          </a:p>
        </p:txBody>
      </p:sp>
      <p:sp>
        <p:nvSpPr>
          <p:cNvPr id="42" name="TextBox 7">
            <a:extLst>
              <a:ext uri="{FF2B5EF4-FFF2-40B4-BE49-F238E27FC236}">
                <a16:creationId xmlns:a16="http://schemas.microsoft.com/office/drawing/2014/main" id="{5CF2EC91-6B2C-3C28-1202-2677E803F99A}"/>
              </a:ext>
            </a:extLst>
          </p:cNvPr>
          <p:cNvSpPr txBox="1"/>
          <p:nvPr/>
        </p:nvSpPr>
        <p:spPr>
          <a:xfrm>
            <a:off x="5627353" y="5181645"/>
            <a:ext cx="665020" cy="661720"/>
          </a:xfrm>
          <a:prstGeom prst="rect">
            <a:avLst/>
          </a:prstGeom>
        </p:spPr>
        <p:txBody>
          <a:bodyPr wrap="square" lIns="0" tIns="0" rIns="0" bIns="0" rtlCol="0" anchor="t">
            <a:spAutoFit/>
          </a:bodyPr>
          <a:lstStyle/>
          <a:p>
            <a:pPr algn="l">
              <a:lnSpc>
                <a:spcPts val="5599"/>
              </a:lnSpc>
            </a:pPr>
            <a:r>
              <a:rPr lang="en-US" sz="4000" spc="-195">
                <a:solidFill>
                  <a:srgbClr val="000000"/>
                </a:solidFill>
                <a:latin typeface="TT Interphases"/>
                <a:ea typeface="TT Interphases"/>
                <a:cs typeface="TT Interphases"/>
                <a:sym typeface="TT Interphases"/>
              </a:rPr>
              <a:t>X</a:t>
            </a:r>
            <a:endParaRPr lang="en-US" sz="2400" spc="-195">
              <a:solidFill>
                <a:srgbClr val="000000"/>
              </a:solidFill>
              <a:latin typeface="TT Interphases"/>
              <a:ea typeface="TT Interphases"/>
              <a:cs typeface="TT Interphases"/>
              <a:sym typeface="TT Interphases"/>
            </a:endParaRPr>
          </a:p>
        </p:txBody>
      </p:sp>
      <p:sp>
        <p:nvSpPr>
          <p:cNvPr id="43" name="TextBox 7">
            <a:extLst>
              <a:ext uri="{FF2B5EF4-FFF2-40B4-BE49-F238E27FC236}">
                <a16:creationId xmlns:a16="http://schemas.microsoft.com/office/drawing/2014/main" id="{EC22ED9A-5233-60A6-AB9F-EEEE08377AA4}"/>
              </a:ext>
            </a:extLst>
          </p:cNvPr>
          <p:cNvSpPr txBox="1"/>
          <p:nvPr/>
        </p:nvSpPr>
        <p:spPr>
          <a:xfrm>
            <a:off x="8097093" y="5152268"/>
            <a:ext cx="665020" cy="661720"/>
          </a:xfrm>
          <a:prstGeom prst="rect">
            <a:avLst/>
          </a:prstGeom>
        </p:spPr>
        <p:txBody>
          <a:bodyPr wrap="square" lIns="0" tIns="0" rIns="0" bIns="0" rtlCol="0" anchor="t">
            <a:spAutoFit/>
          </a:bodyPr>
          <a:lstStyle/>
          <a:p>
            <a:pPr algn="l">
              <a:lnSpc>
                <a:spcPts val="5599"/>
              </a:lnSpc>
            </a:pPr>
            <a:r>
              <a:rPr lang="en-US" sz="4000" spc="-195">
                <a:solidFill>
                  <a:srgbClr val="000000"/>
                </a:solidFill>
                <a:latin typeface="TT Interphases"/>
                <a:ea typeface="TT Interphases"/>
                <a:cs typeface="TT Interphases"/>
                <a:sym typeface="TT Interphases"/>
              </a:rPr>
              <a:t>X</a:t>
            </a:r>
            <a:endParaRPr lang="en-US" sz="2400" spc="-195">
              <a:solidFill>
                <a:srgbClr val="000000"/>
              </a:solidFill>
              <a:latin typeface="TT Interphases"/>
              <a:ea typeface="TT Interphases"/>
              <a:cs typeface="TT Interphases"/>
              <a:sym typeface="TT Interphases"/>
            </a:endParaRPr>
          </a:p>
        </p:txBody>
      </p:sp>
      <mc:AlternateContent xmlns:mc="http://schemas.openxmlformats.org/markup-compatibility/2006" xmlns:a14="http://schemas.microsoft.com/office/drawing/2010/main">
        <mc:Choice Requires="a14">
          <p:sp>
            <p:nvSpPr>
              <p:cNvPr id="44" name="TextBox 7">
                <a:extLst>
                  <a:ext uri="{FF2B5EF4-FFF2-40B4-BE49-F238E27FC236}">
                    <a16:creationId xmlns:a16="http://schemas.microsoft.com/office/drawing/2014/main" id="{FBDBBB47-6B43-4564-A383-475D9A6734A0}"/>
                  </a:ext>
                </a:extLst>
              </p:cNvPr>
              <p:cNvSpPr txBox="1"/>
              <p:nvPr/>
            </p:nvSpPr>
            <p:spPr>
              <a:xfrm>
                <a:off x="11578074" y="5146241"/>
                <a:ext cx="5265489" cy="661720"/>
              </a:xfrm>
              <a:prstGeom prst="rect">
                <a:avLst/>
              </a:prstGeom>
            </p:spPr>
            <p:txBody>
              <a:bodyPr wrap="square" lIns="0" tIns="0" rIns="0" bIns="0" rtlCol="0" anchor="t">
                <a:spAutoFit/>
              </a:bodyPr>
              <a:lstStyle/>
              <a:p>
                <a:pPr algn="l">
                  <a:lnSpc>
                    <a:spcPts val="5599"/>
                  </a:lnSpc>
                </a:pPr>
                <a14:m>
                  <m:oMath xmlns:m="http://schemas.openxmlformats.org/officeDocument/2006/math">
                    <m:r>
                      <a:rPr lang="en-US" sz="4000" i="1" spc="-195" smtClean="0">
                        <a:solidFill>
                          <a:srgbClr val="000000"/>
                        </a:solidFill>
                        <a:latin typeface="Cambria Math" panose="02040503050406030204" pitchFamily="18" charset="0"/>
                        <a:ea typeface="Cambria Math" panose="02040503050406030204" pitchFamily="18" charset="0"/>
                        <a:cs typeface="TT Interphases"/>
                        <a:sym typeface="TT Interphases"/>
                      </a:rPr>
                      <m:t>≅</m:t>
                    </m:r>
                  </m:oMath>
                </a14:m>
                <a:r>
                  <a:rPr lang="en-US" sz="4000" spc="-195">
                    <a:solidFill>
                      <a:srgbClr val="000000"/>
                    </a:solidFill>
                    <a:latin typeface="TT Interphases"/>
                    <a:ea typeface="TT Interphases"/>
                    <a:cs typeface="TT Interphases"/>
                    <a:sym typeface="TT Interphases"/>
                  </a:rPr>
                  <a:t> 20,000 </a:t>
                </a:r>
                <a:r>
                  <a:rPr lang="en-US" sz="2400" spc="-195">
                    <a:solidFill>
                      <a:srgbClr val="000000"/>
                    </a:solidFill>
                    <a:latin typeface="TT Interphases"/>
                    <a:ea typeface="TT Interphases"/>
                    <a:cs typeface="TT Interphases"/>
                    <a:sym typeface="TT Interphases"/>
                  </a:rPr>
                  <a:t>Pivot Tables</a:t>
                </a:r>
              </a:p>
            </p:txBody>
          </p:sp>
        </mc:Choice>
        <mc:Fallback xmlns="">
          <p:sp>
            <p:nvSpPr>
              <p:cNvPr id="44" name="TextBox 7">
                <a:extLst>
                  <a:ext uri="{FF2B5EF4-FFF2-40B4-BE49-F238E27FC236}">
                    <a16:creationId xmlns:a16="http://schemas.microsoft.com/office/drawing/2014/main" id="{FBDBBB47-6B43-4564-A383-475D9A6734A0}"/>
                  </a:ext>
                </a:extLst>
              </p:cNvPr>
              <p:cNvSpPr txBox="1">
                <a:spLocks noRot="1" noChangeAspect="1" noMove="1" noResize="1" noEditPoints="1" noAdjustHandles="1" noChangeArrowheads="1" noChangeShapeType="1" noTextEdit="1"/>
              </p:cNvSpPr>
              <p:nvPr/>
            </p:nvSpPr>
            <p:spPr>
              <a:xfrm>
                <a:off x="11578074" y="5146241"/>
                <a:ext cx="5265489" cy="661720"/>
              </a:xfrm>
              <a:prstGeom prst="rect">
                <a:avLst/>
              </a:prstGeom>
              <a:blipFill>
                <a:blip r:embed="rId5"/>
                <a:stretch>
                  <a:fillRect t="-15596" b="-45872"/>
                </a:stretch>
              </a:blipFill>
            </p:spPr>
            <p:txBody>
              <a:bodyPr/>
              <a:lstStyle/>
              <a:p>
                <a:r>
                  <a:rPr lang="en-US">
                    <a:noFill/>
                  </a:rPr>
                  <a:t> </a:t>
                </a:r>
              </a:p>
            </p:txBody>
          </p:sp>
        </mc:Fallback>
      </mc:AlternateContent>
      <p:sp>
        <p:nvSpPr>
          <p:cNvPr id="4" name="TextBox 5">
            <a:extLst>
              <a:ext uri="{FF2B5EF4-FFF2-40B4-BE49-F238E27FC236}">
                <a16:creationId xmlns:a16="http://schemas.microsoft.com/office/drawing/2014/main" id="{9008C44A-1AD3-DFE1-F1BA-FEEF74D17508}"/>
              </a:ext>
            </a:extLst>
          </p:cNvPr>
          <p:cNvSpPr txBox="1"/>
          <p:nvPr/>
        </p:nvSpPr>
        <p:spPr>
          <a:xfrm>
            <a:off x="581289" y="2476500"/>
            <a:ext cx="17491633" cy="671402"/>
          </a:xfrm>
          <a:prstGeom prst="rect">
            <a:avLst/>
          </a:prstGeom>
        </p:spPr>
        <p:txBody>
          <a:bodyPr lIns="0" tIns="0" rIns="0" bIns="0" rtlCol="0" anchor="t">
            <a:spAutoFit/>
          </a:bodyPr>
          <a:lstStyle/>
          <a:p>
            <a:pPr>
              <a:lnSpc>
                <a:spcPts val="5599"/>
              </a:lnSpc>
            </a:pPr>
            <a:r>
              <a:rPr lang="en-US" sz="4000" spc="-150">
                <a:solidFill>
                  <a:srgbClr val="000000"/>
                </a:solidFill>
                <a:latin typeface="TT Interphases"/>
                <a:ea typeface="TT Interphases"/>
                <a:cs typeface="TT Interphases"/>
                <a:sym typeface="TT Interphases"/>
              </a:rPr>
              <a:t>20,000 pivot tables to </a:t>
            </a:r>
            <a:r>
              <a:rPr lang="en-US" sz="4000" b="1" spc="-150">
                <a:solidFill>
                  <a:srgbClr val="000000"/>
                </a:solidFill>
                <a:latin typeface="TT Interphases"/>
                <a:ea typeface="TT Interphases"/>
                <a:cs typeface="TT Interphases"/>
                <a:sym typeface="TT Interphases"/>
              </a:rPr>
              <a:t>manually</a:t>
            </a:r>
            <a:r>
              <a:rPr lang="en-US" sz="4000" spc="-150">
                <a:solidFill>
                  <a:srgbClr val="000000"/>
                </a:solidFill>
                <a:latin typeface="TT Interphases"/>
                <a:ea typeface="TT Interphases"/>
                <a:cs typeface="TT Interphases"/>
                <a:sym typeface="TT Interphases"/>
              </a:rPr>
              <a:t> </a:t>
            </a:r>
            <a:r>
              <a:rPr lang="en-US" sz="4000" b="1" spc="-150">
                <a:solidFill>
                  <a:srgbClr val="000000"/>
                </a:solidFill>
                <a:latin typeface="TT Interphases"/>
                <a:ea typeface="TT Interphases"/>
                <a:cs typeface="TT Interphases"/>
                <a:sym typeface="TT Interphases"/>
              </a:rPr>
              <a:t>create</a:t>
            </a:r>
            <a:r>
              <a:rPr lang="en-US" sz="4000" spc="-150">
                <a:solidFill>
                  <a:srgbClr val="000000"/>
                </a:solidFill>
                <a:latin typeface="TT Interphases"/>
                <a:ea typeface="TT Interphases"/>
                <a:cs typeface="TT Interphases"/>
                <a:sym typeface="TT Interphases"/>
              </a:rPr>
              <a:t> and </a:t>
            </a:r>
            <a:r>
              <a:rPr lang="en-US" sz="4000" b="1" spc="-150">
                <a:solidFill>
                  <a:srgbClr val="000000"/>
                </a:solidFill>
                <a:latin typeface="TT Interphases"/>
                <a:ea typeface="TT Interphases"/>
                <a:cs typeface="TT Interphases"/>
                <a:sym typeface="TT Interphases"/>
              </a:rPr>
              <a:t>check</a:t>
            </a:r>
            <a:r>
              <a:rPr lang="en-US" sz="4000" spc="-150">
                <a:solidFill>
                  <a:srgbClr val="000000"/>
                </a:solidFill>
                <a:latin typeface="TT Interphases"/>
                <a:ea typeface="TT Interphases"/>
                <a:cs typeface="TT Interphases"/>
                <a:sym typeface="TT Interphases"/>
              </a:rPr>
              <a:t> </a:t>
            </a:r>
            <a:endParaRPr lang="en-US" sz="3999" spc="-150">
              <a:solidFill>
                <a:srgbClr val="000000"/>
              </a:solidFill>
              <a:latin typeface="TT Interphases"/>
              <a:ea typeface="TT Interphases"/>
              <a:cs typeface="TT Interphases"/>
              <a:sym typeface="TT Interphases"/>
            </a:endParaRPr>
          </a:p>
        </p:txBody>
      </p:sp>
      <p:pic>
        <p:nvPicPr>
          <p:cNvPr id="8" name="Picture 7">
            <a:extLst>
              <a:ext uri="{FF2B5EF4-FFF2-40B4-BE49-F238E27FC236}">
                <a16:creationId xmlns:a16="http://schemas.microsoft.com/office/drawing/2014/main" id="{B1F260B5-23A3-7B26-400A-0DFFF2B6ED68}"/>
              </a:ext>
            </a:extLst>
          </p:cNvPr>
          <p:cNvPicPr>
            <a:picLocks noChangeAspect="1"/>
          </p:cNvPicPr>
          <p:nvPr/>
        </p:nvPicPr>
        <p:blipFill>
          <a:blip r:embed="rId6"/>
          <a:stretch>
            <a:fillRect/>
          </a:stretch>
        </p:blipFill>
        <p:spPr>
          <a:xfrm>
            <a:off x="5685096" y="6298451"/>
            <a:ext cx="5265489" cy="3024098"/>
          </a:xfrm>
          <a:prstGeom prst="rect">
            <a:avLst/>
          </a:prstGeom>
        </p:spPr>
      </p:pic>
      <p:sp>
        <p:nvSpPr>
          <p:cNvPr id="11" name="Rounded Rectangular Callout 10">
            <a:extLst>
              <a:ext uri="{FF2B5EF4-FFF2-40B4-BE49-F238E27FC236}">
                <a16:creationId xmlns:a16="http://schemas.microsoft.com/office/drawing/2014/main" id="{04119CDE-8E8A-963F-B078-E17D2C03E149}"/>
              </a:ext>
            </a:extLst>
          </p:cNvPr>
          <p:cNvSpPr/>
          <p:nvPr/>
        </p:nvSpPr>
        <p:spPr>
          <a:xfrm>
            <a:off x="12352676" y="6605571"/>
            <a:ext cx="4021857" cy="1437762"/>
          </a:xfrm>
          <a:prstGeom prst="wedgeRoundRectCallout">
            <a:avLst>
              <a:gd name="adj1" fmla="val -29274"/>
              <a:gd name="adj2" fmla="val -101128"/>
              <a:gd name="adj3" fmla="val 16667"/>
            </a:avLst>
          </a:pr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T Interphases Pro Trl Rg" panose="020B0103050000020004" pitchFamily="34" charset="0"/>
              </a:rPr>
              <a:t>We need pivot table recommendation!</a:t>
            </a:r>
            <a:endParaRPr lang="en-US" sz="2400" b="1">
              <a:latin typeface="TT Interphases Pro Trl Rg" panose="020B0103050000020004" pitchFamily="34" charset="0"/>
            </a:endParaRPr>
          </a:p>
        </p:txBody>
      </p:sp>
    </p:spTree>
    <p:extLst>
      <p:ext uri="{BB962C8B-B14F-4D97-AF65-F5344CB8AC3E}">
        <p14:creationId xmlns:p14="http://schemas.microsoft.com/office/powerpoint/2010/main" val="133066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0363B-3D50-3C39-2F5F-CAA5785B95B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9A33525-899D-76BA-CB24-C570549D7442}"/>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305BC4D0-801E-BDCB-5DFD-AD85C88761F7}"/>
              </a:ext>
            </a:extLst>
          </p:cNvPr>
          <p:cNvSpPr txBox="1"/>
          <p:nvPr/>
        </p:nvSpPr>
        <p:spPr>
          <a:xfrm>
            <a:off x="581289" y="663270"/>
            <a:ext cx="17325711" cy="782265"/>
          </a:xfrm>
          <a:prstGeom prst="rect">
            <a:avLst/>
          </a:prstGeom>
        </p:spPr>
        <p:txBody>
          <a:bodyPr wrap="square" lIns="0" tIns="0" rIns="0" bIns="0" rtlCol="0" anchor="t">
            <a:spAutoFit/>
          </a:bodyPr>
          <a:lstStyle/>
          <a:p>
            <a:pPr>
              <a:lnSpc>
                <a:spcPts val="6089"/>
              </a:lnSpc>
            </a:pPr>
            <a:r>
              <a:rPr lang="en-US" sz="6000" spc="-342">
                <a:solidFill>
                  <a:srgbClr val="000000"/>
                </a:solidFill>
                <a:latin typeface="TT Interphases"/>
                <a:ea typeface="TT Interphases"/>
                <a:cs typeface="TT Interphases"/>
                <a:sym typeface="TT Interphases"/>
              </a:rPr>
              <a:t>Commercial Spreadsheets suggest Pivot Tables, but…</a:t>
            </a:r>
            <a:endParaRPr lang="en-US" sz="6000" spc="-342">
              <a:solidFill>
                <a:srgbClr val="000000"/>
              </a:solidFill>
              <a:latin typeface="TT Interphases"/>
              <a:ea typeface="TT Interphases"/>
              <a:cs typeface="TT Interphases"/>
            </a:endParaRPr>
          </a:p>
        </p:txBody>
      </p:sp>
      <p:sp>
        <p:nvSpPr>
          <p:cNvPr id="6" name="Slide Number Placeholder 5">
            <a:extLst>
              <a:ext uri="{FF2B5EF4-FFF2-40B4-BE49-F238E27FC236}">
                <a16:creationId xmlns:a16="http://schemas.microsoft.com/office/drawing/2014/main" id="{22D5FE8F-E120-F592-0AC0-04E5A4C47810}"/>
              </a:ext>
            </a:extLst>
          </p:cNvPr>
          <p:cNvSpPr>
            <a:spLocks noGrp="1"/>
          </p:cNvSpPr>
          <p:nvPr>
            <p:ph type="sldNum" sz="quarter" idx="12"/>
          </p:nvPr>
        </p:nvSpPr>
        <p:spPr/>
        <p:txBody>
          <a:bodyPr/>
          <a:lstStyle/>
          <a:p>
            <a:fld id="{B6F15528-21DE-4FAA-801E-634DDDAF4B2B}" type="slidenum">
              <a:rPr lang="en-US" smtClean="0"/>
              <a:pPr/>
              <a:t>6</a:t>
            </a:fld>
            <a:endParaRPr lang="en-US"/>
          </a:p>
        </p:txBody>
      </p:sp>
      <p:pic>
        <p:nvPicPr>
          <p:cNvPr id="9" name="Picture 8">
            <a:extLst>
              <a:ext uri="{FF2B5EF4-FFF2-40B4-BE49-F238E27FC236}">
                <a16:creationId xmlns:a16="http://schemas.microsoft.com/office/drawing/2014/main" id="{550711E5-1572-B66C-F4CD-E6EDEC1C82EA}"/>
              </a:ext>
            </a:extLst>
          </p:cNvPr>
          <p:cNvPicPr>
            <a:picLocks noChangeAspect="1"/>
          </p:cNvPicPr>
          <p:nvPr/>
        </p:nvPicPr>
        <p:blipFill>
          <a:blip r:embed="rId5">
            <a:extLst>
              <a:ext uri="{28A0092B-C50C-407E-A947-70E740481C1C}">
                <a14:useLocalDpi xmlns:a14="http://schemas.microsoft.com/office/drawing/2010/main" val="0"/>
              </a:ext>
            </a:extLst>
          </a:blip>
          <a:srcRect r="50000" b="48635"/>
          <a:stretch>
            <a:fillRect/>
          </a:stretch>
        </p:blipFill>
        <p:spPr>
          <a:xfrm>
            <a:off x="3402649" y="3654361"/>
            <a:ext cx="11482701" cy="6632639"/>
          </a:xfrm>
          <a:prstGeom prst="rect">
            <a:avLst/>
          </a:prstGeom>
        </p:spPr>
      </p:pic>
      <p:sp>
        <p:nvSpPr>
          <p:cNvPr id="4" name="Oval 3">
            <a:extLst>
              <a:ext uri="{FF2B5EF4-FFF2-40B4-BE49-F238E27FC236}">
                <a16:creationId xmlns:a16="http://schemas.microsoft.com/office/drawing/2014/main" id="{6346A53E-171B-2426-7CBD-44A0A73DFF17}"/>
              </a:ext>
            </a:extLst>
          </p:cNvPr>
          <p:cNvSpPr/>
          <p:nvPr/>
        </p:nvSpPr>
        <p:spPr>
          <a:xfrm>
            <a:off x="4248150" y="4463750"/>
            <a:ext cx="1295400" cy="1242822"/>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6">
            <a:extLst>
              <a:ext uri="{FF2B5EF4-FFF2-40B4-BE49-F238E27FC236}">
                <a16:creationId xmlns:a16="http://schemas.microsoft.com/office/drawing/2014/main" id="{AF78E21C-BC56-B563-F096-FF5BAB395115}"/>
              </a:ext>
            </a:extLst>
          </p:cNvPr>
          <p:cNvSpPr/>
          <p:nvPr/>
        </p:nvSpPr>
        <p:spPr>
          <a:xfrm>
            <a:off x="581289" y="2628087"/>
            <a:ext cx="3968496" cy="1591056"/>
          </a:xfrm>
          <a:prstGeom prst="wedgeRoundRectCallout">
            <a:avLst>
              <a:gd name="adj1" fmla="val 44572"/>
              <a:gd name="adj2" fmla="val 93395"/>
              <a:gd name="adj3" fmla="val 16667"/>
            </a:avLst>
          </a:prstGeom>
          <a:solidFill>
            <a:srgbClr val="DCE7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T Interphases Pro Trl Rg" panose="020B0103050000020004" pitchFamily="34" charset="0"/>
              </a:rPr>
              <a:t>Get pivot tables recommendations</a:t>
            </a:r>
          </a:p>
        </p:txBody>
      </p:sp>
    </p:spTree>
    <p:extLst>
      <p:ext uri="{BB962C8B-B14F-4D97-AF65-F5344CB8AC3E}">
        <p14:creationId xmlns:p14="http://schemas.microsoft.com/office/powerpoint/2010/main" val="218072397"/>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341AF-5199-3DB2-86CF-8CF176F7E80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2140CA1-EDA6-9946-3165-E8B3B1935EE2}"/>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F24C9890-B1BB-A8AD-7224-CFC004B42F72}"/>
              </a:ext>
            </a:extLst>
          </p:cNvPr>
          <p:cNvSpPr txBox="1"/>
          <p:nvPr/>
        </p:nvSpPr>
        <p:spPr>
          <a:xfrm>
            <a:off x="581289" y="663270"/>
            <a:ext cx="17325711" cy="782265"/>
          </a:xfrm>
          <a:prstGeom prst="rect">
            <a:avLst/>
          </a:prstGeom>
        </p:spPr>
        <p:txBody>
          <a:bodyPr wrap="square" lIns="0" tIns="0" rIns="0" bIns="0" rtlCol="0" anchor="t">
            <a:spAutoFit/>
          </a:bodyPr>
          <a:lstStyle/>
          <a:p>
            <a:pPr>
              <a:lnSpc>
                <a:spcPts val="6089"/>
              </a:lnSpc>
            </a:pPr>
            <a:r>
              <a:rPr lang="en-US" sz="6000" spc="-342">
                <a:solidFill>
                  <a:srgbClr val="000000"/>
                </a:solidFill>
                <a:latin typeface="TT Interphases"/>
                <a:ea typeface="TT Interphases"/>
                <a:cs typeface="TT Interphases"/>
                <a:sym typeface="TT Interphases"/>
              </a:rPr>
              <a:t>Commercial Spreadsheets suggest Pivot Tables, but…</a:t>
            </a:r>
            <a:endParaRPr lang="en-US" sz="6000" spc="-342">
              <a:solidFill>
                <a:srgbClr val="000000"/>
              </a:solidFill>
              <a:latin typeface="TT Interphases"/>
              <a:ea typeface="TT Interphases"/>
              <a:cs typeface="TT Interphases"/>
            </a:endParaRPr>
          </a:p>
        </p:txBody>
      </p:sp>
      <p:sp>
        <p:nvSpPr>
          <p:cNvPr id="6" name="Slide Number Placeholder 5">
            <a:extLst>
              <a:ext uri="{FF2B5EF4-FFF2-40B4-BE49-F238E27FC236}">
                <a16:creationId xmlns:a16="http://schemas.microsoft.com/office/drawing/2014/main" id="{C501891A-088B-005E-2F76-E21C16AB1122}"/>
              </a:ext>
            </a:extLst>
          </p:cNvPr>
          <p:cNvSpPr>
            <a:spLocks noGrp="1"/>
          </p:cNvSpPr>
          <p:nvPr>
            <p:ph type="sldNum" sz="quarter" idx="12"/>
          </p:nvPr>
        </p:nvSpPr>
        <p:spPr/>
        <p:txBody>
          <a:bodyPr/>
          <a:lstStyle/>
          <a:p>
            <a:fld id="{B6F15528-21DE-4FAA-801E-634DDDAF4B2B}" type="slidenum">
              <a:rPr lang="en-US" smtClean="0"/>
              <a:pPr/>
              <a:t>7</a:t>
            </a:fld>
            <a:endParaRPr lang="en-US"/>
          </a:p>
        </p:txBody>
      </p:sp>
      <p:pic>
        <p:nvPicPr>
          <p:cNvPr id="14" name="Picture 13">
            <a:extLst>
              <a:ext uri="{FF2B5EF4-FFF2-40B4-BE49-F238E27FC236}">
                <a16:creationId xmlns:a16="http://schemas.microsoft.com/office/drawing/2014/main" id="{694724DB-5623-28CC-6ADA-98468F51D6A0}"/>
              </a:ext>
            </a:extLst>
          </p:cNvPr>
          <p:cNvPicPr>
            <a:picLocks noChangeAspect="1"/>
          </p:cNvPicPr>
          <p:nvPr/>
        </p:nvPicPr>
        <p:blipFill>
          <a:blip r:embed="rId4">
            <a:extLst>
              <a:ext uri="{28A0092B-C50C-407E-A947-70E740481C1C}">
                <a14:useLocalDpi xmlns:a14="http://schemas.microsoft.com/office/drawing/2010/main" val="0"/>
              </a:ext>
            </a:extLst>
          </a:blip>
          <a:srcRect l="6465" t="16381" r="32050" b="20431"/>
          <a:stretch>
            <a:fillRect/>
          </a:stretch>
        </p:blipFill>
        <p:spPr>
          <a:xfrm>
            <a:off x="2332380" y="2259198"/>
            <a:ext cx="12744695" cy="7364532"/>
          </a:xfrm>
          <a:prstGeom prst="rect">
            <a:avLst/>
          </a:prstGeom>
        </p:spPr>
      </p:pic>
      <p:sp>
        <p:nvSpPr>
          <p:cNvPr id="4" name="Rectangle 3">
            <a:extLst>
              <a:ext uri="{FF2B5EF4-FFF2-40B4-BE49-F238E27FC236}">
                <a16:creationId xmlns:a16="http://schemas.microsoft.com/office/drawing/2014/main" id="{F42F79B2-CEA6-AFA1-ABAD-A482CD6B25F8}"/>
              </a:ext>
            </a:extLst>
          </p:cNvPr>
          <p:cNvSpPr/>
          <p:nvPr/>
        </p:nvSpPr>
        <p:spPr>
          <a:xfrm>
            <a:off x="6115050" y="3179214"/>
            <a:ext cx="5715000" cy="5393286"/>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6">
            <a:extLst>
              <a:ext uri="{FF2B5EF4-FFF2-40B4-BE49-F238E27FC236}">
                <a16:creationId xmlns:a16="http://schemas.microsoft.com/office/drawing/2014/main" id="{1499BC36-3F0C-7EE1-2C0F-88E71DF83298}"/>
              </a:ext>
            </a:extLst>
          </p:cNvPr>
          <p:cNvSpPr/>
          <p:nvPr/>
        </p:nvSpPr>
        <p:spPr>
          <a:xfrm>
            <a:off x="2868025" y="1814495"/>
            <a:ext cx="3968496" cy="1591056"/>
          </a:xfrm>
          <a:prstGeom prst="wedgeRoundRectCallout">
            <a:avLst>
              <a:gd name="adj1" fmla="val 44572"/>
              <a:gd name="adj2" fmla="val 93395"/>
              <a:gd name="adj3" fmla="val 16667"/>
            </a:avLst>
          </a:prstGeom>
          <a:solidFill>
            <a:srgbClr val="DCE7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T Interphases Pro Trl Rg" panose="020B0103050000020004" pitchFamily="34" charset="0"/>
              </a:rPr>
              <a:t>Recommended SET of pivot tables</a:t>
            </a:r>
          </a:p>
        </p:txBody>
      </p:sp>
    </p:spTree>
    <p:extLst>
      <p:ext uri="{BB962C8B-B14F-4D97-AF65-F5344CB8AC3E}">
        <p14:creationId xmlns:p14="http://schemas.microsoft.com/office/powerpoint/2010/main" val="3323198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4F486-8576-77FC-1894-0D7B26A45CB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DADB2D-DE38-5A25-029F-F4A3FA90EC67}"/>
              </a:ext>
            </a:extLst>
          </p:cNvPr>
          <p:cNvSpPr>
            <a:spLocks noGrp="1"/>
          </p:cNvSpPr>
          <p:nvPr>
            <p:ph type="sldNum" sz="quarter" idx="12"/>
          </p:nvPr>
        </p:nvSpPr>
        <p:spPr/>
        <p:txBody>
          <a:bodyPr/>
          <a:lstStyle/>
          <a:p>
            <a:fld id="{B6F15528-21DE-4FAA-801E-634DDDAF4B2B}" type="slidenum">
              <a:rPr lang="en-US" smtClean="0"/>
              <a:pPr/>
              <a:t>8</a:t>
            </a:fld>
            <a:endParaRPr lang="en-US"/>
          </a:p>
        </p:txBody>
      </p:sp>
      <p:pic>
        <p:nvPicPr>
          <p:cNvPr id="4" name="Picture 3" descr="A screenshot of a computer&#10;&#10;AI-generated content may be incorrect.">
            <a:extLst>
              <a:ext uri="{FF2B5EF4-FFF2-40B4-BE49-F238E27FC236}">
                <a16:creationId xmlns:a16="http://schemas.microsoft.com/office/drawing/2014/main" id="{7F1DD895-6214-BB24-4188-52717BD2E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026" y="1668601"/>
            <a:ext cx="3372730" cy="8312587"/>
          </a:xfrm>
          <a:prstGeom prst="rect">
            <a:avLst/>
          </a:prstGeom>
        </p:spPr>
      </p:pic>
      <p:sp>
        <p:nvSpPr>
          <p:cNvPr id="6" name="TextBox 3">
            <a:extLst>
              <a:ext uri="{FF2B5EF4-FFF2-40B4-BE49-F238E27FC236}">
                <a16:creationId xmlns:a16="http://schemas.microsoft.com/office/drawing/2014/main" id="{42259F7D-7C10-6D55-C329-FA4C51A2C4E0}"/>
              </a:ext>
            </a:extLst>
          </p:cNvPr>
          <p:cNvSpPr txBox="1"/>
          <p:nvPr/>
        </p:nvSpPr>
        <p:spPr>
          <a:xfrm>
            <a:off x="581289" y="663270"/>
            <a:ext cx="17125422" cy="789832"/>
          </a:xfrm>
          <a:prstGeom prst="rect">
            <a:avLst/>
          </a:prstGeom>
        </p:spPr>
        <p:txBody>
          <a:bodyPr wrap="square" lIns="0" tIns="0" rIns="0" bIns="0" rtlCol="0" anchor="t">
            <a:spAutoFit/>
          </a:bodyPr>
          <a:lstStyle/>
          <a:p>
            <a:pPr>
              <a:lnSpc>
                <a:spcPts val="6089"/>
              </a:lnSpc>
            </a:pPr>
            <a:r>
              <a:rPr lang="en-US" sz="6600" spc="-342">
                <a:solidFill>
                  <a:srgbClr val="000000"/>
                </a:solidFill>
                <a:latin typeface="TT Interphases"/>
                <a:ea typeface="TT Interphases"/>
                <a:cs typeface="TT Interphases"/>
                <a:sym typeface="TT Interphases"/>
              </a:rPr>
              <a:t>Are they any good?</a:t>
            </a:r>
          </a:p>
        </p:txBody>
      </p:sp>
      <p:sp>
        <p:nvSpPr>
          <p:cNvPr id="5" name="Freeform 2">
            <a:extLst>
              <a:ext uri="{FF2B5EF4-FFF2-40B4-BE49-F238E27FC236}">
                <a16:creationId xmlns:a16="http://schemas.microsoft.com/office/drawing/2014/main" id="{0746FB61-F828-1705-67E7-36814572BA61}"/>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7" name="Picture 6">
            <a:extLst>
              <a:ext uri="{FF2B5EF4-FFF2-40B4-BE49-F238E27FC236}">
                <a16:creationId xmlns:a16="http://schemas.microsoft.com/office/drawing/2014/main" id="{EB9E319C-00EA-FD15-6EA0-21991F3D0997}"/>
              </a:ext>
            </a:extLst>
          </p:cNvPr>
          <p:cNvPicPr>
            <a:picLocks noChangeAspect="1"/>
          </p:cNvPicPr>
          <p:nvPr/>
        </p:nvPicPr>
        <p:blipFill>
          <a:blip r:embed="rId5"/>
          <a:srcRect b="77464"/>
          <a:stretch/>
        </p:blipFill>
        <p:spPr>
          <a:xfrm>
            <a:off x="3480304" y="9340382"/>
            <a:ext cx="2812920" cy="539887"/>
          </a:xfrm>
          <a:prstGeom prst="rect">
            <a:avLst/>
          </a:prstGeom>
        </p:spPr>
      </p:pic>
      <p:grpSp>
        <p:nvGrpSpPr>
          <p:cNvPr id="12" name="Group 11">
            <a:extLst>
              <a:ext uri="{FF2B5EF4-FFF2-40B4-BE49-F238E27FC236}">
                <a16:creationId xmlns:a16="http://schemas.microsoft.com/office/drawing/2014/main" id="{FCE8265A-D09F-6111-5B14-0DB222D6E603}"/>
              </a:ext>
            </a:extLst>
          </p:cNvPr>
          <p:cNvGrpSpPr/>
          <p:nvPr/>
        </p:nvGrpSpPr>
        <p:grpSpPr>
          <a:xfrm>
            <a:off x="3448019" y="2261329"/>
            <a:ext cx="2915198" cy="2111280"/>
            <a:chOff x="3448019" y="2261329"/>
            <a:chExt cx="2915198" cy="2111280"/>
          </a:xfrm>
        </p:grpSpPr>
        <p:sp>
          <p:nvSpPr>
            <p:cNvPr id="10" name="Freeform 9">
              <a:extLst>
                <a:ext uri="{FF2B5EF4-FFF2-40B4-BE49-F238E27FC236}">
                  <a16:creationId xmlns:a16="http://schemas.microsoft.com/office/drawing/2014/main" id="{FCFCCEEA-B385-7E9B-656B-100CEAAB8661}"/>
                </a:ext>
              </a:extLst>
            </p:cNvPr>
            <p:cNvSpPr/>
            <p:nvPr/>
          </p:nvSpPr>
          <p:spPr>
            <a:xfrm>
              <a:off x="3448019" y="2261329"/>
              <a:ext cx="2915198" cy="2111280"/>
            </a:xfrm>
            <a:custGeom>
              <a:avLst/>
              <a:gdLst>
                <a:gd name="connsiteX0" fmla="*/ 146743 w 2915198"/>
                <a:gd name="connsiteY0" fmla="*/ 426577 h 2111280"/>
                <a:gd name="connsiteX1" fmla="*/ 146743 w 2915198"/>
                <a:gd name="connsiteY1" fmla="*/ 2045368 h 2111280"/>
                <a:gd name="connsiteX2" fmla="*/ 2787151 w 2915198"/>
                <a:gd name="connsiteY2" fmla="*/ 2045368 h 2111280"/>
                <a:gd name="connsiteX3" fmla="*/ 2787151 w 2915198"/>
                <a:gd name="connsiteY3" fmla="*/ 426577 h 2111280"/>
                <a:gd name="connsiteX4" fmla="*/ 0 w 2915198"/>
                <a:gd name="connsiteY4" fmla="*/ 0 h 2111280"/>
                <a:gd name="connsiteX5" fmla="*/ 2915198 w 2915198"/>
                <a:gd name="connsiteY5" fmla="*/ 0 h 2111280"/>
                <a:gd name="connsiteX6" fmla="*/ 2915198 w 2915198"/>
                <a:gd name="connsiteY6" fmla="*/ 2111280 h 2111280"/>
                <a:gd name="connsiteX7" fmla="*/ 0 w 2915198"/>
                <a:gd name="connsiteY7" fmla="*/ 2111280 h 211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5198" h="2111280">
                  <a:moveTo>
                    <a:pt x="146743" y="426577"/>
                  </a:moveTo>
                  <a:lnTo>
                    <a:pt x="146743" y="2045368"/>
                  </a:lnTo>
                  <a:lnTo>
                    <a:pt x="2787151" y="2045368"/>
                  </a:lnTo>
                  <a:lnTo>
                    <a:pt x="2787151" y="426577"/>
                  </a:lnTo>
                  <a:close/>
                  <a:moveTo>
                    <a:pt x="0" y="0"/>
                  </a:moveTo>
                  <a:lnTo>
                    <a:pt x="2915198" y="0"/>
                  </a:lnTo>
                  <a:lnTo>
                    <a:pt x="2915198" y="2111280"/>
                  </a:lnTo>
                  <a:lnTo>
                    <a:pt x="0" y="2111280"/>
                  </a:lnTo>
                  <a:close/>
                </a:path>
              </a:pathLst>
            </a:cu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3">
              <a:extLst>
                <a:ext uri="{FF2B5EF4-FFF2-40B4-BE49-F238E27FC236}">
                  <a16:creationId xmlns:a16="http://schemas.microsoft.com/office/drawing/2014/main" id="{49373FCB-5C90-08EE-F968-6322BAAD4FF1}"/>
                </a:ext>
              </a:extLst>
            </p:cNvPr>
            <p:cNvSpPr txBox="1"/>
            <p:nvPr/>
          </p:nvSpPr>
          <p:spPr>
            <a:xfrm>
              <a:off x="3921139" y="2384981"/>
              <a:ext cx="2101975" cy="215444"/>
            </a:xfrm>
            <a:prstGeom prst="rect">
              <a:avLst/>
            </a:prstGeom>
          </p:spPr>
          <p:txBody>
            <a:bodyPr wrap="square" lIns="0" tIns="0" rIns="0" bIns="0" rtlCol="0" anchor="t">
              <a:spAutoFit/>
            </a:bodyPr>
            <a:lstStyle/>
            <a:p>
              <a:r>
                <a:rPr lang="en-US" sz="1400" spc="-150">
                  <a:latin typeface="MS Reference Sans Serif" panose="020B0604030504040204" pitchFamily="34" charset="0"/>
                  <a:ea typeface="TT Interphases"/>
                  <a:cs typeface="TT Interphases"/>
                  <a:sym typeface="TT Interphases"/>
                </a:rPr>
                <a:t>Sum  of  Longitude  by  City</a:t>
              </a:r>
            </a:p>
          </p:txBody>
        </p:sp>
      </p:grpSp>
      <p:pic>
        <p:nvPicPr>
          <p:cNvPr id="3" name="Picture 2">
            <a:extLst>
              <a:ext uri="{FF2B5EF4-FFF2-40B4-BE49-F238E27FC236}">
                <a16:creationId xmlns:a16="http://schemas.microsoft.com/office/drawing/2014/main" id="{45233D04-CB03-BA60-D128-F1D544083C47}"/>
              </a:ext>
            </a:extLst>
          </p:cNvPr>
          <p:cNvPicPr>
            <a:picLocks noChangeAspect="1"/>
          </p:cNvPicPr>
          <p:nvPr/>
        </p:nvPicPr>
        <p:blipFill>
          <a:blip r:embed="rId6"/>
          <a:srcRect b="13766"/>
          <a:stretch/>
        </p:blipFill>
        <p:spPr>
          <a:xfrm>
            <a:off x="3756992" y="2694792"/>
            <a:ext cx="2266122" cy="1618791"/>
          </a:xfrm>
          <a:prstGeom prst="rect">
            <a:avLst/>
          </a:prstGeom>
        </p:spPr>
      </p:pic>
    </p:spTree>
    <p:extLst>
      <p:ext uri="{BB962C8B-B14F-4D97-AF65-F5344CB8AC3E}">
        <p14:creationId xmlns:p14="http://schemas.microsoft.com/office/powerpoint/2010/main" val="1161303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F487E-9B62-AE80-DFED-BCF7DE78C77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678EDC-94D9-68B8-590D-AE658D8981E5}"/>
              </a:ext>
            </a:extLst>
          </p:cNvPr>
          <p:cNvSpPr>
            <a:spLocks noGrp="1"/>
          </p:cNvSpPr>
          <p:nvPr>
            <p:ph type="sldNum" sz="quarter" idx="12"/>
          </p:nvPr>
        </p:nvSpPr>
        <p:spPr/>
        <p:txBody>
          <a:bodyPr/>
          <a:lstStyle/>
          <a:p>
            <a:fld id="{B6F15528-21DE-4FAA-801E-634DDDAF4B2B}" type="slidenum">
              <a:rPr lang="en-US" smtClean="0"/>
              <a:pPr/>
              <a:t>9</a:t>
            </a:fld>
            <a:endParaRPr lang="en-US"/>
          </a:p>
        </p:txBody>
      </p:sp>
      <p:pic>
        <p:nvPicPr>
          <p:cNvPr id="4" name="Picture 3" descr="A screenshot of a computer&#10;&#10;AI-generated content may be incorrect.">
            <a:extLst>
              <a:ext uri="{FF2B5EF4-FFF2-40B4-BE49-F238E27FC236}">
                <a16:creationId xmlns:a16="http://schemas.microsoft.com/office/drawing/2014/main" id="{AB550549-1C7F-F3C3-DC08-2737B1FE4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026" y="1668601"/>
            <a:ext cx="3372730" cy="8312587"/>
          </a:xfrm>
          <a:prstGeom prst="rect">
            <a:avLst/>
          </a:prstGeom>
        </p:spPr>
      </p:pic>
      <p:sp>
        <p:nvSpPr>
          <p:cNvPr id="6" name="TextBox 3">
            <a:extLst>
              <a:ext uri="{FF2B5EF4-FFF2-40B4-BE49-F238E27FC236}">
                <a16:creationId xmlns:a16="http://schemas.microsoft.com/office/drawing/2014/main" id="{20B8A7AF-8790-DC0D-CD4B-135A9B547879}"/>
              </a:ext>
            </a:extLst>
          </p:cNvPr>
          <p:cNvSpPr txBox="1"/>
          <p:nvPr/>
        </p:nvSpPr>
        <p:spPr>
          <a:xfrm>
            <a:off x="581289" y="540556"/>
            <a:ext cx="17706711" cy="782265"/>
          </a:xfrm>
          <a:prstGeom prst="rect">
            <a:avLst/>
          </a:prstGeom>
        </p:spPr>
        <p:txBody>
          <a:bodyPr wrap="square" lIns="0" tIns="0" rIns="0" bIns="0" rtlCol="0" anchor="t">
            <a:spAutoFit/>
          </a:bodyPr>
          <a:lstStyle/>
          <a:p>
            <a:pPr>
              <a:lnSpc>
                <a:spcPts val="6089"/>
              </a:lnSpc>
            </a:pPr>
            <a:r>
              <a:rPr lang="en-US" sz="6000" b="0" i="0" spc="-300">
                <a:solidFill>
                  <a:srgbClr val="1F1F1F"/>
                </a:solidFill>
                <a:effectLst/>
                <a:latin typeface="TT Interphases Pro Trl Rg" panose="020B0103050000020004" pitchFamily="34" charset="0"/>
              </a:rPr>
              <a:t>Unaware of Data Semantics</a:t>
            </a:r>
            <a:endParaRPr lang="en-US" sz="6000" spc="-300">
              <a:solidFill>
                <a:srgbClr val="000000"/>
              </a:solidFill>
              <a:latin typeface="TT Interphases Pro Trl Rg" panose="020B0103050000020004" pitchFamily="34" charset="0"/>
              <a:ea typeface="TT Interphases"/>
              <a:cs typeface="TT Interphases"/>
              <a:sym typeface="TT Interphases"/>
            </a:endParaRPr>
          </a:p>
        </p:txBody>
      </p:sp>
      <p:pic>
        <p:nvPicPr>
          <p:cNvPr id="3" name="Picture 2">
            <a:extLst>
              <a:ext uri="{FF2B5EF4-FFF2-40B4-BE49-F238E27FC236}">
                <a16:creationId xmlns:a16="http://schemas.microsoft.com/office/drawing/2014/main" id="{70442A60-954A-E467-6AC8-5DC23A2ACDA8}"/>
              </a:ext>
            </a:extLst>
          </p:cNvPr>
          <p:cNvPicPr>
            <a:picLocks noChangeAspect="1"/>
          </p:cNvPicPr>
          <p:nvPr/>
        </p:nvPicPr>
        <p:blipFill>
          <a:blip r:embed="rId4"/>
          <a:stretch>
            <a:fillRect/>
          </a:stretch>
        </p:blipFill>
        <p:spPr>
          <a:xfrm>
            <a:off x="7432861" y="2246139"/>
            <a:ext cx="7104549" cy="5870572"/>
          </a:xfrm>
          <a:prstGeom prst="rect">
            <a:avLst/>
          </a:prstGeom>
        </p:spPr>
      </p:pic>
      <p:pic>
        <p:nvPicPr>
          <p:cNvPr id="7" name="Graphic 6" descr="Thumbs Down with solid fill">
            <a:extLst>
              <a:ext uri="{FF2B5EF4-FFF2-40B4-BE49-F238E27FC236}">
                <a16:creationId xmlns:a16="http://schemas.microsoft.com/office/drawing/2014/main" id="{75ED4146-034F-A975-FACB-62B5BA1A571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4628769" y="2010317"/>
            <a:ext cx="914400" cy="914400"/>
          </a:xfrm>
          <a:prstGeom prst="rect">
            <a:avLst/>
          </a:prstGeom>
        </p:spPr>
      </p:pic>
      <p:sp>
        <p:nvSpPr>
          <p:cNvPr id="8" name="Freeform 2">
            <a:extLst>
              <a:ext uri="{FF2B5EF4-FFF2-40B4-BE49-F238E27FC236}">
                <a16:creationId xmlns:a16="http://schemas.microsoft.com/office/drawing/2014/main" id="{84DF37CF-B08E-61B8-5846-8412FBBC5B06}"/>
              </a:ext>
            </a:extLst>
          </p:cNvPr>
          <p:cNvSpPr/>
          <p:nvPr/>
        </p:nvSpPr>
        <p:spPr>
          <a:xfrm rot="-5400000">
            <a:off x="1046131" y="1174075"/>
            <a:ext cx="371400" cy="1301083"/>
          </a:xfrm>
          <a:custGeom>
            <a:avLst/>
            <a:gdLst/>
            <a:ahLst/>
            <a:cxnLst/>
            <a:rect l="l" t="t" r="r" b="b"/>
            <a:pathLst>
              <a:path w="371400" h="1301083">
                <a:moveTo>
                  <a:pt x="0" y="0"/>
                </a:moveTo>
                <a:lnTo>
                  <a:pt x="371400" y="0"/>
                </a:lnTo>
                <a:lnTo>
                  <a:pt x="371400" y="1301083"/>
                </a:lnTo>
                <a:lnTo>
                  <a:pt x="0" y="1301083"/>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Rounded Rectangular Callout 8">
            <a:extLst>
              <a:ext uri="{FF2B5EF4-FFF2-40B4-BE49-F238E27FC236}">
                <a16:creationId xmlns:a16="http://schemas.microsoft.com/office/drawing/2014/main" id="{90240945-7E41-C1DB-F269-96AADBEDDD3E}"/>
              </a:ext>
            </a:extLst>
          </p:cNvPr>
          <p:cNvSpPr/>
          <p:nvPr/>
        </p:nvSpPr>
        <p:spPr>
          <a:xfrm>
            <a:off x="13526758" y="3471160"/>
            <a:ext cx="4032821" cy="1588492"/>
          </a:xfrm>
          <a:prstGeom prst="wedgeRoundRectCallout">
            <a:avLst>
              <a:gd name="adj1" fmla="val -39334"/>
              <a:gd name="adj2" fmla="val -95367"/>
              <a:gd name="adj3" fmla="val 16667"/>
            </a:avLst>
          </a:prstGeom>
          <a:solidFill>
            <a:srgbClr val="982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T Interphases Pro Trl Bd" panose="020B0103050000020004" pitchFamily="34" charset="0"/>
              </a:rPr>
              <a:t>SUM of Longitude </a:t>
            </a:r>
            <a:r>
              <a:rPr lang="en-US" sz="2400" b="1">
                <a:latin typeface="TT INTERPHASES PRO TRL RG" panose="020B0103050000020004" pitchFamily="34" charset="0"/>
              </a:rPr>
              <a:t>doesn’t make any sense!</a:t>
            </a:r>
            <a:endParaRPr lang="en-US" sz="2400">
              <a:latin typeface="TT Interphases Pro Trl Rg" panose="020B0103050000020004" pitchFamily="34" charset="0"/>
            </a:endParaRPr>
          </a:p>
        </p:txBody>
      </p:sp>
      <p:pic>
        <p:nvPicPr>
          <p:cNvPr id="5" name="Picture 4">
            <a:extLst>
              <a:ext uri="{FF2B5EF4-FFF2-40B4-BE49-F238E27FC236}">
                <a16:creationId xmlns:a16="http://schemas.microsoft.com/office/drawing/2014/main" id="{A6CAD4CA-A058-B8EC-9A3A-531482326BBA}"/>
              </a:ext>
            </a:extLst>
          </p:cNvPr>
          <p:cNvPicPr>
            <a:picLocks noChangeAspect="1"/>
          </p:cNvPicPr>
          <p:nvPr/>
        </p:nvPicPr>
        <p:blipFill>
          <a:blip r:embed="rId7"/>
          <a:srcRect b="77464"/>
          <a:stretch/>
        </p:blipFill>
        <p:spPr>
          <a:xfrm>
            <a:off x="3480304" y="9340382"/>
            <a:ext cx="2812920" cy="539887"/>
          </a:xfrm>
          <a:prstGeom prst="rect">
            <a:avLst/>
          </a:prstGeom>
        </p:spPr>
      </p:pic>
      <p:grpSp>
        <p:nvGrpSpPr>
          <p:cNvPr id="10" name="Group 9">
            <a:extLst>
              <a:ext uri="{FF2B5EF4-FFF2-40B4-BE49-F238E27FC236}">
                <a16:creationId xmlns:a16="http://schemas.microsoft.com/office/drawing/2014/main" id="{9CFB59B1-1803-793D-DB20-5FDECAD39A85}"/>
              </a:ext>
            </a:extLst>
          </p:cNvPr>
          <p:cNvGrpSpPr/>
          <p:nvPr/>
        </p:nvGrpSpPr>
        <p:grpSpPr>
          <a:xfrm>
            <a:off x="3448019" y="2261329"/>
            <a:ext cx="2915198" cy="2111280"/>
            <a:chOff x="3448019" y="2261329"/>
            <a:chExt cx="2915198" cy="2111280"/>
          </a:xfrm>
        </p:grpSpPr>
        <p:sp>
          <p:nvSpPr>
            <p:cNvPr id="11" name="Freeform 10">
              <a:extLst>
                <a:ext uri="{FF2B5EF4-FFF2-40B4-BE49-F238E27FC236}">
                  <a16:creationId xmlns:a16="http://schemas.microsoft.com/office/drawing/2014/main" id="{C4FBBC1C-A81C-0F93-C3D7-9AA1D84A783C}"/>
                </a:ext>
              </a:extLst>
            </p:cNvPr>
            <p:cNvSpPr/>
            <p:nvPr/>
          </p:nvSpPr>
          <p:spPr>
            <a:xfrm>
              <a:off x="3448019" y="2261329"/>
              <a:ext cx="2915198" cy="2111280"/>
            </a:xfrm>
            <a:custGeom>
              <a:avLst/>
              <a:gdLst>
                <a:gd name="connsiteX0" fmla="*/ 146743 w 2915198"/>
                <a:gd name="connsiteY0" fmla="*/ 426577 h 2111280"/>
                <a:gd name="connsiteX1" fmla="*/ 146743 w 2915198"/>
                <a:gd name="connsiteY1" fmla="*/ 2045368 h 2111280"/>
                <a:gd name="connsiteX2" fmla="*/ 2787151 w 2915198"/>
                <a:gd name="connsiteY2" fmla="*/ 2045368 h 2111280"/>
                <a:gd name="connsiteX3" fmla="*/ 2787151 w 2915198"/>
                <a:gd name="connsiteY3" fmla="*/ 426577 h 2111280"/>
                <a:gd name="connsiteX4" fmla="*/ 0 w 2915198"/>
                <a:gd name="connsiteY4" fmla="*/ 0 h 2111280"/>
                <a:gd name="connsiteX5" fmla="*/ 2915198 w 2915198"/>
                <a:gd name="connsiteY5" fmla="*/ 0 h 2111280"/>
                <a:gd name="connsiteX6" fmla="*/ 2915198 w 2915198"/>
                <a:gd name="connsiteY6" fmla="*/ 2111280 h 2111280"/>
                <a:gd name="connsiteX7" fmla="*/ 0 w 2915198"/>
                <a:gd name="connsiteY7" fmla="*/ 2111280 h 211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5198" h="2111280">
                  <a:moveTo>
                    <a:pt x="146743" y="426577"/>
                  </a:moveTo>
                  <a:lnTo>
                    <a:pt x="146743" y="2045368"/>
                  </a:lnTo>
                  <a:lnTo>
                    <a:pt x="2787151" y="2045368"/>
                  </a:lnTo>
                  <a:lnTo>
                    <a:pt x="2787151" y="426577"/>
                  </a:lnTo>
                  <a:close/>
                  <a:moveTo>
                    <a:pt x="0" y="0"/>
                  </a:moveTo>
                  <a:lnTo>
                    <a:pt x="2915198" y="0"/>
                  </a:lnTo>
                  <a:lnTo>
                    <a:pt x="2915198" y="2111280"/>
                  </a:lnTo>
                  <a:lnTo>
                    <a:pt x="0" y="2111280"/>
                  </a:lnTo>
                  <a:close/>
                </a:path>
              </a:pathLst>
            </a:custGeom>
            <a:solidFill>
              <a:srgbClr val="43986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3">
              <a:extLst>
                <a:ext uri="{FF2B5EF4-FFF2-40B4-BE49-F238E27FC236}">
                  <a16:creationId xmlns:a16="http://schemas.microsoft.com/office/drawing/2014/main" id="{3B6DD14A-E328-C046-4B4D-8C2246DE214C}"/>
                </a:ext>
              </a:extLst>
            </p:cNvPr>
            <p:cNvSpPr txBox="1"/>
            <p:nvPr/>
          </p:nvSpPr>
          <p:spPr>
            <a:xfrm>
              <a:off x="3921139" y="2384981"/>
              <a:ext cx="2101975" cy="215444"/>
            </a:xfrm>
            <a:prstGeom prst="rect">
              <a:avLst/>
            </a:prstGeom>
          </p:spPr>
          <p:txBody>
            <a:bodyPr wrap="square" lIns="0" tIns="0" rIns="0" bIns="0" rtlCol="0" anchor="t">
              <a:spAutoFit/>
            </a:bodyPr>
            <a:lstStyle/>
            <a:p>
              <a:r>
                <a:rPr lang="en-US" sz="1400" spc="-150">
                  <a:latin typeface="MS Reference Sans Serif" panose="020B0604030504040204" pitchFamily="34" charset="0"/>
                  <a:ea typeface="TT Interphases"/>
                  <a:cs typeface="TT Interphases"/>
                  <a:sym typeface="TT Interphases"/>
                </a:rPr>
                <a:t>Sum  of  Longitude  by  City</a:t>
              </a:r>
            </a:p>
          </p:txBody>
        </p:sp>
      </p:grpSp>
    </p:spTree>
    <p:extLst>
      <p:ext uri="{BB962C8B-B14F-4D97-AF65-F5344CB8AC3E}">
        <p14:creationId xmlns:p14="http://schemas.microsoft.com/office/powerpoint/2010/main" val="337067961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5217e0e7-539d-4563-b1bf-7c6dcf074f91}" enabled="0" method="" siteId="{5217e0e7-539d-4563-b1bf-7c6dcf074f91}" removed="1"/>
</clbl:labelList>
</file>

<file path=docProps/app.xml><?xml version="1.0" encoding="utf-8"?>
<Properties xmlns="http://schemas.openxmlformats.org/officeDocument/2006/extended-properties" xmlns:vt="http://schemas.openxmlformats.org/officeDocument/2006/docPropsVTypes">
  <Template/>
  <TotalTime>13</TotalTime>
  <Words>3466</Words>
  <Application>Microsoft Macintosh PowerPoint</Application>
  <PresentationFormat>Custom</PresentationFormat>
  <Paragraphs>893</Paragraphs>
  <Slides>44</Slides>
  <Notes>44</Notes>
  <HiddenSlides>1</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44</vt:i4>
      </vt:variant>
    </vt:vector>
  </HeadingPairs>
  <TitlesOfParts>
    <vt:vector size="60" baseType="lpstr">
      <vt:lpstr>TT INTERPHASES PRO TRL RG</vt:lpstr>
      <vt:lpstr>TT INTERPHASES PRO TRL BD</vt:lpstr>
      <vt:lpstr>TT Interphases Bold Italics</vt:lpstr>
      <vt:lpstr>TT INTERPHASES PRO TRL BLC</vt:lpstr>
      <vt:lpstr>TT INTERPHASES PRO TRL BD</vt:lpstr>
      <vt:lpstr>TT INTERPHASES PRO TRL RG</vt:lpstr>
      <vt:lpstr>MS Reference Sans Serif</vt:lpstr>
      <vt:lpstr>Arial</vt:lpstr>
      <vt:lpstr>Google Sans Flex</vt:lpstr>
      <vt:lpstr>Aptos</vt:lpstr>
      <vt:lpstr>Consolas</vt:lpstr>
      <vt:lpstr>Calibri</vt:lpstr>
      <vt:lpstr>TT Interphases</vt:lpstr>
      <vt:lpstr>Cambria Math</vt:lpstr>
      <vt:lpstr>TT INTERPHASES PRO TRL MD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Liceria University | 2026</dc:title>
  <cp:lastModifiedBy>Anna Fariha</cp:lastModifiedBy>
  <cp:revision>5</cp:revision>
  <cp:lastPrinted>2026-04-15T19:11:25Z</cp:lastPrinted>
  <dcterms:created xsi:type="dcterms:W3CDTF">2006-08-16T00:00:00Z</dcterms:created>
  <dcterms:modified xsi:type="dcterms:W3CDTF">2026-05-27T19:17:42Z</dcterms:modified>
  <dc:identifier>DAHANfA8Yck</dc:identifier>
</cp:coreProperties>
</file>