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1" r:id="rId1"/>
  </p:sldMasterIdLst>
  <p:notesMasterIdLst>
    <p:notesMasterId r:id="rId33"/>
  </p:notesMasterIdLst>
  <p:sldIdLst>
    <p:sldId id="256" r:id="rId2"/>
    <p:sldId id="257" r:id="rId3"/>
    <p:sldId id="353" r:id="rId4"/>
    <p:sldId id="352" r:id="rId5"/>
    <p:sldId id="316" r:id="rId6"/>
    <p:sldId id="354" r:id="rId7"/>
    <p:sldId id="258" r:id="rId8"/>
    <p:sldId id="303" r:id="rId9"/>
    <p:sldId id="311" r:id="rId10"/>
    <p:sldId id="355" r:id="rId11"/>
    <p:sldId id="262" r:id="rId12"/>
    <p:sldId id="328" r:id="rId13"/>
    <p:sldId id="340" r:id="rId14"/>
    <p:sldId id="315" r:id="rId15"/>
    <p:sldId id="343" r:id="rId16"/>
    <p:sldId id="342" r:id="rId17"/>
    <p:sldId id="346" r:id="rId18"/>
    <p:sldId id="347" r:id="rId19"/>
    <p:sldId id="341" r:id="rId20"/>
    <p:sldId id="322" r:id="rId21"/>
    <p:sldId id="348" r:id="rId22"/>
    <p:sldId id="335" r:id="rId23"/>
    <p:sldId id="350" r:id="rId24"/>
    <p:sldId id="336" r:id="rId25"/>
    <p:sldId id="338" r:id="rId26"/>
    <p:sldId id="351" r:id="rId27"/>
    <p:sldId id="326" r:id="rId28"/>
    <p:sldId id="325" r:id="rId29"/>
    <p:sldId id="324" r:id="rId30"/>
    <p:sldId id="357" r:id="rId31"/>
    <p:sldId id="3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B02"/>
    <a:srgbClr val="FB9B98"/>
    <a:srgbClr val="F26623"/>
    <a:srgbClr val="7FC0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p:restoredTop sz="64898"/>
  </p:normalViewPr>
  <p:slideViewPr>
    <p:cSldViewPr snapToGrid="0" snapToObjects="1">
      <p:cViewPr varScale="1">
        <p:scale>
          <a:sx n="76" d="100"/>
          <a:sy n="76" d="100"/>
        </p:scale>
        <p:origin x="2200" y="192"/>
      </p:cViewPr>
      <p:guideLst/>
    </p:cSldViewPr>
  </p:slideViewPr>
  <p:notesTextViewPr>
    <p:cViewPr>
      <p:scale>
        <a:sx n="155" d="100"/>
        <a:sy n="15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32C31-CE5A-3D48-BE57-0D02F1BCEAF3}" type="datetimeFigureOut">
              <a:rPr lang="en-US" smtClean="0"/>
              <a:t>10/13/20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98FF5-5A05-2D42-8984-DAE540E17545}" type="slidenum">
              <a:rPr lang="en-US" smtClean="0"/>
              <a:t>‹#›</a:t>
            </a:fld>
            <a:endParaRPr lang="en-US"/>
          </a:p>
        </p:txBody>
      </p:sp>
    </p:spTree>
    <p:extLst>
      <p:ext uri="{BB962C8B-B14F-4D97-AF65-F5344CB8AC3E}">
        <p14:creationId xmlns:p14="http://schemas.microsoft.com/office/powerpoint/2010/main" val="8852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 I am Anna Fariha from University of Massachusetts Amherst. </a:t>
            </a:r>
          </a:p>
          <a:p>
            <a:r>
              <a:rPr lang="en-US" dirty="0"/>
              <a:t>I am going to demonstrate our work ExTuNe that explains tuple non-conformance.</a:t>
            </a:r>
          </a:p>
          <a:p>
            <a:r>
              <a:rPr lang="en-US" dirty="0"/>
              <a:t>This work was done while I was interning at Microsoft with Ashish Tiwari, Arjun </a:t>
            </a:r>
            <a:r>
              <a:rPr lang="en-US" dirty="0" err="1"/>
              <a:t>Radhakrisha</a:t>
            </a:r>
            <a:r>
              <a:rPr lang="en-US" dirty="0"/>
              <a:t>, and Sumit Gulwani.</a:t>
            </a:r>
          </a:p>
        </p:txBody>
      </p:sp>
      <p:sp>
        <p:nvSpPr>
          <p:cNvPr id="4" name="Slide Number Placeholder 3"/>
          <p:cNvSpPr>
            <a:spLocks noGrp="1"/>
          </p:cNvSpPr>
          <p:nvPr>
            <p:ph type="sldNum" sz="quarter" idx="10"/>
          </p:nvPr>
        </p:nvSpPr>
        <p:spPr/>
        <p:txBody>
          <a:bodyPr/>
          <a:lstStyle/>
          <a:p>
            <a:fld id="{BF698FF5-5A05-2D42-8984-DAE540E17545}" type="slidenum">
              <a:rPr lang="en-US" smtClean="0"/>
              <a:t>1</a:t>
            </a:fld>
            <a:endParaRPr lang="en-US"/>
          </a:p>
        </p:txBody>
      </p:sp>
    </p:spTree>
    <p:extLst>
      <p:ext uri="{BB962C8B-B14F-4D97-AF65-F5344CB8AC3E}">
        <p14:creationId xmlns:p14="http://schemas.microsoft.com/office/powerpoint/2010/main" val="131585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failures are due to non-conformance of the new data tuple with respect to the training data—something the model has never seen before.</a:t>
            </a:r>
          </a:p>
        </p:txBody>
      </p:sp>
      <p:sp>
        <p:nvSpPr>
          <p:cNvPr id="4" name="Slide Number Placeholder 3"/>
          <p:cNvSpPr>
            <a:spLocks noGrp="1"/>
          </p:cNvSpPr>
          <p:nvPr>
            <p:ph type="sldNum" sz="quarter" idx="5"/>
          </p:nvPr>
        </p:nvSpPr>
        <p:spPr/>
        <p:txBody>
          <a:bodyPr/>
          <a:lstStyle/>
          <a:p>
            <a:fld id="{BF698FF5-5A05-2D42-8984-DAE540E17545}" type="slidenum">
              <a:rPr lang="en-US" smtClean="0"/>
              <a:t>10</a:t>
            </a:fld>
            <a:endParaRPr lang="en-US"/>
          </a:p>
        </p:txBody>
      </p:sp>
    </p:spTree>
    <p:extLst>
      <p:ext uri="{BB962C8B-B14F-4D97-AF65-F5344CB8AC3E}">
        <p14:creationId xmlns:p14="http://schemas.microsoft.com/office/powerpoint/2010/main" val="565865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the first question is, how can we detect tuple non-conformance?</a:t>
            </a:r>
          </a:p>
        </p:txBody>
      </p:sp>
      <p:sp>
        <p:nvSpPr>
          <p:cNvPr id="4" name="Slide Number Placeholder 3"/>
          <p:cNvSpPr>
            <a:spLocks noGrp="1"/>
          </p:cNvSpPr>
          <p:nvPr>
            <p:ph type="sldNum" sz="quarter" idx="5"/>
          </p:nvPr>
        </p:nvSpPr>
        <p:spPr/>
        <p:txBody>
          <a:bodyPr/>
          <a:lstStyle/>
          <a:p>
            <a:fld id="{BF698FF5-5A05-2D42-8984-DAE540E17545}" type="slidenum">
              <a:rPr lang="en-US" smtClean="0"/>
              <a:t>11</a:t>
            </a:fld>
            <a:endParaRPr lang="en-US"/>
          </a:p>
        </p:txBody>
      </p:sp>
    </p:spTree>
    <p:extLst>
      <p:ext uri="{BB962C8B-B14F-4D97-AF65-F5344CB8AC3E}">
        <p14:creationId xmlns:p14="http://schemas.microsoft.com/office/powerpoint/2010/main" val="93342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once we have detected a tuple as non-conforming, the next question is why? What is causing the non-conformance?</a:t>
            </a:r>
          </a:p>
        </p:txBody>
      </p:sp>
      <p:sp>
        <p:nvSpPr>
          <p:cNvPr id="4" name="Slide Number Placeholder 3"/>
          <p:cNvSpPr>
            <a:spLocks noGrp="1"/>
          </p:cNvSpPr>
          <p:nvPr>
            <p:ph type="sldNum" sz="quarter" idx="5"/>
          </p:nvPr>
        </p:nvSpPr>
        <p:spPr/>
        <p:txBody>
          <a:bodyPr/>
          <a:lstStyle/>
          <a:p>
            <a:fld id="{BF698FF5-5A05-2D42-8984-DAE540E17545}" type="slidenum">
              <a:rPr lang="en-US" smtClean="0"/>
              <a:t>12</a:t>
            </a:fld>
            <a:endParaRPr lang="en-US"/>
          </a:p>
        </p:txBody>
      </p:sp>
    </p:spTree>
    <p:extLst>
      <p:ext uri="{BB962C8B-B14F-4D97-AF65-F5344CB8AC3E}">
        <p14:creationId xmlns:p14="http://schemas.microsoft.com/office/powerpoint/2010/main" val="2033198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focus of this demo is on the explanation, but before that, I am going to give a brief overview on the detection techniques on which ExTuNe is built.</a:t>
            </a:r>
          </a:p>
        </p:txBody>
      </p:sp>
      <p:sp>
        <p:nvSpPr>
          <p:cNvPr id="4" name="Slide Number Placeholder 3"/>
          <p:cNvSpPr>
            <a:spLocks noGrp="1"/>
          </p:cNvSpPr>
          <p:nvPr>
            <p:ph type="sldNum" sz="quarter" idx="5"/>
          </p:nvPr>
        </p:nvSpPr>
        <p:spPr/>
        <p:txBody>
          <a:bodyPr/>
          <a:lstStyle/>
          <a:p>
            <a:fld id="{BF698FF5-5A05-2D42-8984-DAE540E17545}" type="slidenum">
              <a:rPr lang="en-US" smtClean="0"/>
              <a:t>13</a:t>
            </a:fld>
            <a:endParaRPr lang="en-US"/>
          </a:p>
        </p:txBody>
      </p:sp>
    </p:spTree>
    <p:extLst>
      <p:ext uri="{BB962C8B-B14F-4D97-AF65-F5344CB8AC3E}">
        <p14:creationId xmlns:p14="http://schemas.microsoft.com/office/powerpoint/2010/main" val="271237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detect non-conformance, we use our previous work on data invariants.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invariants are a set of constraints that captures the common properties or “invariants” of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698FF5-5A05-2D42-8984-DAE540E17545}" type="slidenum">
              <a:rPr lang="en-US" smtClean="0"/>
              <a:t>14</a:t>
            </a:fld>
            <a:endParaRPr lang="en-US"/>
          </a:p>
        </p:txBody>
      </p:sp>
    </p:spTree>
    <p:extLst>
      <p:ext uri="{BB962C8B-B14F-4D97-AF65-F5344CB8AC3E}">
        <p14:creationId xmlns:p14="http://schemas.microsoft.com/office/powerpoint/2010/main" val="1897884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detect non-conformance, we simply check whether a new tuple satisfies or violates the data invariants.</a:t>
            </a:r>
          </a:p>
          <a:p>
            <a:r>
              <a:rPr lang="en-US" dirty="0"/>
              <a:t>When a tuple violates the data invariants, then it is non-conforming.</a:t>
            </a:r>
          </a:p>
        </p:txBody>
      </p:sp>
      <p:sp>
        <p:nvSpPr>
          <p:cNvPr id="4" name="Slide Number Placeholder 3"/>
          <p:cNvSpPr>
            <a:spLocks noGrp="1"/>
          </p:cNvSpPr>
          <p:nvPr>
            <p:ph type="sldNum" sz="quarter" idx="5"/>
          </p:nvPr>
        </p:nvSpPr>
        <p:spPr/>
        <p:txBody>
          <a:bodyPr/>
          <a:lstStyle/>
          <a:p>
            <a:fld id="{BF698FF5-5A05-2D42-8984-DAE540E17545}" type="slidenum">
              <a:rPr lang="en-US" smtClean="0"/>
              <a:t>15</a:t>
            </a:fld>
            <a:endParaRPr lang="en-US"/>
          </a:p>
        </p:txBody>
      </p:sp>
    </p:spTree>
    <p:extLst>
      <p:ext uri="{BB962C8B-B14F-4D97-AF65-F5344CB8AC3E}">
        <p14:creationId xmlns:p14="http://schemas.microsoft.com/office/powerpoint/2010/main" val="2240536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an example, consider this health dataset with three attributes, height, weight, and BMI.</a:t>
            </a:r>
          </a:p>
          <a:p>
            <a:r>
              <a:rPr lang="en-US" dirty="0"/>
              <a:t>A simple data invariant on this dataset is that “BMI should be between 10 and 40”.</a:t>
            </a:r>
          </a:p>
          <a:p>
            <a:r>
              <a:rPr lang="en-US" dirty="0"/>
              <a:t>A slightly more complex data invariant is that “28 times height minus weight should be within the range -40 and 30”.</a:t>
            </a:r>
          </a:p>
          <a:p>
            <a:r>
              <a:rPr lang="en-US" dirty="0"/>
              <a:t>I will skip the details of data invariants and the techniques we use to compute good data invariants in this talk, </a:t>
            </a:r>
          </a:p>
          <a:p>
            <a:r>
              <a:rPr lang="en-US" dirty="0"/>
              <a:t>but at a high level, </a:t>
            </a:r>
            <a:r>
              <a:rPr lang="en-US" sz="1200" b="0" i="0" u="none" strike="noStrike" kern="1200" dirty="0">
                <a:solidFill>
                  <a:schemeClr val="tx1"/>
                </a:solidFill>
                <a:effectLst/>
                <a:latin typeface="+mn-lt"/>
                <a:ea typeface="+mn-ea"/>
                <a:cs typeface="+mn-cs"/>
              </a:rPr>
              <a:t>data invariants are constraints on linear combination of attributes.</a:t>
            </a:r>
            <a:endParaRPr lang="en-US" dirty="0"/>
          </a:p>
        </p:txBody>
      </p:sp>
      <p:sp>
        <p:nvSpPr>
          <p:cNvPr id="4" name="Slide Number Placeholder 3"/>
          <p:cNvSpPr>
            <a:spLocks noGrp="1"/>
          </p:cNvSpPr>
          <p:nvPr>
            <p:ph type="sldNum" sz="quarter" idx="5"/>
          </p:nvPr>
        </p:nvSpPr>
        <p:spPr/>
        <p:txBody>
          <a:bodyPr/>
          <a:lstStyle/>
          <a:p>
            <a:fld id="{BF698FF5-5A05-2D42-8984-DAE540E17545}" type="slidenum">
              <a:rPr lang="en-US" smtClean="0"/>
              <a:t>16</a:t>
            </a:fld>
            <a:endParaRPr lang="en-US"/>
          </a:p>
        </p:txBody>
      </p:sp>
    </p:spTree>
    <p:extLst>
      <p:ext uri="{BB962C8B-B14F-4D97-AF65-F5344CB8AC3E}">
        <p14:creationId xmlns:p14="http://schemas.microsoft.com/office/powerpoint/2010/main" val="361543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suppose that a new tuple arrives with BMI 231.</a:t>
            </a:r>
            <a:br>
              <a:rPr lang="en-US" dirty="0"/>
            </a:br>
            <a:r>
              <a:rPr lang="en-US" dirty="0"/>
              <a:t>This tuple is clearly non-conforming since it violates the data invariant that states the typical range of BMI.</a:t>
            </a:r>
          </a:p>
        </p:txBody>
      </p:sp>
      <p:sp>
        <p:nvSpPr>
          <p:cNvPr id="4" name="Slide Number Placeholder 3"/>
          <p:cNvSpPr>
            <a:spLocks noGrp="1"/>
          </p:cNvSpPr>
          <p:nvPr>
            <p:ph type="sldNum" sz="quarter" idx="5"/>
          </p:nvPr>
        </p:nvSpPr>
        <p:spPr/>
        <p:txBody>
          <a:bodyPr/>
          <a:lstStyle/>
          <a:p>
            <a:fld id="{BF698FF5-5A05-2D42-8984-DAE540E17545}" type="slidenum">
              <a:rPr lang="en-US" smtClean="0"/>
              <a:t>17</a:t>
            </a:fld>
            <a:endParaRPr lang="en-US"/>
          </a:p>
        </p:txBody>
      </p:sp>
    </p:spTree>
    <p:extLst>
      <p:ext uri="{BB962C8B-B14F-4D97-AF65-F5344CB8AC3E}">
        <p14:creationId xmlns:p14="http://schemas.microsoft.com/office/powerpoint/2010/main" val="954505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another tuple arrives with BMI 20,000.</a:t>
            </a:r>
            <a:br>
              <a:rPr lang="en-US" dirty="0"/>
            </a:br>
            <a:r>
              <a:rPr lang="en-US" dirty="0"/>
              <a:t>This tuple is way more non-conforming than the previous tuple.</a:t>
            </a:r>
          </a:p>
          <a:p>
            <a:r>
              <a:rPr lang="en-US" dirty="0"/>
              <a:t>To capture the degree of non-conformance, we measure how much it violated the data invariants. More violations means more non-conformance.</a:t>
            </a:r>
          </a:p>
        </p:txBody>
      </p:sp>
      <p:sp>
        <p:nvSpPr>
          <p:cNvPr id="4" name="Slide Number Placeholder 3"/>
          <p:cNvSpPr>
            <a:spLocks noGrp="1"/>
          </p:cNvSpPr>
          <p:nvPr>
            <p:ph type="sldNum" sz="quarter" idx="5"/>
          </p:nvPr>
        </p:nvSpPr>
        <p:spPr/>
        <p:txBody>
          <a:bodyPr/>
          <a:lstStyle/>
          <a:p>
            <a:fld id="{BF698FF5-5A05-2D42-8984-DAE540E17545}" type="slidenum">
              <a:rPr lang="en-US" smtClean="0"/>
              <a:t>18</a:t>
            </a:fld>
            <a:endParaRPr lang="en-US"/>
          </a:p>
        </p:txBody>
      </p:sp>
    </p:spTree>
    <p:extLst>
      <p:ext uri="{BB962C8B-B14F-4D97-AF65-F5344CB8AC3E}">
        <p14:creationId xmlns:p14="http://schemas.microsoft.com/office/powerpoint/2010/main" val="2581180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far, I have talked about how we detect and measure the degree of tuple non-conformance. The goal of this demo is to provide an explanation so that we can understand the causes of these non-conformances.</a:t>
            </a:r>
          </a:p>
        </p:txBody>
      </p:sp>
      <p:sp>
        <p:nvSpPr>
          <p:cNvPr id="4" name="Slide Number Placeholder 3"/>
          <p:cNvSpPr>
            <a:spLocks noGrp="1"/>
          </p:cNvSpPr>
          <p:nvPr>
            <p:ph type="sldNum" sz="quarter" idx="5"/>
          </p:nvPr>
        </p:nvSpPr>
        <p:spPr/>
        <p:txBody>
          <a:bodyPr/>
          <a:lstStyle/>
          <a:p>
            <a:fld id="{BF698FF5-5A05-2D42-8984-DAE540E17545}" type="slidenum">
              <a:rPr lang="en-US" smtClean="0"/>
              <a:t>19</a:t>
            </a:fld>
            <a:endParaRPr lang="en-US"/>
          </a:p>
        </p:txBody>
      </p:sp>
    </p:spTree>
    <p:extLst>
      <p:ext uri="{BB962C8B-B14F-4D97-AF65-F5344CB8AC3E}">
        <p14:creationId xmlns:p14="http://schemas.microsoft.com/office/powerpoint/2010/main" val="207347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let’s talk about the problem.</a:t>
            </a:r>
          </a:p>
          <a:p>
            <a:r>
              <a:rPr lang="en-US" dirty="0"/>
              <a:t>Suppose that you have trained your favorite machine learning model using these colorful apples to predict their color.</a:t>
            </a:r>
          </a:p>
        </p:txBody>
      </p:sp>
      <p:sp>
        <p:nvSpPr>
          <p:cNvPr id="4" name="Slide Number Placeholder 3"/>
          <p:cNvSpPr>
            <a:spLocks noGrp="1"/>
          </p:cNvSpPr>
          <p:nvPr>
            <p:ph type="sldNum" sz="quarter" idx="10"/>
          </p:nvPr>
        </p:nvSpPr>
        <p:spPr/>
        <p:txBody>
          <a:bodyPr/>
          <a:lstStyle/>
          <a:p>
            <a:fld id="{BF698FF5-5A05-2D42-8984-DAE540E17545}" type="slidenum">
              <a:rPr lang="en-US" smtClean="0"/>
              <a:t>2</a:t>
            </a:fld>
            <a:endParaRPr lang="en-US"/>
          </a:p>
        </p:txBody>
      </p:sp>
    </p:spTree>
    <p:extLst>
      <p:ext uri="{BB962C8B-B14F-4D97-AF65-F5344CB8AC3E}">
        <p14:creationId xmlns:p14="http://schemas.microsoft.com/office/powerpoint/2010/main" val="829849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ExTuNe has three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to rank and visualize the non-conforming tuples based on their degree of non-conformance.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to provide tuple-level explanation for non-conformance. That is, given a non-conforming tuple, which of its attributes are responsible for its non-conformance.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third, to do the same for the entire dataset, and not just one tuple; that is, show aggregated responsibility for each attribute across the whole dataset.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now give a high-level overview of the inner working of ExTuNe and then proceed to the demonstration.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F698FF5-5A05-2D42-8984-DAE540E17545}" type="slidenum">
              <a:rPr lang="en-US" smtClean="0"/>
              <a:t>20</a:t>
            </a:fld>
            <a:endParaRPr lang="en-US"/>
          </a:p>
        </p:txBody>
      </p:sp>
    </p:spTree>
    <p:extLst>
      <p:ext uri="{BB962C8B-B14F-4D97-AF65-F5344CB8AC3E}">
        <p14:creationId xmlns:p14="http://schemas.microsoft.com/office/powerpoint/2010/main" val="192746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 non-conforming tuples is straightforward. We compute invariant violation scores for all tuples and then sort them by decreasing order of the violation scores.</a:t>
            </a:r>
          </a:p>
        </p:txBody>
      </p:sp>
      <p:sp>
        <p:nvSpPr>
          <p:cNvPr id="4" name="Slide Number Placeholder 3"/>
          <p:cNvSpPr>
            <a:spLocks noGrp="1"/>
          </p:cNvSpPr>
          <p:nvPr>
            <p:ph type="sldNum" sz="quarter" idx="5"/>
          </p:nvPr>
        </p:nvSpPr>
        <p:spPr/>
        <p:txBody>
          <a:bodyPr/>
          <a:lstStyle/>
          <a:p>
            <a:fld id="{BF698FF5-5A05-2D42-8984-DAE540E17545}" type="slidenum">
              <a:rPr lang="en-US" smtClean="0"/>
              <a:t>21</a:t>
            </a:fld>
            <a:endParaRPr lang="en-US"/>
          </a:p>
        </p:txBody>
      </p:sp>
    </p:spTree>
    <p:extLst>
      <p:ext uri="{BB962C8B-B14F-4D97-AF65-F5344CB8AC3E}">
        <p14:creationId xmlns:p14="http://schemas.microsoft.com/office/powerpoint/2010/main" val="2927726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tuple-level explanation, we want to figure out which attribute or interaction of attributes of a tuple are responsible for the non-conformance.</a:t>
            </a:r>
          </a:p>
          <a:p>
            <a:r>
              <a:rPr lang="en-US" dirty="0"/>
              <a:t>For example, is the abnormally high BMI causing this tuple’s non-conformance?</a:t>
            </a:r>
          </a:p>
        </p:txBody>
      </p:sp>
      <p:sp>
        <p:nvSpPr>
          <p:cNvPr id="4" name="Slide Number Placeholder 3"/>
          <p:cNvSpPr>
            <a:spLocks noGrp="1"/>
          </p:cNvSpPr>
          <p:nvPr>
            <p:ph type="sldNum" sz="quarter" idx="5"/>
          </p:nvPr>
        </p:nvSpPr>
        <p:spPr/>
        <p:txBody>
          <a:bodyPr/>
          <a:lstStyle/>
          <a:p>
            <a:fld id="{BF698FF5-5A05-2D42-8984-DAE540E17545}" type="slidenum">
              <a:rPr lang="en-US" smtClean="0"/>
              <a:t>22</a:t>
            </a:fld>
            <a:endParaRPr lang="en-US"/>
          </a:p>
        </p:txBody>
      </p:sp>
    </p:spTree>
    <p:extLst>
      <p:ext uri="{BB962C8B-B14F-4D97-AF65-F5344CB8AC3E}">
        <p14:creationId xmlns:p14="http://schemas.microsoft.com/office/powerpoint/2010/main" val="1961297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is it an interaction between height and weight?</a:t>
            </a:r>
          </a:p>
        </p:txBody>
      </p:sp>
      <p:sp>
        <p:nvSpPr>
          <p:cNvPr id="4" name="Slide Number Placeholder 3"/>
          <p:cNvSpPr>
            <a:spLocks noGrp="1"/>
          </p:cNvSpPr>
          <p:nvPr>
            <p:ph type="sldNum" sz="quarter" idx="5"/>
          </p:nvPr>
        </p:nvSpPr>
        <p:spPr/>
        <p:txBody>
          <a:bodyPr/>
          <a:lstStyle/>
          <a:p>
            <a:fld id="{BF698FF5-5A05-2D42-8984-DAE540E17545}" type="slidenum">
              <a:rPr lang="en-US" smtClean="0"/>
              <a:t>23</a:t>
            </a:fld>
            <a:endParaRPr lang="en-US"/>
          </a:p>
        </p:txBody>
      </p:sp>
    </p:spTree>
    <p:extLst>
      <p:ext uri="{BB962C8B-B14F-4D97-AF65-F5344CB8AC3E}">
        <p14:creationId xmlns:p14="http://schemas.microsoft.com/office/powerpoint/2010/main" val="4175124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behind ExTuNe is to perform an intervention</a:t>
            </a:r>
          </a:p>
          <a:p>
            <a:r>
              <a:rPr lang="en-US" dirty="0"/>
              <a:t>that is, to change a value in the non-conforming tuple and set it to the attribute-mean over the dataset, </a:t>
            </a:r>
          </a:p>
          <a:p>
            <a:r>
              <a:rPr lang="en-US" dirty="0"/>
              <a:t>and then observe the causal effect—how it affects the tuple’s non-conformance.</a:t>
            </a:r>
          </a:p>
        </p:txBody>
      </p:sp>
      <p:sp>
        <p:nvSpPr>
          <p:cNvPr id="4" name="Slide Number Placeholder 3"/>
          <p:cNvSpPr>
            <a:spLocks noGrp="1"/>
          </p:cNvSpPr>
          <p:nvPr>
            <p:ph type="sldNum" sz="quarter" idx="5"/>
          </p:nvPr>
        </p:nvSpPr>
        <p:spPr/>
        <p:txBody>
          <a:bodyPr/>
          <a:lstStyle/>
          <a:p>
            <a:fld id="{BF698FF5-5A05-2D42-8984-DAE540E17545}" type="slidenum">
              <a:rPr lang="en-US" smtClean="0"/>
              <a:t>24</a:t>
            </a:fld>
            <a:endParaRPr lang="en-US"/>
          </a:p>
        </p:txBody>
      </p:sp>
    </p:spTree>
    <p:extLst>
      <p:ext uri="{BB962C8B-B14F-4D97-AF65-F5344CB8AC3E}">
        <p14:creationId xmlns:p14="http://schemas.microsoft.com/office/powerpoint/2010/main" val="287877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intervention on an attribute makes the tuple no longer non-conforming, then we blame that attribute for causing its non-conformance.</a:t>
            </a:r>
          </a:p>
          <a:p>
            <a:endParaRPr lang="en-US" dirty="0"/>
          </a:p>
          <a:p>
            <a:endParaRPr lang="en-US" dirty="0"/>
          </a:p>
        </p:txBody>
      </p:sp>
      <p:sp>
        <p:nvSpPr>
          <p:cNvPr id="4" name="Slide Number Placeholder 3"/>
          <p:cNvSpPr>
            <a:spLocks noGrp="1"/>
          </p:cNvSpPr>
          <p:nvPr>
            <p:ph type="sldNum" sz="quarter" idx="5"/>
          </p:nvPr>
        </p:nvSpPr>
        <p:spPr/>
        <p:txBody>
          <a:bodyPr/>
          <a:lstStyle/>
          <a:p>
            <a:fld id="{BF698FF5-5A05-2D42-8984-DAE540E17545}" type="slidenum">
              <a:rPr lang="en-US" smtClean="0"/>
              <a:t>25</a:t>
            </a:fld>
            <a:endParaRPr lang="en-US"/>
          </a:p>
        </p:txBody>
      </p:sp>
    </p:spTree>
    <p:extLst>
      <p:ext uri="{BB962C8B-B14F-4D97-AF65-F5344CB8AC3E}">
        <p14:creationId xmlns:p14="http://schemas.microsoft.com/office/powerpoint/2010/main" val="3031378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many cases, multiple attributes cause tuple non-conformance.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intervening on any single attribute does not work, then we try intervening on different subsets of attributes until we can make the tuple conforming.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in this case, both height and weight would get the blame and share equal responsibility for causing non-conformance, because this person is too tall with a very low weight.</a:t>
            </a:r>
          </a:p>
          <a:p>
            <a:endParaRPr lang="en-US" dirty="0"/>
          </a:p>
        </p:txBody>
      </p:sp>
      <p:sp>
        <p:nvSpPr>
          <p:cNvPr id="4" name="Slide Number Placeholder 3"/>
          <p:cNvSpPr>
            <a:spLocks noGrp="1"/>
          </p:cNvSpPr>
          <p:nvPr>
            <p:ph type="sldNum" sz="quarter" idx="5"/>
          </p:nvPr>
        </p:nvSpPr>
        <p:spPr/>
        <p:txBody>
          <a:bodyPr/>
          <a:lstStyle/>
          <a:p>
            <a:fld id="{BF698FF5-5A05-2D42-8984-DAE540E17545}" type="slidenum">
              <a:rPr lang="en-US" smtClean="0"/>
              <a:t>26</a:t>
            </a:fld>
            <a:endParaRPr lang="en-US"/>
          </a:p>
        </p:txBody>
      </p:sp>
    </p:spTree>
    <p:extLst>
      <p:ext uri="{BB962C8B-B14F-4D97-AF65-F5344CB8AC3E}">
        <p14:creationId xmlns:p14="http://schemas.microsoft.com/office/powerpoint/2010/main" val="294449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ExTuNe’s</a:t>
            </a:r>
            <a:r>
              <a:rPr lang="en-US" dirty="0"/>
              <a:t> principle is based on actual causality and responsibility. I will skip the details in this talk, but please refer to our paper for more details on this.</a:t>
            </a:r>
          </a:p>
          <a:p>
            <a:r>
              <a:rPr lang="en-US" dirty="0"/>
              <a:t>I will now proceed to demonstrate ExTuNe.</a:t>
            </a:r>
          </a:p>
          <a:p>
            <a:endParaRPr lang="en-US" dirty="0"/>
          </a:p>
        </p:txBody>
      </p:sp>
      <p:sp>
        <p:nvSpPr>
          <p:cNvPr id="4" name="Slide Number Placeholder 3"/>
          <p:cNvSpPr>
            <a:spLocks noGrp="1"/>
          </p:cNvSpPr>
          <p:nvPr>
            <p:ph type="sldNum" sz="quarter" idx="5"/>
          </p:nvPr>
        </p:nvSpPr>
        <p:spPr/>
        <p:txBody>
          <a:bodyPr/>
          <a:lstStyle/>
          <a:p>
            <a:fld id="{BF698FF5-5A05-2D42-8984-DAE540E17545}" type="slidenum">
              <a:rPr lang="en-US" smtClean="0"/>
              <a:t>27</a:t>
            </a:fld>
            <a:endParaRPr lang="en-US"/>
          </a:p>
        </p:txBody>
      </p:sp>
    </p:spTree>
    <p:extLst>
      <p:ext uri="{BB962C8B-B14F-4D97-AF65-F5344CB8AC3E}">
        <p14:creationId xmlns:p14="http://schemas.microsoft.com/office/powerpoint/2010/main" val="2528751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it</a:t>
            </a:r>
          </a:p>
        </p:txBody>
      </p:sp>
      <p:sp>
        <p:nvSpPr>
          <p:cNvPr id="4" name="Slide Number Placeholder 3"/>
          <p:cNvSpPr>
            <a:spLocks noGrp="1"/>
          </p:cNvSpPr>
          <p:nvPr>
            <p:ph type="sldNum" sz="quarter" idx="5"/>
          </p:nvPr>
        </p:nvSpPr>
        <p:spPr/>
        <p:txBody>
          <a:bodyPr/>
          <a:lstStyle/>
          <a:p>
            <a:fld id="{BF698FF5-5A05-2D42-8984-DAE540E17545}" type="slidenum">
              <a:rPr lang="en-US" smtClean="0"/>
              <a:t>28</a:t>
            </a:fld>
            <a:endParaRPr lang="en-US"/>
          </a:p>
        </p:txBody>
      </p:sp>
    </p:spTree>
    <p:extLst>
      <p:ext uri="{BB962C8B-B14F-4D97-AF65-F5344CB8AC3E}">
        <p14:creationId xmlns:p14="http://schemas.microsoft.com/office/powerpoint/2010/main" val="1856535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show you an interesting discovery we made using ExTuNe.</a:t>
            </a:r>
          </a:p>
          <a:p>
            <a:r>
              <a:rPr lang="en-US" dirty="0"/>
              <a:t>We applied ExTuNe on the United State’s state-wise COVID patient statistics dataset. This was done during late march.</a:t>
            </a:r>
          </a:p>
          <a:p>
            <a:r>
              <a:rPr lang="en-US" dirty="0"/>
              <a:t>We learned invariants on data over a week and tried to find anomalies in the next week’s data.</a:t>
            </a:r>
          </a:p>
          <a:p>
            <a:endParaRPr lang="en-US" dirty="0"/>
          </a:p>
          <a:p>
            <a:r>
              <a:rPr lang="en-US" dirty="0"/>
              <a:t>During training, a very simple data invariant was learned: “the total number of tests should be equal to the sum of positive and negative cases”.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took a closer look at the non-conforming tuples, we found a data-entry error due to typo. The total number of </a:t>
            </a:r>
            <a:r>
              <a:rPr lang="en-US" sz="1200" b="0" i="0" u="none" strike="noStrike" kern="1200" dirty="0">
                <a:solidFill>
                  <a:schemeClr val="tx1"/>
                </a:solidFill>
                <a:effectLst/>
                <a:latin typeface="+mn-lt"/>
                <a:ea typeface="+mn-ea"/>
                <a:cs typeface="+mn-cs"/>
              </a:rPr>
              <a:t>tests</a:t>
            </a:r>
            <a:r>
              <a:rPr lang="en-US" dirty="0"/>
              <a:t> for New Jersey should have been 298, where it was mistyped as 218. And ExTuNe correctly explained the cause of the error.</a:t>
            </a:r>
          </a:p>
        </p:txBody>
      </p:sp>
      <p:sp>
        <p:nvSpPr>
          <p:cNvPr id="4" name="Slide Number Placeholder 3"/>
          <p:cNvSpPr>
            <a:spLocks noGrp="1"/>
          </p:cNvSpPr>
          <p:nvPr>
            <p:ph type="sldNum" sz="quarter" idx="5"/>
          </p:nvPr>
        </p:nvSpPr>
        <p:spPr/>
        <p:txBody>
          <a:bodyPr/>
          <a:lstStyle/>
          <a:p>
            <a:fld id="{BF698FF5-5A05-2D42-8984-DAE540E17545}" type="slidenum">
              <a:rPr lang="en-US" smtClean="0"/>
              <a:t>29</a:t>
            </a:fld>
            <a:endParaRPr lang="en-US"/>
          </a:p>
        </p:txBody>
      </p:sp>
    </p:spTree>
    <p:extLst>
      <p:ext uri="{BB962C8B-B14F-4D97-AF65-F5344CB8AC3E}">
        <p14:creationId xmlns:p14="http://schemas.microsoft.com/office/powerpoint/2010/main" val="21251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you deploy your model and your model seems to work pretty well for these new apples.</a:t>
            </a:r>
          </a:p>
          <a:p>
            <a:r>
              <a:rPr lang="en-US" dirty="0"/>
              <a:t>So far so good.</a:t>
            </a:r>
          </a:p>
        </p:txBody>
      </p:sp>
      <p:sp>
        <p:nvSpPr>
          <p:cNvPr id="4" name="Slide Number Placeholder 3"/>
          <p:cNvSpPr>
            <a:spLocks noGrp="1"/>
          </p:cNvSpPr>
          <p:nvPr>
            <p:ph type="sldNum" sz="quarter" idx="10"/>
          </p:nvPr>
        </p:nvSpPr>
        <p:spPr/>
        <p:txBody>
          <a:bodyPr/>
          <a:lstStyle/>
          <a:p>
            <a:fld id="{BF698FF5-5A05-2D42-8984-DAE540E17545}" type="slidenum">
              <a:rPr lang="en-US" smtClean="0"/>
              <a:t>3</a:t>
            </a:fld>
            <a:endParaRPr lang="en-US"/>
          </a:p>
        </p:txBody>
      </p:sp>
    </p:spTree>
    <p:extLst>
      <p:ext uri="{BB962C8B-B14F-4D97-AF65-F5344CB8AC3E}">
        <p14:creationId xmlns:p14="http://schemas.microsoft.com/office/powerpoint/2010/main" val="2700078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final point I want to make is that identifying a tuple as non-conforming only means that we should be careful about predictions made on that tuple by any machine learned model, since the model never saw such patterns during training. It does not necessarily mean that the data is incorrect. But data error is one possible reason for tuple non-conformance, and ExTuNe can locate those errors.</a:t>
            </a:r>
          </a:p>
        </p:txBody>
      </p:sp>
      <p:sp>
        <p:nvSpPr>
          <p:cNvPr id="4" name="Slide Number Placeholder 3"/>
          <p:cNvSpPr>
            <a:spLocks noGrp="1"/>
          </p:cNvSpPr>
          <p:nvPr>
            <p:ph type="sldNum" sz="quarter" idx="10"/>
          </p:nvPr>
        </p:nvSpPr>
        <p:spPr/>
        <p:txBody>
          <a:bodyPr/>
          <a:lstStyle/>
          <a:p>
            <a:fld id="{BF698FF5-5A05-2D42-8984-DAE540E17545}" type="slidenum">
              <a:rPr lang="en-US" smtClean="0"/>
              <a:t>30</a:t>
            </a:fld>
            <a:endParaRPr lang="en-US"/>
          </a:p>
        </p:txBody>
      </p:sp>
    </p:spTree>
    <p:extLst>
      <p:ext uri="{BB962C8B-B14F-4D97-AF65-F5344CB8AC3E}">
        <p14:creationId xmlns:p14="http://schemas.microsoft.com/office/powerpoint/2010/main" val="2248670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 We will be happy to answer any questions over the communication channel.</a:t>
            </a:r>
          </a:p>
        </p:txBody>
      </p:sp>
      <p:sp>
        <p:nvSpPr>
          <p:cNvPr id="4" name="Slide Number Placeholder 3"/>
          <p:cNvSpPr>
            <a:spLocks noGrp="1"/>
          </p:cNvSpPr>
          <p:nvPr>
            <p:ph type="sldNum" sz="quarter" idx="10"/>
          </p:nvPr>
        </p:nvSpPr>
        <p:spPr/>
        <p:txBody>
          <a:bodyPr/>
          <a:lstStyle/>
          <a:p>
            <a:fld id="{BF698FF5-5A05-2D42-8984-DAE540E17545}" type="slidenum">
              <a:rPr lang="en-US" smtClean="0"/>
              <a:t>31</a:t>
            </a:fld>
            <a:endParaRPr lang="en-US"/>
          </a:p>
        </p:txBody>
      </p:sp>
    </p:spTree>
    <p:extLst>
      <p:ext uri="{BB962C8B-B14F-4D97-AF65-F5344CB8AC3E}">
        <p14:creationId xmlns:p14="http://schemas.microsoft.com/office/powerpoint/2010/main" val="1926464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now, you encounter this new thing, a strange watermelon wedge! </a:t>
            </a:r>
          </a:p>
          <a:p>
            <a:endParaRPr lang="en-US" dirty="0"/>
          </a:p>
          <a:p>
            <a:r>
              <a:rPr lang="en-US" dirty="0"/>
              <a:t>Now the question is, w</a:t>
            </a:r>
            <a:r>
              <a:rPr lang="en-US" sz="1200" b="0" i="0" kern="1200" dirty="0">
                <a:solidFill>
                  <a:schemeClr val="tx1"/>
                </a:solidFill>
                <a:effectLst/>
                <a:latin typeface="+mn-lt"/>
                <a:ea typeface="+mn-ea"/>
                <a:cs typeface="+mn-cs"/>
              </a:rPr>
              <a:t>ould you trust your model’s prediction on this?</a:t>
            </a:r>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4</a:t>
            </a:fld>
            <a:endParaRPr lang="en-US"/>
          </a:p>
        </p:txBody>
      </p:sp>
    </p:spTree>
    <p:extLst>
      <p:ext uri="{BB962C8B-B14F-4D97-AF65-F5344CB8AC3E}">
        <p14:creationId xmlns:p14="http://schemas.microsoft.com/office/powerpoint/2010/main" val="3046084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data-driven machine learning, we sometimes encounter tuples, for which, the learned model is very much likely to make an incorrect prediction.</a:t>
            </a:r>
          </a:p>
          <a:p>
            <a:r>
              <a:rPr lang="en-US" dirty="0"/>
              <a:t>This usually happens when the tuple is significantly different from what the model has seen during training.</a:t>
            </a:r>
          </a:p>
        </p:txBody>
      </p:sp>
      <p:sp>
        <p:nvSpPr>
          <p:cNvPr id="4" name="Slide Number Placeholder 3"/>
          <p:cNvSpPr>
            <a:spLocks noGrp="1"/>
          </p:cNvSpPr>
          <p:nvPr>
            <p:ph type="sldNum" sz="quarter" idx="10"/>
          </p:nvPr>
        </p:nvSpPr>
        <p:spPr/>
        <p:txBody>
          <a:bodyPr/>
          <a:lstStyle/>
          <a:p>
            <a:fld id="{BF698FF5-5A05-2D42-8984-DAE540E17545}" type="slidenum">
              <a:rPr lang="en-US" smtClean="0"/>
              <a:t>5</a:t>
            </a:fld>
            <a:endParaRPr lang="en-US"/>
          </a:p>
        </p:txBody>
      </p:sp>
    </p:spTree>
    <p:extLst>
      <p:ext uri="{BB962C8B-B14F-4D97-AF65-F5344CB8AC3E}">
        <p14:creationId xmlns:p14="http://schemas.microsoft.com/office/powerpoint/2010/main" val="274490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are non-conforming tuples, that is, they don’t conform to the training data.</a:t>
            </a:r>
          </a:p>
        </p:txBody>
      </p:sp>
      <p:sp>
        <p:nvSpPr>
          <p:cNvPr id="4" name="Slide Number Placeholder 3"/>
          <p:cNvSpPr>
            <a:spLocks noGrp="1"/>
          </p:cNvSpPr>
          <p:nvPr>
            <p:ph type="sldNum" sz="quarter" idx="10"/>
          </p:nvPr>
        </p:nvSpPr>
        <p:spPr/>
        <p:txBody>
          <a:bodyPr/>
          <a:lstStyle/>
          <a:p>
            <a:fld id="{BF698FF5-5A05-2D42-8984-DAE540E17545}" type="slidenum">
              <a:rPr lang="en-US" smtClean="0"/>
              <a:t>6</a:t>
            </a:fld>
            <a:endParaRPr lang="en-US"/>
          </a:p>
        </p:txBody>
      </p:sp>
    </p:spTree>
    <p:extLst>
      <p:ext uri="{BB962C8B-B14F-4D97-AF65-F5344CB8AC3E}">
        <p14:creationId xmlns:p14="http://schemas.microsoft.com/office/powerpoint/2010/main" val="210083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key application of detecting non-conformance is to figure out when we should trust predictions made by a machine learned model and when not.</a:t>
            </a:r>
          </a:p>
          <a:p>
            <a:r>
              <a:rPr lang="en-US" dirty="0"/>
              <a:t>This becomes an extremely critical issue when high-stake decisions are taken based on these predictions.</a:t>
            </a:r>
          </a:p>
          <a:p>
            <a:r>
              <a:rPr lang="en-US" dirty="0"/>
              <a:t>Wrong predictions made by machine learned models have caused serious issues in the past,</a:t>
            </a:r>
          </a:p>
        </p:txBody>
      </p:sp>
      <p:sp>
        <p:nvSpPr>
          <p:cNvPr id="4" name="Slide Number Placeholder 3"/>
          <p:cNvSpPr>
            <a:spLocks noGrp="1"/>
          </p:cNvSpPr>
          <p:nvPr>
            <p:ph type="sldNum" sz="quarter" idx="5"/>
          </p:nvPr>
        </p:nvSpPr>
        <p:spPr/>
        <p:txBody>
          <a:bodyPr/>
          <a:lstStyle/>
          <a:p>
            <a:fld id="{BF698FF5-5A05-2D42-8984-DAE540E17545}" type="slidenum">
              <a:rPr lang="en-US" smtClean="0"/>
              <a:t>7</a:t>
            </a:fld>
            <a:endParaRPr lang="en-US"/>
          </a:p>
        </p:txBody>
      </p:sp>
    </p:spTree>
    <p:extLst>
      <p:ext uri="{BB962C8B-B14F-4D97-AF65-F5344CB8AC3E}">
        <p14:creationId xmlns:p14="http://schemas.microsoft.com/office/powerpoint/2010/main" val="39561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such as unsafe medical treatment</a:t>
            </a:r>
          </a:p>
        </p:txBody>
      </p:sp>
      <p:sp>
        <p:nvSpPr>
          <p:cNvPr id="4" name="Slide Number Placeholder 3"/>
          <p:cNvSpPr>
            <a:spLocks noGrp="1"/>
          </p:cNvSpPr>
          <p:nvPr>
            <p:ph type="sldNum" sz="quarter" idx="5"/>
          </p:nvPr>
        </p:nvSpPr>
        <p:spPr/>
        <p:txBody>
          <a:bodyPr/>
          <a:lstStyle/>
          <a:p>
            <a:fld id="{BF698FF5-5A05-2D42-8984-DAE540E17545}" type="slidenum">
              <a:rPr lang="en-US" smtClean="0"/>
              <a:t>8</a:t>
            </a:fld>
            <a:endParaRPr lang="en-US"/>
          </a:p>
        </p:txBody>
      </p:sp>
    </p:spTree>
    <p:extLst>
      <p:ext uri="{BB962C8B-B14F-4D97-AF65-F5344CB8AC3E}">
        <p14:creationId xmlns:p14="http://schemas.microsoft.com/office/powerpoint/2010/main" val="289705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unsafe self-driving, which even caused human death!</a:t>
            </a:r>
          </a:p>
        </p:txBody>
      </p:sp>
      <p:sp>
        <p:nvSpPr>
          <p:cNvPr id="4" name="Slide Number Placeholder 3"/>
          <p:cNvSpPr>
            <a:spLocks noGrp="1"/>
          </p:cNvSpPr>
          <p:nvPr>
            <p:ph type="sldNum" sz="quarter" idx="5"/>
          </p:nvPr>
        </p:nvSpPr>
        <p:spPr/>
        <p:txBody>
          <a:bodyPr/>
          <a:lstStyle/>
          <a:p>
            <a:fld id="{BF698FF5-5A05-2D42-8984-DAE540E17545}" type="slidenum">
              <a:rPr lang="en-US" smtClean="0"/>
              <a:t>9</a:t>
            </a:fld>
            <a:endParaRPr lang="en-US"/>
          </a:p>
        </p:txBody>
      </p:sp>
    </p:spTree>
    <p:extLst>
      <p:ext uri="{BB962C8B-B14F-4D97-AF65-F5344CB8AC3E}">
        <p14:creationId xmlns:p14="http://schemas.microsoft.com/office/powerpoint/2010/main" val="392597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FA9889-6C7C-2E48-ADF0-BF2619792601}" type="datetime1">
              <a:rPr lang="en-US" smtClean="0"/>
              <a:t>10/13/20</a:t>
            </a:fld>
            <a:endParaRPr lang="en-US"/>
          </a:p>
        </p:txBody>
      </p:sp>
      <p:sp>
        <p:nvSpPr>
          <p:cNvPr id="5" name="Footer Placeholder 4"/>
          <p:cNvSpPr>
            <a:spLocks noGrp="1"/>
          </p:cNvSpPr>
          <p:nvPr>
            <p:ph type="ftr" sz="quarter" idx="11"/>
          </p:nvPr>
        </p:nvSpPr>
        <p:spPr/>
        <p:txBody>
          <a:bodyPr/>
          <a:lstStyle/>
          <a:p>
            <a:r>
              <a:rPr lang="en-US" dirty="0"/>
              <a:t>ExTuNe: Explaining Tuple Non-conformance</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00B98-5BE9-BE4C-B6D0-37CBB31DF72C}" type="datetime1">
              <a:rPr lang="en-US" smtClean="0"/>
              <a:t>10/13/20</a:t>
            </a:fld>
            <a:endParaRPr lang="en-US"/>
          </a:p>
        </p:txBody>
      </p:sp>
      <p:sp>
        <p:nvSpPr>
          <p:cNvPr id="5" name="Footer Placeholder 4"/>
          <p:cNvSpPr>
            <a:spLocks noGrp="1"/>
          </p:cNvSpPr>
          <p:nvPr>
            <p:ph type="ftr" sz="quarter" idx="11"/>
          </p:nvPr>
        </p:nvSpPr>
        <p:spPr/>
        <p:txBody>
          <a:bodyPr/>
          <a:lstStyle/>
          <a:p>
            <a:r>
              <a:rPr lang="en-US" dirty="0"/>
              <a:t>ExTuNe: Explaining Tuple Non-conformance</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7CD3E-7BD1-AB4A-AF7F-D08CC2A751AE}" type="datetime1">
              <a:rPr lang="en-US" smtClean="0"/>
              <a:t>10/13/20</a:t>
            </a:fld>
            <a:endParaRPr lang="en-US"/>
          </a:p>
        </p:txBody>
      </p:sp>
      <p:sp>
        <p:nvSpPr>
          <p:cNvPr id="5" name="Footer Placeholder 4"/>
          <p:cNvSpPr>
            <a:spLocks noGrp="1"/>
          </p:cNvSpPr>
          <p:nvPr>
            <p:ph type="ftr" sz="quarter" idx="11"/>
          </p:nvPr>
        </p:nvSpPr>
        <p:spPr/>
        <p:txBody>
          <a:bodyPr/>
          <a:lstStyle/>
          <a:p>
            <a:r>
              <a:rPr lang="en-US" dirty="0"/>
              <a:t>ExTuNe: Explaining Tuple Non-conformance</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7D3746-8C4D-364F-B99F-4F4C7E6A0119}" type="datetime1">
              <a:rPr lang="en-US" smtClean="0"/>
              <a:t>10/13/20</a:t>
            </a:fld>
            <a:endParaRPr lang="en-US"/>
          </a:p>
        </p:txBody>
      </p:sp>
      <p:sp>
        <p:nvSpPr>
          <p:cNvPr id="5" name="Footer Placeholder 4"/>
          <p:cNvSpPr>
            <a:spLocks noGrp="1"/>
          </p:cNvSpPr>
          <p:nvPr>
            <p:ph type="ftr" sz="quarter" idx="11"/>
          </p:nvPr>
        </p:nvSpPr>
        <p:spPr/>
        <p:txBody>
          <a:bodyPr/>
          <a:lstStyle/>
          <a:p>
            <a:r>
              <a:rPr lang="en-US" dirty="0"/>
              <a:t>ExTuNe: Explaining Tuple Non-conformance</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5AF8A-FD6D-FE46-9528-87C1F0E694EF}" type="datetime1">
              <a:rPr lang="en-US" smtClean="0"/>
              <a:t>10/13/20</a:t>
            </a:fld>
            <a:endParaRPr lang="en-US"/>
          </a:p>
        </p:txBody>
      </p:sp>
      <p:sp>
        <p:nvSpPr>
          <p:cNvPr id="5" name="Footer Placeholder 4"/>
          <p:cNvSpPr>
            <a:spLocks noGrp="1"/>
          </p:cNvSpPr>
          <p:nvPr>
            <p:ph type="ftr" sz="quarter" idx="11"/>
          </p:nvPr>
        </p:nvSpPr>
        <p:spPr/>
        <p:txBody>
          <a:bodyPr/>
          <a:lstStyle/>
          <a:p>
            <a:r>
              <a:rPr lang="en-US" dirty="0"/>
              <a:t>ExTuNe: Explaining Tuple Non-conformance</a:t>
            </a:r>
          </a:p>
        </p:txBody>
      </p:sp>
      <p:sp>
        <p:nvSpPr>
          <p:cNvPr id="6" name="Slide Number Placeholder 5"/>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A4E33C-E5C2-7746-8AED-60BFAABD3AC1}" type="datetime1">
              <a:rPr lang="en-US" smtClean="0"/>
              <a:t>10/13/20</a:t>
            </a:fld>
            <a:endParaRPr lang="en-US"/>
          </a:p>
        </p:txBody>
      </p:sp>
      <p:sp>
        <p:nvSpPr>
          <p:cNvPr id="6" name="Footer Placeholder 5"/>
          <p:cNvSpPr>
            <a:spLocks noGrp="1"/>
          </p:cNvSpPr>
          <p:nvPr>
            <p:ph type="ftr" sz="quarter" idx="11"/>
          </p:nvPr>
        </p:nvSpPr>
        <p:spPr/>
        <p:txBody>
          <a:bodyPr/>
          <a:lstStyle/>
          <a:p>
            <a:r>
              <a:rPr lang="en-US" dirty="0"/>
              <a:t>ExTuNe: Explaining Tuple Non-conformance</a:t>
            </a:r>
          </a:p>
        </p:txBody>
      </p:sp>
      <p:sp>
        <p:nvSpPr>
          <p:cNvPr id="7" name="Slide Number Placeholder 6"/>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2BA2F-549D-AA40-A5D4-D47876294082}" type="datetime1">
              <a:rPr lang="en-US" smtClean="0"/>
              <a:t>10/13/20</a:t>
            </a:fld>
            <a:endParaRPr lang="en-US"/>
          </a:p>
        </p:txBody>
      </p:sp>
      <p:sp>
        <p:nvSpPr>
          <p:cNvPr id="8" name="Footer Placeholder 7"/>
          <p:cNvSpPr>
            <a:spLocks noGrp="1"/>
          </p:cNvSpPr>
          <p:nvPr>
            <p:ph type="ftr" sz="quarter" idx="11"/>
          </p:nvPr>
        </p:nvSpPr>
        <p:spPr/>
        <p:txBody>
          <a:bodyPr/>
          <a:lstStyle/>
          <a:p>
            <a:r>
              <a:rPr lang="en-US" dirty="0"/>
              <a:t>ExTuNe: Explaining Tuple Non-conformance</a:t>
            </a:r>
          </a:p>
        </p:txBody>
      </p:sp>
      <p:sp>
        <p:nvSpPr>
          <p:cNvPr id="9" name="Slide Number Placeholder 8"/>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2D5461-AFF4-CC4F-B141-19FFC3425EAB}" type="datetime1">
              <a:rPr lang="en-US" smtClean="0"/>
              <a:t>10/13/20</a:t>
            </a:fld>
            <a:endParaRPr lang="en-US"/>
          </a:p>
        </p:txBody>
      </p:sp>
      <p:sp>
        <p:nvSpPr>
          <p:cNvPr id="4" name="Footer Placeholder 3"/>
          <p:cNvSpPr>
            <a:spLocks noGrp="1"/>
          </p:cNvSpPr>
          <p:nvPr>
            <p:ph type="ftr" sz="quarter" idx="11"/>
          </p:nvPr>
        </p:nvSpPr>
        <p:spPr/>
        <p:txBody>
          <a:bodyPr/>
          <a:lstStyle/>
          <a:p>
            <a:r>
              <a:rPr lang="en-US" dirty="0"/>
              <a:t>ExTuNe: Explaining Tuple Non-conformance</a:t>
            </a:r>
          </a:p>
        </p:txBody>
      </p:sp>
      <p:sp>
        <p:nvSpPr>
          <p:cNvPr id="5" name="Slide Number Placeholder 4"/>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D144F-E10C-3640-8A04-BB805D0CB505}" type="datetime1">
              <a:rPr lang="en-US" smtClean="0"/>
              <a:t>10/13/20</a:t>
            </a:fld>
            <a:endParaRPr lang="en-US"/>
          </a:p>
        </p:txBody>
      </p:sp>
      <p:sp>
        <p:nvSpPr>
          <p:cNvPr id="3" name="Footer Placeholder 2"/>
          <p:cNvSpPr>
            <a:spLocks noGrp="1"/>
          </p:cNvSpPr>
          <p:nvPr>
            <p:ph type="ftr" sz="quarter" idx="11"/>
          </p:nvPr>
        </p:nvSpPr>
        <p:spPr/>
        <p:txBody>
          <a:bodyPr/>
          <a:lstStyle/>
          <a:p>
            <a:r>
              <a:rPr lang="en-US" dirty="0"/>
              <a:t>ExTuNe: Explaining Tuple Non-conformance</a:t>
            </a:r>
          </a:p>
        </p:txBody>
      </p:sp>
      <p:sp>
        <p:nvSpPr>
          <p:cNvPr id="4" name="Slide Number Placeholder 3"/>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529E1-516D-F94C-95F1-CF6C90166B2D}" type="datetime1">
              <a:rPr lang="en-US" smtClean="0"/>
              <a:t>10/13/20</a:t>
            </a:fld>
            <a:endParaRPr lang="en-US"/>
          </a:p>
        </p:txBody>
      </p:sp>
      <p:sp>
        <p:nvSpPr>
          <p:cNvPr id="6" name="Footer Placeholder 5"/>
          <p:cNvSpPr>
            <a:spLocks noGrp="1"/>
          </p:cNvSpPr>
          <p:nvPr>
            <p:ph type="ftr" sz="quarter" idx="11"/>
          </p:nvPr>
        </p:nvSpPr>
        <p:spPr/>
        <p:txBody>
          <a:bodyPr/>
          <a:lstStyle/>
          <a:p>
            <a:r>
              <a:rPr lang="en-US" dirty="0"/>
              <a:t>ExTuNe: Explaining Tuple Non-conformance</a:t>
            </a:r>
          </a:p>
        </p:txBody>
      </p:sp>
      <p:sp>
        <p:nvSpPr>
          <p:cNvPr id="7" name="Slide Number Placeholder 6"/>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977D67-3502-7F40-B183-8FCA4EF26FFF}" type="datetime1">
              <a:rPr lang="en-US" smtClean="0"/>
              <a:t>10/13/20</a:t>
            </a:fld>
            <a:endParaRPr lang="en-US"/>
          </a:p>
        </p:txBody>
      </p:sp>
      <p:sp>
        <p:nvSpPr>
          <p:cNvPr id="6" name="Footer Placeholder 5"/>
          <p:cNvSpPr>
            <a:spLocks noGrp="1"/>
          </p:cNvSpPr>
          <p:nvPr>
            <p:ph type="ftr" sz="quarter" idx="11"/>
          </p:nvPr>
        </p:nvSpPr>
        <p:spPr/>
        <p:txBody>
          <a:bodyPr/>
          <a:lstStyle/>
          <a:p>
            <a:r>
              <a:rPr lang="en-US" dirty="0"/>
              <a:t>ExTuNe: Explaining Tuple Non-conformance</a:t>
            </a:r>
          </a:p>
        </p:txBody>
      </p:sp>
      <p:sp>
        <p:nvSpPr>
          <p:cNvPr id="7" name="Slide Number Placeholder 6"/>
          <p:cNvSpPr>
            <a:spLocks noGrp="1"/>
          </p:cNvSpPr>
          <p:nvPr>
            <p:ph type="sldNum" sz="quarter" idx="12"/>
          </p:nvPr>
        </p:nvSpPr>
        <p:spPr/>
        <p:txBody>
          <a:bodyPr/>
          <a:lstStyle/>
          <a:p>
            <a:fld id="{34D36792-E2A9-6A41-A564-0C91229C87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DE5DC-9EB6-5643-98D7-3FFE8AE30744}" type="datetime1">
              <a:rPr lang="en-US" smtClean="0"/>
              <a:t>10/13/20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ExTuNe: Explaining Tuple Non-conformance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36792-E2A9-6A41-A564-0C91229C87C6}" type="slidenum">
              <a:rPr lang="en-US" smtClean="0"/>
              <a:t>‹#›</a:t>
            </a:fld>
            <a:endParaRPr lang="en-US"/>
          </a:p>
        </p:txBody>
      </p:sp>
    </p:spTree>
    <p:extLst>
      <p:ext uri="{BB962C8B-B14F-4D97-AF65-F5344CB8AC3E}">
        <p14:creationId xmlns:p14="http://schemas.microsoft.com/office/powerpoint/2010/main" val="16160014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18.tiff"/></Relationships>
</file>

<file path=ppt/slides/_rels/slide15.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9.tiff"/><Relationship Id="rId7"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tiff"/><Relationship Id="rId11" Type="http://schemas.openxmlformats.org/officeDocument/2006/relationships/image" Target="../media/image18.tiff"/><Relationship Id="rId5" Type="http://schemas.openxmlformats.org/officeDocument/2006/relationships/image" Target="../media/image3.tiff"/><Relationship Id="rId10" Type="http://schemas.openxmlformats.org/officeDocument/2006/relationships/image" Target="../media/image8.tiff"/><Relationship Id="rId4" Type="http://schemas.openxmlformats.org/officeDocument/2006/relationships/image" Target="../media/image9.tiff"/><Relationship Id="rId9" Type="http://schemas.openxmlformats.org/officeDocument/2006/relationships/image" Target="../media/image7.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8.tiff"/></Relationships>
</file>

<file path=ppt/slides/_rels/slide5.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10.tiff"/><Relationship Id="rId7"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10" Type="http://schemas.openxmlformats.org/officeDocument/2006/relationships/image" Target="../media/image8.tiff"/><Relationship Id="rId4" Type="http://schemas.openxmlformats.org/officeDocument/2006/relationships/image" Target="../media/image3.tiff"/><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10.tiff"/><Relationship Id="rId7"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10" Type="http://schemas.openxmlformats.org/officeDocument/2006/relationships/image" Target="../media/image8.tiff"/><Relationship Id="rId4" Type="http://schemas.openxmlformats.org/officeDocument/2006/relationships/image" Target="../media/image3.tiff"/><Relationship Id="rId9"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335" y="1052025"/>
            <a:ext cx="9358067" cy="2387600"/>
          </a:xfrm>
        </p:spPr>
        <p:txBody>
          <a:bodyPr vert="horz" anchor="ctr">
            <a:normAutofit/>
          </a:bodyPr>
          <a:lstStyle/>
          <a:p>
            <a:r>
              <a:rPr lang="en-US" sz="4800" b="1" dirty="0"/>
              <a:t>ExTuNe: Explaining </a:t>
            </a:r>
            <a:br>
              <a:rPr lang="en-US" sz="4800" b="1" dirty="0"/>
            </a:br>
            <a:r>
              <a:rPr lang="en-US" sz="4800" b="1" dirty="0"/>
              <a:t>Tuple Non-conformance</a:t>
            </a:r>
          </a:p>
        </p:txBody>
      </p:sp>
      <p:sp>
        <p:nvSpPr>
          <p:cNvPr id="3" name="Subtitle 2"/>
          <p:cNvSpPr>
            <a:spLocks noGrp="1"/>
          </p:cNvSpPr>
          <p:nvPr>
            <p:ph type="subTitle" idx="1"/>
          </p:nvPr>
        </p:nvSpPr>
        <p:spPr>
          <a:xfrm>
            <a:off x="0" y="3602037"/>
            <a:ext cx="12192000" cy="1655763"/>
          </a:xfrm>
        </p:spPr>
        <p:txBody>
          <a:bodyPr anchor="ctr">
            <a:normAutofit/>
          </a:bodyPr>
          <a:lstStyle/>
          <a:p>
            <a:pPr defTabSz="218165">
              <a:spcBef>
                <a:spcPct val="0"/>
              </a:spcBef>
              <a:spcAft>
                <a:spcPct val="20000"/>
              </a:spcAft>
              <a:defRPr/>
            </a:pPr>
            <a:r>
              <a:rPr lang="en-US" kern="0" dirty="0">
                <a:solidFill>
                  <a:srgbClr val="595959"/>
                </a:solidFill>
                <a:latin typeface="Calibri" charset="0"/>
                <a:ea typeface="Calibri" charset="0"/>
                <a:cs typeface="Calibri" charset="0"/>
              </a:rPr>
              <a:t>Anna Fariha, Ashish Tiwari, Arjun Radhakrishna, Sumit Gulwani</a:t>
            </a:r>
          </a:p>
        </p:txBody>
      </p:sp>
      <p:pic>
        <p:nvPicPr>
          <p:cNvPr id="1026" name="Picture 2" descr="mage result for umass amherst 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5420213"/>
            <a:ext cx="1286933" cy="1280499"/>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0" y="5257801"/>
            <a:ext cx="12192000" cy="1369929"/>
          </a:xfrm>
          <a:prstGeom prst="rect">
            <a:avLst/>
          </a:prstGeom>
        </p:spPr>
        <p:txBody>
          <a:bodyPr vert="horz" lIns="91440" tIns="45720" rIns="91440" bIns="45720" rtlCol="0" anchor="ctr">
            <a:normAutofit fontScale="70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218165">
              <a:spcBef>
                <a:spcPct val="0"/>
              </a:spcBef>
              <a:spcAft>
                <a:spcPct val="20000"/>
              </a:spcAft>
              <a:defRPr/>
            </a:pPr>
            <a:endParaRPr lang="en-US" sz="800" kern="0" dirty="0">
              <a:solidFill>
                <a:srgbClr val="595959"/>
              </a:solidFill>
              <a:latin typeface="Calibri" charset="0"/>
              <a:ea typeface="Calibri" charset="0"/>
              <a:cs typeface="Calibri" charset="0"/>
            </a:endParaRPr>
          </a:p>
          <a:p>
            <a:pPr marL="5953" defTabSz="218165">
              <a:spcBef>
                <a:spcPct val="0"/>
              </a:spcBef>
              <a:spcAft>
                <a:spcPct val="20000"/>
              </a:spcAft>
              <a:defRPr/>
            </a:pPr>
            <a:r>
              <a:rPr lang="en-US" sz="2000" kern="0" dirty="0">
                <a:solidFill>
                  <a:srgbClr val="595959"/>
                </a:solidFill>
                <a:latin typeface="Calibri" charset="0"/>
                <a:ea typeface="Calibri" charset="0"/>
                <a:cs typeface="Calibri" charset="0"/>
              </a:rPr>
              <a:t>College of Information and Computer Sciences</a:t>
            </a:r>
          </a:p>
          <a:p>
            <a:pPr marL="5953" defTabSz="218165">
              <a:spcBef>
                <a:spcPct val="0"/>
              </a:spcBef>
              <a:spcAft>
                <a:spcPct val="20000"/>
              </a:spcAft>
              <a:defRPr/>
            </a:pPr>
            <a:r>
              <a:rPr lang="en-US" sz="3600" kern="0" dirty="0">
                <a:solidFill>
                  <a:srgbClr val="595959"/>
                </a:solidFill>
                <a:latin typeface="Calibri" charset="0"/>
                <a:ea typeface="Calibri" charset="0"/>
                <a:cs typeface="Calibri" charset="0"/>
              </a:rPr>
              <a:t>University of Massachusetts Amherst</a:t>
            </a:r>
          </a:p>
          <a:p>
            <a:pPr marL="5953" defTabSz="218165">
              <a:spcBef>
                <a:spcPct val="0"/>
              </a:spcBef>
              <a:spcAft>
                <a:spcPct val="20000"/>
              </a:spcAft>
              <a:defRPr/>
            </a:pPr>
            <a:r>
              <a:rPr lang="en-US" sz="3600" kern="0" dirty="0">
                <a:solidFill>
                  <a:srgbClr val="595959"/>
                </a:solidFill>
                <a:latin typeface="Calibri" charset="0"/>
                <a:ea typeface="Calibri" charset="0"/>
                <a:cs typeface="Calibri" charset="0"/>
              </a:rPr>
              <a:t>&amp; </a:t>
            </a:r>
          </a:p>
          <a:p>
            <a:pPr marL="5953" defTabSz="218165">
              <a:spcBef>
                <a:spcPct val="0"/>
              </a:spcBef>
              <a:spcAft>
                <a:spcPct val="20000"/>
              </a:spcAft>
              <a:defRPr/>
            </a:pPr>
            <a:r>
              <a:rPr lang="en-US" sz="3600" kern="0" dirty="0">
                <a:solidFill>
                  <a:srgbClr val="595959"/>
                </a:solidFill>
                <a:latin typeface="Calibri" charset="0"/>
                <a:ea typeface="Calibri" charset="0"/>
                <a:cs typeface="Calibri" charset="0"/>
              </a:rPr>
              <a:t>Microsoft </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785" r="28000" b="3398"/>
          <a:stretch/>
        </p:blipFill>
        <p:spPr>
          <a:xfrm>
            <a:off x="10797401" y="5257800"/>
            <a:ext cx="1302096" cy="1600200"/>
          </a:xfrm>
          <a:prstGeom prst="rect">
            <a:avLst/>
          </a:prstGeom>
        </p:spPr>
      </p:pic>
    </p:spTree>
    <p:extLst>
      <p:ext uri="{BB962C8B-B14F-4D97-AF65-F5344CB8AC3E}">
        <p14:creationId xmlns:p14="http://schemas.microsoft.com/office/powerpoint/2010/main" val="235317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B298-C671-6443-9FAB-6E62EF8DE3F3}"/>
              </a:ext>
            </a:extLst>
          </p:cNvPr>
          <p:cNvSpPr>
            <a:spLocks noGrp="1"/>
          </p:cNvSpPr>
          <p:nvPr>
            <p:ph type="title"/>
          </p:nvPr>
        </p:nvSpPr>
        <p:spPr/>
        <p:txBody>
          <a:bodyPr>
            <a:normAutofit/>
          </a:bodyPr>
          <a:lstStyle/>
          <a:p>
            <a:r>
              <a:rPr lang="en-US" dirty="0"/>
              <a:t>Non-conformance Causes </a:t>
            </a:r>
            <a:br>
              <a:rPr lang="en-US" dirty="0"/>
            </a:br>
            <a:r>
              <a:rPr lang="en-US" dirty="0"/>
              <a:t>Incorrect Prediction</a:t>
            </a:r>
          </a:p>
        </p:txBody>
      </p:sp>
      <p:sp>
        <p:nvSpPr>
          <p:cNvPr id="4" name="Footer Placeholder 3">
            <a:extLst>
              <a:ext uri="{FF2B5EF4-FFF2-40B4-BE49-F238E27FC236}">
                <a16:creationId xmlns:a16="http://schemas.microsoft.com/office/drawing/2014/main" id="{B0736A32-DF1B-FF40-AF50-E9FA40C7735D}"/>
              </a:ext>
            </a:extLst>
          </p:cNvPr>
          <p:cNvSpPr>
            <a:spLocks noGrp="1"/>
          </p:cNvSpPr>
          <p:nvPr>
            <p:ph type="ftr" sz="quarter" idx="11"/>
          </p:nvPr>
        </p:nvSpPr>
        <p:spPr/>
        <p:txBody>
          <a:bodyPr/>
          <a:lstStyle/>
          <a:p>
            <a:r>
              <a:rPr lang="en-US"/>
              <a:t>ExTuNe: Explaining Tuple Non-conformance</a:t>
            </a:r>
            <a:endParaRPr lang="en-US" dirty="0"/>
          </a:p>
        </p:txBody>
      </p:sp>
      <p:sp>
        <p:nvSpPr>
          <p:cNvPr id="5" name="Slide Number Placeholder 4">
            <a:extLst>
              <a:ext uri="{FF2B5EF4-FFF2-40B4-BE49-F238E27FC236}">
                <a16:creationId xmlns:a16="http://schemas.microsoft.com/office/drawing/2014/main" id="{A6F91269-24D6-C643-9828-CE923E38EC90}"/>
              </a:ext>
            </a:extLst>
          </p:cNvPr>
          <p:cNvSpPr>
            <a:spLocks noGrp="1"/>
          </p:cNvSpPr>
          <p:nvPr>
            <p:ph type="sldNum" sz="quarter" idx="12"/>
          </p:nvPr>
        </p:nvSpPr>
        <p:spPr/>
        <p:txBody>
          <a:bodyPr/>
          <a:lstStyle/>
          <a:p>
            <a:fld id="{34D36792-E2A9-6A41-A564-0C91229C87C6}" type="slidenum">
              <a:rPr lang="en-US" smtClean="0"/>
              <a:t>10</a:t>
            </a:fld>
            <a:endParaRPr lang="en-US"/>
          </a:p>
        </p:txBody>
      </p:sp>
      <p:pic>
        <p:nvPicPr>
          <p:cNvPr id="7" name="Picture 6">
            <a:extLst>
              <a:ext uri="{FF2B5EF4-FFF2-40B4-BE49-F238E27FC236}">
                <a16:creationId xmlns:a16="http://schemas.microsoft.com/office/drawing/2014/main" id="{B08BF82D-7B60-3E4E-ABED-FA768BF7EA37}"/>
              </a:ext>
            </a:extLst>
          </p:cNvPr>
          <p:cNvPicPr>
            <a:picLocks noChangeAspect="1"/>
          </p:cNvPicPr>
          <p:nvPr/>
        </p:nvPicPr>
        <p:blipFill>
          <a:blip r:embed="rId3"/>
          <a:stretch>
            <a:fillRect/>
          </a:stretch>
        </p:blipFill>
        <p:spPr>
          <a:xfrm>
            <a:off x="2585804" y="2051210"/>
            <a:ext cx="7022653" cy="4114017"/>
          </a:xfrm>
          <a:prstGeom prst="rect">
            <a:avLst/>
          </a:prstGeom>
        </p:spPr>
      </p:pic>
    </p:spTree>
    <p:extLst>
      <p:ext uri="{BB962C8B-B14F-4D97-AF65-F5344CB8AC3E}">
        <p14:creationId xmlns:p14="http://schemas.microsoft.com/office/powerpoint/2010/main" val="1502312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D523-08B5-5E4C-890A-162E7E128747}"/>
              </a:ext>
            </a:extLst>
          </p:cNvPr>
          <p:cNvSpPr>
            <a:spLocks noGrp="1"/>
          </p:cNvSpPr>
          <p:nvPr>
            <p:ph type="title"/>
          </p:nvPr>
        </p:nvSpPr>
        <p:spPr/>
        <p:txBody>
          <a:bodyPr>
            <a:normAutofit/>
          </a:bodyPr>
          <a:lstStyle/>
          <a:p>
            <a:r>
              <a:rPr lang="en-US" dirty="0"/>
              <a:t>Tuple Non-conformance</a:t>
            </a:r>
            <a:endParaRPr lang="en-US" b="1" dirty="0"/>
          </a:p>
        </p:txBody>
      </p:sp>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pic>
        <p:nvPicPr>
          <p:cNvPr id="29" name="Picture 28">
            <a:extLst>
              <a:ext uri="{FF2B5EF4-FFF2-40B4-BE49-F238E27FC236}">
                <a16:creationId xmlns:a16="http://schemas.microsoft.com/office/drawing/2014/main" id="{5E70A2BA-FA81-FE42-A414-B7DD0E68D1AA}"/>
              </a:ext>
            </a:extLst>
          </p:cNvPr>
          <p:cNvPicPr>
            <a:picLocks noChangeAspect="1"/>
          </p:cNvPicPr>
          <p:nvPr/>
        </p:nvPicPr>
        <p:blipFill rotWithShape="1">
          <a:blip r:embed="rId3"/>
          <a:srcRect l="48367" r="18147"/>
          <a:stretch/>
        </p:blipFill>
        <p:spPr>
          <a:xfrm>
            <a:off x="4360208" y="1690690"/>
            <a:ext cx="3402178" cy="3619500"/>
          </a:xfrm>
          <a:prstGeom prst="rect">
            <a:avLst/>
          </a:prstGeom>
        </p:spPr>
      </p:pic>
      <p:sp>
        <p:nvSpPr>
          <p:cNvPr id="32" name="Rounded Rectangular Callout 31">
            <a:extLst>
              <a:ext uri="{FF2B5EF4-FFF2-40B4-BE49-F238E27FC236}">
                <a16:creationId xmlns:a16="http://schemas.microsoft.com/office/drawing/2014/main" id="{B461859B-4602-E74C-9DAE-F07C4B21ABE9}"/>
              </a:ext>
            </a:extLst>
          </p:cNvPr>
          <p:cNvSpPr/>
          <p:nvPr/>
        </p:nvSpPr>
        <p:spPr>
          <a:xfrm>
            <a:off x="457200" y="3357890"/>
            <a:ext cx="3200400" cy="1385047"/>
          </a:xfrm>
          <a:prstGeom prst="wedgeRoundRectCallout">
            <a:avLst>
              <a:gd name="adj1" fmla="val 91390"/>
              <a:gd name="adj2" fmla="val -1103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Is it </a:t>
            </a:r>
          </a:p>
          <a:p>
            <a:pPr algn="ctr"/>
            <a:r>
              <a:rPr lang="en-US" sz="3200" dirty="0">
                <a:solidFill>
                  <a:schemeClr val="tx1"/>
                </a:solidFill>
              </a:rPr>
              <a:t>non-conforming?</a:t>
            </a:r>
          </a:p>
        </p:txBody>
      </p:sp>
      <p:sp>
        <p:nvSpPr>
          <p:cNvPr id="33" name="Rectangle 32">
            <a:extLst>
              <a:ext uri="{FF2B5EF4-FFF2-40B4-BE49-F238E27FC236}">
                <a16:creationId xmlns:a16="http://schemas.microsoft.com/office/drawing/2014/main" id="{5A618997-5665-A44C-BE6B-0D7FECA30654}"/>
              </a:ext>
            </a:extLst>
          </p:cNvPr>
          <p:cNvSpPr/>
          <p:nvPr/>
        </p:nvSpPr>
        <p:spPr>
          <a:xfrm>
            <a:off x="457200" y="1690690"/>
            <a:ext cx="3200400" cy="9233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Detection</a:t>
            </a:r>
          </a:p>
        </p:txBody>
      </p:sp>
      <p:sp>
        <p:nvSpPr>
          <p:cNvPr id="3" name="Slide Number Placeholder 2">
            <a:extLst>
              <a:ext uri="{FF2B5EF4-FFF2-40B4-BE49-F238E27FC236}">
                <a16:creationId xmlns:a16="http://schemas.microsoft.com/office/drawing/2014/main" id="{2AACDA4D-3E02-814E-9611-61C0AE711CD5}"/>
              </a:ext>
            </a:extLst>
          </p:cNvPr>
          <p:cNvSpPr>
            <a:spLocks noGrp="1"/>
          </p:cNvSpPr>
          <p:nvPr>
            <p:ph type="sldNum" sz="quarter" idx="12"/>
          </p:nvPr>
        </p:nvSpPr>
        <p:spPr/>
        <p:txBody>
          <a:bodyPr/>
          <a:lstStyle/>
          <a:p>
            <a:fld id="{34D36792-E2A9-6A41-A564-0C91229C87C6}" type="slidenum">
              <a:rPr lang="en-US" smtClean="0"/>
              <a:t>11</a:t>
            </a:fld>
            <a:endParaRPr lang="en-US"/>
          </a:p>
        </p:txBody>
      </p:sp>
    </p:spTree>
    <p:extLst>
      <p:ext uri="{BB962C8B-B14F-4D97-AF65-F5344CB8AC3E}">
        <p14:creationId xmlns:p14="http://schemas.microsoft.com/office/powerpoint/2010/main" val="258538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D523-08B5-5E4C-890A-162E7E128747}"/>
              </a:ext>
            </a:extLst>
          </p:cNvPr>
          <p:cNvSpPr>
            <a:spLocks noGrp="1"/>
          </p:cNvSpPr>
          <p:nvPr>
            <p:ph type="title"/>
          </p:nvPr>
        </p:nvSpPr>
        <p:spPr/>
        <p:txBody>
          <a:bodyPr>
            <a:normAutofit/>
          </a:bodyPr>
          <a:lstStyle/>
          <a:p>
            <a:r>
              <a:rPr lang="en-US" dirty="0"/>
              <a:t>Tuple Non-conformance</a:t>
            </a:r>
            <a:endParaRPr lang="en-US" b="1" dirty="0"/>
          </a:p>
        </p:txBody>
      </p:sp>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pic>
        <p:nvPicPr>
          <p:cNvPr id="29" name="Picture 28">
            <a:extLst>
              <a:ext uri="{FF2B5EF4-FFF2-40B4-BE49-F238E27FC236}">
                <a16:creationId xmlns:a16="http://schemas.microsoft.com/office/drawing/2014/main" id="{5E70A2BA-FA81-FE42-A414-B7DD0E68D1AA}"/>
              </a:ext>
            </a:extLst>
          </p:cNvPr>
          <p:cNvPicPr>
            <a:picLocks noChangeAspect="1"/>
          </p:cNvPicPr>
          <p:nvPr/>
        </p:nvPicPr>
        <p:blipFill rotWithShape="1">
          <a:blip r:embed="rId3"/>
          <a:srcRect l="48367" r="18147"/>
          <a:stretch/>
        </p:blipFill>
        <p:spPr>
          <a:xfrm flipH="1">
            <a:off x="4357407" y="1690690"/>
            <a:ext cx="3402178" cy="3619500"/>
          </a:xfrm>
          <a:prstGeom prst="rect">
            <a:avLst/>
          </a:prstGeom>
        </p:spPr>
      </p:pic>
      <p:sp>
        <p:nvSpPr>
          <p:cNvPr id="30" name="Rounded Rectangular Callout 29">
            <a:extLst>
              <a:ext uri="{FF2B5EF4-FFF2-40B4-BE49-F238E27FC236}">
                <a16:creationId xmlns:a16="http://schemas.microsoft.com/office/drawing/2014/main" id="{6206F30D-F2BF-B046-BD1A-A3417ED3D0C3}"/>
              </a:ext>
            </a:extLst>
          </p:cNvPr>
          <p:cNvSpPr/>
          <p:nvPr/>
        </p:nvSpPr>
        <p:spPr>
          <a:xfrm>
            <a:off x="457200" y="3357890"/>
            <a:ext cx="3200400" cy="1385047"/>
          </a:xfrm>
          <a:prstGeom prst="wedgeRoundRectCallout">
            <a:avLst>
              <a:gd name="adj1" fmla="val 91390"/>
              <a:gd name="adj2" fmla="val -1103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Is it </a:t>
            </a:r>
          </a:p>
          <a:p>
            <a:pPr algn="ctr"/>
            <a:r>
              <a:rPr lang="en-US" sz="3200" dirty="0">
                <a:solidFill>
                  <a:schemeClr val="tx1"/>
                </a:solidFill>
              </a:rPr>
              <a:t>non-conforming?</a:t>
            </a:r>
          </a:p>
        </p:txBody>
      </p:sp>
      <p:sp>
        <p:nvSpPr>
          <p:cNvPr id="6" name="Rounded Rectangular Callout 5">
            <a:extLst>
              <a:ext uri="{FF2B5EF4-FFF2-40B4-BE49-F238E27FC236}">
                <a16:creationId xmlns:a16="http://schemas.microsoft.com/office/drawing/2014/main" id="{EA621A38-A8B5-7C4F-A299-DCC11E1A4B68}"/>
              </a:ext>
            </a:extLst>
          </p:cNvPr>
          <p:cNvSpPr/>
          <p:nvPr/>
        </p:nvSpPr>
        <p:spPr>
          <a:xfrm>
            <a:off x="8382000" y="4617666"/>
            <a:ext cx="3200400" cy="1385047"/>
          </a:xfrm>
          <a:prstGeom prst="wedgeRoundRectCallout">
            <a:avLst>
              <a:gd name="adj1" fmla="val -95165"/>
              <a:gd name="adj2" fmla="val -114199"/>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Why</a:t>
            </a:r>
            <a:r>
              <a:rPr lang="en-US" sz="3200" dirty="0">
                <a:solidFill>
                  <a:schemeClr val="tx1"/>
                </a:solidFill>
              </a:rPr>
              <a:t> is it </a:t>
            </a:r>
          </a:p>
          <a:p>
            <a:pPr algn="ctr"/>
            <a:r>
              <a:rPr lang="en-US" sz="3200" dirty="0">
                <a:solidFill>
                  <a:schemeClr val="tx1"/>
                </a:solidFill>
              </a:rPr>
              <a:t>non-conforming?</a:t>
            </a:r>
          </a:p>
        </p:txBody>
      </p:sp>
      <p:sp>
        <p:nvSpPr>
          <p:cNvPr id="7" name="Rectangle 6">
            <a:extLst>
              <a:ext uri="{FF2B5EF4-FFF2-40B4-BE49-F238E27FC236}">
                <a16:creationId xmlns:a16="http://schemas.microsoft.com/office/drawing/2014/main" id="{6150679D-1275-9540-97B2-777C944378A2}"/>
              </a:ext>
            </a:extLst>
          </p:cNvPr>
          <p:cNvSpPr/>
          <p:nvPr/>
        </p:nvSpPr>
        <p:spPr>
          <a:xfrm>
            <a:off x="457200" y="1690690"/>
            <a:ext cx="3200400" cy="9233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Detection</a:t>
            </a:r>
          </a:p>
        </p:txBody>
      </p:sp>
      <p:sp>
        <p:nvSpPr>
          <p:cNvPr id="8" name="Rectangle 7">
            <a:extLst>
              <a:ext uri="{FF2B5EF4-FFF2-40B4-BE49-F238E27FC236}">
                <a16:creationId xmlns:a16="http://schemas.microsoft.com/office/drawing/2014/main" id="{18F2B954-9875-5147-BB2C-32014847AF5E}"/>
              </a:ext>
            </a:extLst>
          </p:cNvPr>
          <p:cNvSpPr/>
          <p:nvPr/>
        </p:nvSpPr>
        <p:spPr>
          <a:xfrm>
            <a:off x="8382000" y="2896225"/>
            <a:ext cx="3200400" cy="9233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Explanation</a:t>
            </a:r>
          </a:p>
        </p:txBody>
      </p:sp>
      <p:sp>
        <p:nvSpPr>
          <p:cNvPr id="3" name="Slide Number Placeholder 2">
            <a:extLst>
              <a:ext uri="{FF2B5EF4-FFF2-40B4-BE49-F238E27FC236}">
                <a16:creationId xmlns:a16="http://schemas.microsoft.com/office/drawing/2014/main" id="{7B69B2D2-BD56-0E4B-9200-DB4CA35BF955}"/>
              </a:ext>
            </a:extLst>
          </p:cNvPr>
          <p:cNvSpPr>
            <a:spLocks noGrp="1"/>
          </p:cNvSpPr>
          <p:nvPr>
            <p:ph type="sldNum" sz="quarter" idx="12"/>
          </p:nvPr>
        </p:nvSpPr>
        <p:spPr/>
        <p:txBody>
          <a:bodyPr/>
          <a:lstStyle/>
          <a:p>
            <a:fld id="{34D36792-E2A9-6A41-A564-0C91229C87C6}" type="slidenum">
              <a:rPr lang="en-US" smtClean="0"/>
              <a:t>12</a:t>
            </a:fld>
            <a:endParaRPr lang="en-US"/>
          </a:p>
        </p:txBody>
      </p:sp>
    </p:spTree>
    <p:extLst>
      <p:ext uri="{BB962C8B-B14F-4D97-AF65-F5344CB8AC3E}">
        <p14:creationId xmlns:p14="http://schemas.microsoft.com/office/powerpoint/2010/main" val="13336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D523-08B5-5E4C-890A-162E7E128747}"/>
              </a:ext>
            </a:extLst>
          </p:cNvPr>
          <p:cNvSpPr>
            <a:spLocks noGrp="1"/>
          </p:cNvSpPr>
          <p:nvPr>
            <p:ph type="title"/>
          </p:nvPr>
        </p:nvSpPr>
        <p:spPr/>
        <p:txBody>
          <a:bodyPr>
            <a:normAutofit/>
          </a:bodyPr>
          <a:lstStyle/>
          <a:p>
            <a:r>
              <a:rPr lang="en-US" dirty="0"/>
              <a:t>Tuple Non-conformance</a:t>
            </a:r>
            <a:endParaRPr lang="en-US" b="1" dirty="0"/>
          </a:p>
        </p:txBody>
      </p:sp>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pic>
        <p:nvPicPr>
          <p:cNvPr id="29" name="Picture 28">
            <a:extLst>
              <a:ext uri="{FF2B5EF4-FFF2-40B4-BE49-F238E27FC236}">
                <a16:creationId xmlns:a16="http://schemas.microsoft.com/office/drawing/2014/main" id="{5E70A2BA-FA81-FE42-A414-B7DD0E68D1AA}"/>
              </a:ext>
            </a:extLst>
          </p:cNvPr>
          <p:cNvPicPr>
            <a:picLocks noChangeAspect="1"/>
          </p:cNvPicPr>
          <p:nvPr/>
        </p:nvPicPr>
        <p:blipFill rotWithShape="1">
          <a:blip r:embed="rId3"/>
          <a:srcRect l="48367" r="18147"/>
          <a:stretch/>
        </p:blipFill>
        <p:spPr>
          <a:xfrm flipH="1">
            <a:off x="4357407" y="1690690"/>
            <a:ext cx="3402178" cy="3619500"/>
          </a:xfrm>
          <a:prstGeom prst="rect">
            <a:avLst/>
          </a:prstGeom>
        </p:spPr>
      </p:pic>
      <p:sp>
        <p:nvSpPr>
          <p:cNvPr id="30" name="Rounded Rectangular Callout 29">
            <a:extLst>
              <a:ext uri="{FF2B5EF4-FFF2-40B4-BE49-F238E27FC236}">
                <a16:creationId xmlns:a16="http://schemas.microsoft.com/office/drawing/2014/main" id="{6206F30D-F2BF-B046-BD1A-A3417ED3D0C3}"/>
              </a:ext>
            </a:extLst>
          </p:cNvPr>
          <p:cNvSpPr/>
          <p:nvPr/>
        </p:nvSpPr>
        <p:spPr>
          <a:xfrm>
            <a:off x="457200" y="3357890"/>
            <a:ext cx="3200400" cy="1385047"/>
          </a:xfrm>
          <a:prstGeom prst="wedgeRoundRectCallout">
            <a:avLst>
              <a:gd name="adj1" fmla="val 91390"/>
              <a:gd name="adj2" fmla="val -1103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Is it </a:t>
            </a:r>
          </a:p>
          <a:p>
            <a:pPr algn="ctr"/>
            <a:r>
              <a:rPr lang="en-US" sz="3200" dirty="0">
                <a:solidFill>
                  <a:schemeClr val="tx1"/>
                </a:solidFill>
              </a:rPr>
              <a:t>non-conforming?</a:t>
            </a:r>
          </a:p>
        </p:txBody>
      </p:sp>
      <p:sp>
        <p:nvSpPr>
          <p:cNvPr id="7" name="Rectangle 6">
            <a:extLst>
              <a:ext uri="{FF2B5EF4-FFF2-40B4-BE49-F238E27FC236}">
                <a16:creationId xmlns:a16="http://schemas.microsoft.com/office/drawing/2014/main" id="{6150679D-1275-9540-97B2-777C944378A2}"/>
              </a:ext>
            </a:extLst>
          </p:cNvPr>
          <p:cNvSpPr/>
          <p:nvPr/>
        </p:nvSpPr>
        <p:spPr>
          <a:xfrm>
            <a:off x="457200" y="1690690"/>
            <a:ext cx="3200400" cy="9233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Detection</a:t>
            </a:r>
          </a:p>
        </p:txBody>
      </p:sp>
      <p:sp>
        <p:nvSpPr>
          <p:cNvPr id="3" name="Slide Number Placeholder 2">
            <a:extLst>
              <a:ext uri="{FF2B5EF4-FFF2-40B4-BE49-F238E27FC236}">
                <a16:creationId xmlns:a16="http://schemas.microsoft.com/office/drawing/2014/main" id="{7B69B2D2-BD56-0E4B-9200-DB4CA35BF955}"/>
              </a:ext>
            </a:extLst>
          </p:cNvPr>
          <p:cNvSpPr>
            <a:spLocks noGrp="1"/>
          </p:cNvSpPr>
          <p:nvPr>
            <p:ph type="sldNum" sz="quarter" idx="12"/>
          </p:nvPr>
        </p:nvSpPr>
        <p:spPr/>
        <p:txBody>
          <a:bodyPr/>
          <a:lstStyle/>
          <a:p>
            <a:fld id="{34D36792-E2A9-6A41-A564-0C91229C87C6}" type="slidenum">
              <a:rPr lang="en-US" smtClean="0"/>
              <a:t>13</a:t>
            </a:fld>
            <a:endParaRPr lang="en-US"/>
          </a:p>
        </p:txBody>
      </p:sp>
      <p:sp>
        <p:nvSpPr>
          <p:cNvPr id="11" name="Rounded Rectangular Callout 10">
            <a:extLst>
              <a:ext uri="{FF2B5EF4-FFF2-40B4-BE49-F238E27FC236}">
                <a16:creationId xmlns:a16="http://schemas.microsoft.com/office/drawing/2014/main" id="{EC05A2E4-55C0-3947-92E7-2D030EEF365A}"/>
              </a:ext>
            </a:extLst>
          </p:cNvPr>
          <p:cNvSpPr/>
          <p:nvPr/>
        </p:nvSpPr>
        <p:spPr>
          <a:xfrm>
            <a:off x="8382000" y="4617666"/>
            <a:ext cx="3200400" cy="1385047"/>
          </a:xfrm>
          <a:prstGeom prst="wedgeRoundRectCallout">
            <a:avLst>
              <a:gd name="adj1" fmla="val -95165"/>
              <a:gd name="adj2" fmla="val -114199"/>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Why</a:t>
            </a:r>
            <a:r>
              <a:rPr lang="en-US" sz="3200" dirty="0">
                <a:solidFill>
                  <a:schemeClr val="tx1"/>
                </a:solidFill>
              </a:rPr>
              <a:t> is it </a:t>
            </a:r>
          </a:p>
          <a:p>
            <a:pPr algn="ctr"/>
            <a:r>
              <a:rPr lang="en-US" sz="3200" dirty="0">
                <a:solidFill>
                  <a:schemeClr val="tx1"/>
                </a:solidFill>
              </a:rPr>
              <a:t>non-conforming?</a:t>
            </a:r>
          </a:p>
        </p:txBody>
      </p:sp>
      <p:sp>
        <p:nvSpPr>
          <p:cNvPr id="12" name="Rectangle 11">
            <a:extLst>
              <a:ext uri="{FF2B5EF4-FFF2-40B4-BE49-F238E27FC236}">
                <a16:creationId xmlns:a16="http://schemas.microsoft.com/office/drawing/2014/main" id="{B6A9B12C-F69E-1B49-BE3E-4DD90387CEA5}"/>
              </a:ext>
            </a:extLst>
          </p:cNvPr>
          <p:cNvSpPr/>
          <p:nvPr/>
        </p:nvSpPr>
        <p:spPr>
          <a:xfrm>
            <a:off x="7919545" y="1690690"/>
            <a:ext cx="4125310" cy="199075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Explanation</a:t>
            </a:r>
          </a:p>
        </p:txBody>
      </p:sp>
    </p:spTree>
    <p:extLst>
      <p:ext uri="{BB962C8B-B14F-4D97-AF65-F5344CB8AC3E}">
        <p14:creationId xmlns:p14="http://schemas.microsoft.com/office/powerpoint/2010/main" val="2364537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sp>
        <p:nvSpPr>
          <p:cNvPr id="10" name="Title 1">
            <a:extLst>
              <a:ext uri="{FF2B5EF4-FFF2-40B4-BE49-F238E27FC236}">
                <a16:creationId xmlns:a16="http://schemas.microsoft.com/office/drawing/2014/main" id="{0A3D17E2-4EAF-B04D-9D75-5F01D5109668}"/>
              </a:ext>
            </a:extLst>
          </p:cNvPr>
          <p:cNvSpPr>
            <a:spLocks noGrp="1"/>
          </p:cNvSpPr>
          <p:nvPr>
            <p:ph type="title"/>
          </p:nvPr>
        </p:nvSpPr>
        <p:spPr>
          <a:xfrm>
            <a:off x="838200" y="365127"/>
            <a:ext cx="10515600" cy="1325563"/>
          </a:xfrm>
        </p:spPr>
        <p:txBody>
          <a:bodyPr>
            <a:normAutofit/>
          </a:bodyPr>
          <a:lstStyle/>
          <a:p>
            <a:r>
              <a:rPr lang="en-US" dirty="0"/>
              <a:t>Data Invariants</a:t>
            </a:r>
            <a:endParaRPr lang="en-US" b="1" dirty="0"/>
          </a:p>
        </p:txBody>
      </p:sp>
      <p:sp>
        <p:nvSpPr>
          <p:cNvPr id="30" name="Title 1">
            <a:extLst>
              <a:ext uri="{FF2B5EF4-FFF2-40B4-BE49-F238E27FC236}">
                <a16:creationId xmlns:a16="http://schemas.microsoft.com/office/drawing/2014/main" id="{F7CABE64-E020-5C49-8FD0-3A2C7C8F4F8C}"/>
              </a:ext>
            </a:extLst>
          </p:cNvPr>
          <p:cNvSpPr txBox="1">
            <a:spLocks/>
          </p:cNvSpPr>
          <p:nvPr/>
        </p:nvSpPr>
        <p:spPr>
          <a:xfrm>
            <a:off x="1784058" y="1939987"/>
            <a:ext cx="8731541" cy="546242"/>
          </a:xfrm>
          <a:prstGeom prst="rect">
            <a:avLst/>
          </a:prstGeom>
          <a:solidFill>
            <a:schemeClr val="bg1">
              <a:lumMod val="8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14400" lvl="1" indent="-457200">
              <a:buClr>
                <a:schemeClr val="tx1"/>
              </a:buClr>
              <a:buFont typeface="Wingdings" pitchFamily="2" charset="2"/>
              <a:buChar char="Ø"/>
            </a:pPr>
            <a:r>
              <a:rPr lang="en-US" sz="3200" dirty="0">
                <a:solidFill>
                  <a:srgbClr val="00B050"/>
                </a:solidFill>
              </a:rPr>
              <a:t>constraints</a:t>
            </a:r>
            <a:r>
              <a:rPr lang="en-US" sz="3200" dirty="0"/>
              <a:t> that the data satisfies</a:t>
            </a:r>
          </a:p>
        </p:txBody>
      </p:sp>
      <p:sp>
        <p:nvSpPr>
          <p:cNvPr id="31" name="Title 1">
            <a:extLst>
              <a:ext uri="{FF2B5EF4-FFF2-40B4-BE49-F238E27FC236}">
                <a16:creationId xmlns:a16="http://schemas.microsoft.com/office/drawing/2014/main" id="{067CA64E-CE14-044B-B2DB-AF85405B307E}"/>
              </a:ext>
            </a:extLst>
          </p:cNvPr>
          <p:cNvSpPr txBox="1">
            <a:spLocks/>
          </p:cNvSpPr>
          <p:nvPr/>
        </p:nvSpPr>
        <p:spPr>
          <a:xfrm>
            <a:off x="1784058" y="2739805"/>
            <a:ext cx="8731541" cy="548976"/>
          </a:xfrm>
          <a:prstGeom prst="rect">
            <a:avLst/>
          </a:prstGeom>
          <a:solidFill>
            <a:schemeClr val="bg1">
              <a:lumMod val="8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14400" lvl="1" indent="-457200">
              <a:buFont typeface="Wingdings" pitchFamily="2" charset="2"/>
              <a:buChar char="Ø"/>
            </a:pPr>
            <a:r>
              <a:rPr lang="en-US" sz="3200" dirty="0"/>
              <a:t>capture the </a:t>
            </a:r>
            <a:r>
              <a:rPr lang="en-US" sz="3200" dirty="0">
                <a:solidFill>
                  <a:srgbClr val="00B050"/>
                </a:solidFill>
              </a:rPr>
              <a:t>invariants</a:t>
            </a:r>
            <a:r>
              <a:rPr lang="en-US" sz="3200" dirty="0"/>
              <a:t> of the data</a:t>
            </a:r>
          </a:p>
        </p:txBody>
      </p:sp>
      <p:sp>
        <p:nvSpPr>
          <p:cNvPr id="32" name="Rectangle 31">
            <a:extLst>
              <a:ext uri="{FF2B5EF4-FFF2-40B4-BE49-F238E27FC236}">
                <a16:creationId xmlns:a16="http://schemas.microsoft.com/office/drawing/2014/main" id="{45560EF3-7BBF-FB41-A7E6-C3DE0E26986D}"/>
              </a:ext>
            </a:extLst>
          </p:cNvPr>
          <p:cNvSpPr/>
          <p:nvPr/>
        </p:nvSpPr>
        <p:spPr>
          <a:xfrm>
            <a:off x="0" y="6492873"/>
            <a:ext cx="1331259" cy="365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Detection</a:t>
            </a:r>
          </a:p>
        </p:txBody>
      </p:sp>
      <p:sp>
        <p:nvSpPr>
          <p:cNvPr id="33" name="TextBox 32">
            <a:extLst>
              <a:ext uri="{FF2B5EF4-FFF2-40B4-BE49-F238E27FC236}">
                <a16:creationId xmlns:a16="http://schemas.microsoft.com/office/drawing/2014/main" id="{8F7A0EFE-D594-8E41-82BA-8BA6BE87F96C}"/>
              </a:ext>
            </a:extLst>
          </p:cNvPr>
          <p:cNvSpPr txBox="1"/>
          <p:nvPr/>
        </p:nvSpPr>
        <p:spPr>
          <a:xfrm>
            <a:off x="838200" y="1241751"/>
            <a:ext cx="6934449" cy="369332"/>
          </a:xfrm>
          <a:prstGeom prst="rect">
            <a:avLst/>
          </a:prstGeom>
          <a:noFill/>
        </p:spPr>
        <p:txBody>
          <a:bodyPr wrap="square" rtlCol="0">
            <a:spAutoFit/>
          </a:bodyPr>
          <a:lstStyle/>
          <a:p>
            <a:r>
              <a:rPr lang="en-US" dirty="0"/>
              <a:t>[Data Invariants: On Trust in Data-Driven Systems. </a:t>
            </a:r>
            <a:r>
              <a:rPr lang="en-US" dirty="0" err="1"/>
              <a:t>arXiv</a:t>
            </a:r>
            <a:r>
              <a:rPr lang="en-US" dirty="0"/>
              <a:t> pre-print, 2020]</a:t>
            </a:r>
          </a:p>
        </p:txBody>
      </p:sp>
      <p:sp>
        <p:nvSpPr>
          <p:cNvPr id="2" name="Slide Number Placeholder 1">
            <a:extLst>
              <a:ext uri="{FF2B5EF4-FFF2-40B4-BE49-F238E27FC236}">
                <a16:creationId xmlns:a16="http://schemas.microsoft.com/office/drawing/2014/main" id="{4EEEB6CD-E315-F641-8FAD-534E4C4DEC1B}"/>
              </a:ext>
            </a:extLst>
          </p:cNvPr>
          <p:cNvSpPr>
            <a:spLocks noGrp="1"/>
          </p:cNvSpPr>
          <p:nvPr>
            <p:ph type="sldNum" sz="quarter" idx="12"/>
          </p:nvPr>
        </p:nvSpPr>
        <p:spPr/>
        <p:txBody>
          <a:bodyPr/>
          <a:lstStyle/>
          <a:p>
            <a:fld id="{34D36792-E2A9-6A41-A564-0C91229C87C6}" type="slidenum">
              <a:rPr lang="en-US" smtClean="0"/>
              <a:t>14</a:t>
            </a:fld>
            <a:endParaRPr lang="en-US"/>
          </a:p>
        </p:txBody>
      </p:sp>
      <p:grpSp>
        <p:nvGrpSpPr>
          <p:cNvPr id="24" name="Group 23">
            <a:extLst>
              <a:ext uri="{FF2B5EF4-FFF2-40B4-BE49-F238E27FC236}">
                <a16:creationId xmlns:a16="http://schemas.microsoft.com/office/drawing/2014/main" id="{4276ACFE-041B-E64D-A00D-D656C9F437C4}"/>
              </a:ext>
            </a:extLst>
          </p:cNvPr>
          <p:cNvGrpSpPr/>
          <p:nvPr/>
        </p:nvGrpSpPr>
        <p:grpSpPr>
          <a:xfrm>
            <a:off x="2021313" y="3696947"/>
            <a:ext cx="2483319" cy="2243879"/>
            <a:chOff x="527380" y="2518569"/>
            <a:chExt cx="3355596" cy="3164785"/>
          </a:xfrm>
        </p:grpSpPr>
        <p:pic>
          <p:nvPicPr>
            <p:cNvPr id="25" name="Picture 24">
              <a:extLst>
                <a:ext uri="{FF2B5EF4-FFF2-40B4-BE49-F238E27FC236}">
                  <a16:creationId xmlns:a16="http://schemas.microsoft.com/office/drawing/2014/main" id="{D3938B0E-F82E-3041-948E-8B657920958C}"/>
                </a:ext>
              </a:extLst>
            </p:cNvPr>
            <p:cNvPicPr>
              <a:picLocks noChangeAspect="1"/>
            </p:cNvPicPr>
            <p:nvPr/>
          </p:nvPicPr>
          <p:blipFill>
            <a:blip r:embed="rId3"/>
            <a:stretch>
              <a:fillRect/>
            </a:stretch>
          </p:blipFill>
          <p:spPr>
            <a:xfrm>
              <a:off x="1025770" y="2518569"/>
              <a:ext cx="1066800" cy="1003300"/>
            </a:xfrm>
            <a:prstGeom prst="rect">
              <a:avLst/>
            </a:prstGeom>
          </p:spPr>
        </p:pic>
        <p:pic>
          <p:nvPicPr>
            <p:cNvPr id="26" name="Picture 25">
              <a:extLst>
                <a:ext uri="{FF2B5EF4-FFF2-40B4-BE49-F238E27FC236}">
                  <a16:creationId xmlns:a16="http://schemas.microsoft.com/office/drawing/2014/main" id="{FCE85EFE-61EE-FE41-AA94-3D32079B4A09}"/>
                </a:ext>
              </a:extLst>
            </p:cNvPr>
            <p:cNvPicPr>
              <a:picLocks noChangeAspect="1"/>
            </p:cNvPicPr>
            <p:nvPr/>
          </p:nvPicPr>
          <p:blipFill>
            <a:blip r:embed="rId4"/>
            <a:stretch>
              <a:fillRect/>
            </a:stretch>
          </p:blipFill>
          <p:spPr>
            <a:xfrm>
              <a:off x="1720724" y="2869265"/>
              <a:ext cx="990600" cy="1016000"/>
            </a:xfrm>
            <a:prstGeom prst="rect">
              <a:avLst/>
            </a:prstGeom>
          </p:spPr>
        </p:pic>
        <p:pic>
          <p:nvPicPr>
            <p:cNvPr id="27" name="Picture 26">
              <a:extLst>
                <a:ext uri="{FF2B5EF4-FFF2-40B4-BE49-F238E27FC236}">
                  <a16:creationId xmlns:a16="http://schemas.microsoft.com/office/drawing/2014/main" id="{3F6A2CC4-2E05-BE4A-B686-B53F298D7B19}"/>
                </a:ext>
              </a:extLst>
            </p:cNvPr>
            <p:cNvPicPr>
              <a:picLocks noChangeAspect="1"/>
            </p:cNvPicPr>
            <p:nvPr/>
          </p:nvPicPr>
          <p:blipFill>
            <a:blip r:embed="rId5"/>
            <a:stretch>
              <a:fillRect/>
            </a:stretch>
          </p:blipFill>
          <p:spPr>
            <a:xfrm>
              <a:off x="1101970" y="3392567"/>
              <a:ext cx="990600" cy="1016000"/>
            </a:xfrm>
            <a:prstGeom prst="rect">
              <a:avLst/>
            </a:prstGeom>
          </p:spPr>
        </p:pic>
        <p:pic>
          <p:nvPicPr>
            <p:cNvPr id="28" name="Picture 27">
              <a:extLst>
                <a:ext uri="{FF2B5EF4-FFF2-40B4-BE49-F238E27FC236}">
                  <a16:creationId xmlns:a16="http://schemas.microsoft.com/office/drawing/2014/main" id="{3054A36A-BBA6-D24C-914E-599A11F64BE4}"/>
                </a:ext>
              </a:extLst>
            </p:cNvPr>
            <p:cNvPicPr>
              <a:picLocks noChangeAspect="1"/>
            </p:cNvPicPr>
            <p:nvPr/>
          </p:nvPicPr>
          <p:blipFill>
            <a:blip r:embed="rId5"/>
            <a:stretch>
              <a:fillRect/>
            </a:stretch>
          </p:blipFill>
          <p:spPr>
            <a:xfrm>
              <a:off x="2254124" y="2520230"/>
              <a:ext cx="990600" cy="1016000"/>
            </a:xfrm>
            <a:prstGeom prst="rect">
              <a:avLst/>
            </a:prstGeom>
          </p:spPr>
        </p:pic>
        <p:pic>
          <p:nvPicPr>
            <p:cNvPr id="34" name="Picture 33">
              <a:extLst>
                <a:ext uri="{FF2B5EF4-FFF2-40B4-BE49-F238E27FC236}">
                  <a16:creationId xmlns:a16="http://schemas.microsoft.com/office/drawing/2014/main" id="{633BE6CD-8BF0-C24D-9025-AA970A90569A}"/>
                </a:ext>
              </a:extLst>
            </p:cNvPr>
            <p:cNvPicPr>
              <a:picLocks noChangeAspect="1"/>
            </p:cNvPicPr>
            <p:nvPr/>
          </p:nvPicPr>
          <p:blipFill>
            <a:blip r:embed="rId6"/>
            <a:stretch>
              <a:fillRect/>
            </a:stretch>
          </p:blipFill>
          <p:spPr>
            <a:xfrm>
              <a:off x="1631454" y="3779985"/>
              <a:ext cx="1003300" cy="1041400"/>
            </a:xfrm>
            <a:prstGeom prst="rect">
              <a:avLst/>
            </a:prstGeom>
          </p:spPr>
        </p:pic>
        <p:pic>
          <p:nvPicPr>
            <p:cNvPr id="35" name="Picture 34">
              <a:extLst>
                <a:ext uri="{FF2B5EF4-FFF2-40B4-BE49-F238E27FC236}">
                  <a16:creationId xmlns:a16="http://schemas.microsoft.com/office/drawing/2014/main" id="{D596738D-A952-3342-9396-175C05743392}"/>
                </a:ext>
              </a:extLst>
            </p:cNvPr>
            <p:cNvPicPr>
              <a:picLocks noChangeAspect="1"/>
            </p:cNvPicPr>
            <p:nvPr/>
          </p:nvPicPr>
          <p:blipFill>
            <a:blip r:embed="rId7"/>
            <a:stretch>
              <a:fillRect/>
            </a:stretch>
          </p:blipFill>
          <p:spPr>
            <a:xfrm>
              <a:off x="2630238" y="3202748"/>
              <a:ext cx="990600" cy="1016000"/>
            </a:xfrm>
            <a:prstGeom prst="rect">
              <a:avLst/>
            </a:prstGeom>
          </p:spPr>
        </p:pic>
        <p:pic>
          <p:nvPicPr>
            <p:cNvPr id="36" name="Picture 35">
              <a:extLst>
                <a:ext uri="{FF2B5EF4-FFF2-40B4-BE49-F238E27FC236}">
                  <a16:creationId xmlns:a16="http://schemas.microsoft.com/office/drawing/2014/main" id="{8C484E14-2295-7844-968B-D5C231D35763}"/>
                </a:ext>
              </a:extLst>
            </p:cNvPr>
            <p:cNvPicPr>
              <a:picLocks noChangeAspect="1"/>
            </p:cNvPicPr>
            <p:nvPr/>
          </p:nvPicPr>
          <p:blipFill>
            <a:blip r:embed="rId3"/>
            <a:stretch>
              <a:fillRect/>
            </a:stretch>
          </p:blipFill>
          <p:spPr>
            <a:xfrm>
              <a:off x="2262908" y="3781444"/>
              <a:ext cx="1066800" cy="1003300"/>
            </a:xfrm>
            <a:prstGeom prst="rect">
              <a:avLst/>
            </a:prstGeom>
          </p:spPr>
        </p:pic>
        <p:pic>
          <p:nvPicPr>
            <p:cNvPr id="37" name="Picture 36">
              <a:extLst>
                <a:ext uri="{FF2B5EF4-FFF2-40B4-BE49-F238E27FC236}">
                  <a16:creationId xmlns:a16="http://schemas.microsoft.com/office/drawing/2014/main" id="{83D9785E-018F-554A-9739-99BA3AB1903B}"/>
                </a:ext>
              </a:extLst>
            </p:cNvPr>
            <p:cNvPicPr>
              <a:picLocks noChangeAspect="1"/>
            </p:cNvPicPr>
            <p:nvPr/>
          </p:nvPicPr>
          <p:blipFill>
            <a:blip r:embed="rId8"/>
            <a:stretch>
              <a:fillRect/>
            </a:stretch>
          </p:blipFill>
          <p:spPr>
            <a:xfrm>
              <a:off x="1228311" y="4393228"/>
              <a:ext cx="1016000" cy="1003300"/>
            </a:xfrm>
            <a:prstGeom prst="rect">
              <a:avLst/>
            </a:prstGeom>
          </p:spPr>
        </p:pic>
        <p:pic>
          <p:nvPicPr>
            <p:cNvPr id="38" name="Picture 37">
              <a:extLst>
                <a:ext uri="{FF2B5EF4-FFF2-40B4-BE49-F238E27FC236}">
                  <a16:creationId xmlns:a16="http://schemas.microsoft.com/office/drawing/2014/main" id="{33C326AE-E318-C94A-B1E1-5B6C1D7BF1F4}"/>
                </a:ext>
              </a:extLst>
            </p:cNvPr>
            <p:cNvPicPr>
              <a:picLocks noChangeAspect="1"/>
            </p:cNvPicPr>
            <p:nvPr/>
          </p:nvPicPr>
          <p:blipFill>
            <a:blip r:embed="rId8"/>
            <a:stretch>
              <a:fillRect/>
            </a:stretch>
          </p:blipFill>
          <p:spPr>
            <a:xfrm>
              <a:off x="2866976" y="4218748"/>
              <a:ext cx="1016000" cy="1003300"/>
            </a:xfrm>
            <a:prstGeom prst="rect">
              <a:avLst/>
            </a:prstGeom>
          </p:spPr>
        </p:pic>
        <p:pic>
          <p:nvPicPr>
            <p:cNvPr id="39" name="Picture 38">
              <a:extLst>
                <a:ext uri="{FF2B5EF4-FFF2-40B4-BE49-F238E27FC236}">
                  <a16:creationId xmlns:a16="http://schemas.microsoft.com/office/drawing/2014/main" id="{75371ADE-0434-FE43-819F-D7210CC6BAA3}"/>
                </a:ext>
              </a:extLst>
            </p:cNvPr>
            <p:cNvPicPr>
              <a:picLocks noChangeAspect="1"/>
            </p:cNvPicPr>
            <p:nvPr/>
          </p:nvPicPr>
          <p:blipFill>
            <a:blip r:embed="rId7"/>
            <a:stretch>
              <a:fillRect/>
            </a:stretch>
          </p:blipFill>
          <p:spPr>
            <a:xfrm>
              <a:off x="542067" y="3025680"/>
              <a:ext cx="990600" cy="1016000"/>
            </a:xfrm>
            <a:prstGeom prst="rect">
              <a:avLst/>
            </a:prstGeom>
          </p:spPr>
        </p:pic>
        <p:pic>
          <p:nvPicPr>
            <p:cNvPr id="40" name="Picture 39">
              <a:extLst>
                <a:ext uri="{FF2B5EF4-FFF2-40B4-BE49-F238E27FC236}">
                  <a16:creationId xmlns:a16="http://schemas.microsoft.com/office/drawing/2014/main" id="{D62E3838-F5A4-9542-87A0-78B4D929769A}"/>
                </a:ext>
              </a:extLst>
            </p:cNvPr>
            <p:cNvPicPr>
              <a:picLocks noChangeAspect="1"/>
            </p:cNvPicPr>
            <p:nvPr/>
          </p:nvPicPr>
          <p:blipFill>
            <a:blip r:embed="rId5"/>
            <a:stretch>
              <a:fillRect/>
            </a:stretch>
          </p:blipFill>
          <p:spPr>
            <a:xfrm>
              <a:off x="1847798" y="4667354"/>
              <a:ext cx="990600" cy="1016000"/>
            </a:xfrm>
            <a:prstGeom prst="rect">
              <a:avLst/>
            </a:prstGeom>
          </p:spPr>
        </p:pic>
        <p:pic>
          <p:nvPicPr>
            <p:cNvPr id="41" name="Picture 40">
              <a:extLst>
                <a:ext uri="{FF2B5EF4-FFF2-40B4-BE49-F238E27FC236}">
                  <a16:creationId xmlns:a16="http://schemas.microsoft.com/office/drawing/2014/main" id="{F439F92F-253B-9842-868D-B8F69789726B}"/>
                </a:ext>
              </a:extLst>
            </p:cNvPr>
            <p:cNvPicPr>
              <a:picLocks noChangeAspect="1"/>
            </p:cNvPicPr>
            <p:nvPr/>
          </p:nvPicPr>
          <p:blipFill>
            <a:blip r:embed="rId4"/>
            <a:stretch>
              <a:fillRect/>
            </a:stretch>
          </p:blipFill>
          <p:spPr>
            <a:xfrm>
              <a:off x="527380" y="4155865"/>
              <a:ext cx="990600" cy="1016000"/>
            </a:xfrm>
            <a:prstGeom prst="rect">
              <a:avLst/>
            </a:prstGeom>
          </p:spPr>
        </p:pic>
      </p:grpSp>
      <p:pic>
        <p:nvPicPr>
          <p:cNvPr id="42" name="Picture 41">
            <a:extLst>
              <a:ext uri="{FF2B5EF4-FFF2-40B4-BE49-F238E27FC236}">
                <a16:creationId xmlns:a16="http://schemas.microsoft.com/office/drawing/2014/main" id="{AA862211-2E0F-EA44-852F-87D4E868394A}"/>
              </a:ext>
            </a:extLst>
          </p:cNvPr>
          <p:cNvPicPr>
            <a:picLocks noChangeAspect="1"/>
          </p:cNvPicPr>
          <p:nvPr/>
        </p:nvPicPr>
        <p:blipFill>
          <a:blip r:embed="rId9"/>
          <a:stretch>
            <a:fillRect/>
          </a:stretch>
        </p:blipFill>
        <p:spPr>
          <a:xfrm>
            <a:off x="1784058" y="3555188"/>
            <a:ext cx="2950451" cy="2553097"/>
          </a:xfrm>
          <a:prstGeom prst="rect">
            <a:avLst/>
          </a:prstGeom>
        </p:spPr>
      </p:pic>
    </p:spTree>
    <p:extLst>
      <p:ext uri="{BB962C8B-B14F-4D97-AF65-F5344CB8AC3E}">
        <p14:creationId xmlns:p14="http://schemas.microsoft.com/office/powerpoint/2010/main" val="14741012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10150EC-6C50-5249-9A72-CCEE56B7D292}"/>
              </a:ext>
            </a:extLst>
          </p:cNvPr>
          <p:cNvPicPr>
            <a:picLocks noChangeAspect="1"/>
          </p:cNvPicPr>
          <p:nvPr/>
        </p:nvPicPr>
        <p:blipFill>
          <a:blip r:embed="rId3"/>
          <a:stretch>
            <a:fillRect/>
          </a:stretch>
        </p:blipFill>
        <p:spPr>
          <a:xfrm>
            <a:off x="4721546" y="4619826"/>
            <a:ext cx="1537887" cy="1023490"/>
          </a:xfrm>
          <a:prstGeom prst="rect">
            <a:avLst/>
          </a:prstGeom>
        </p:spPr>
      </p:pic>
      <p:sp>
        <p:nvSpPr>
          <p:cNvPr id="2" name="Title 1">
            <a:extLst>
              <a:ext uri="{FF2B5EF4-FFF2-40B4-BE49-F238E27FC236}">
                <a16:creationId xmlns:a16="http://schemas.microsoft.com/office/drawing/2014/main" id="{9EA6D523-08B5-5E4C-890A-162E7E128747}"/>
              </a:ext>
            </a:extLst>
          </p:cNvPr>
          <p:cNvSpPr>
            <a:spLocks noGrp="1"/>
          </p:cNvSpPr>
          <p:nvPr>
            <p:ph type="title"/>
          </p:nvPr>
        </p:nvSpPr>
        <p:spPr/>
        <p:txBody>
          <a:bodyPr>
            <a:normAutofit/>
          </a:bodyPr>
          <a:lstStyle/>
          <a:p>
            <a:r>
              <a:rPr lang="en-US" dirty="0"/>
              <a:t>Detecting Non-conformance</a:t>
            </a:r>
            <a:endParaRPr lang="en-US" b="1" dirty="0"/>
          </a:p>
        </p:txBody>
      </p:sp>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pic>
        <p:nvPicPr>
          <p:cNvPr id="34" name="Picture 33">
            <a:extLst>
              <a:ext uri="{FF2B5EF4-FFF2-40B4-BE49-F238E27FC236}">
                <a16:creationId xmlns:a16="http://schemas.microsoft.com/office/drawing/2014/main" id="{4A54CB12-5B91-ED42-9485-D21A3EF62B29}"/>
              </a:ext>
            </a:extLst>
          </p:cNvPr>
          <p:cNvPicPr>
            <a:picLocks noChangeAspect="1"/>
          </p:cNvPicPr>
          <p:nvPr/>
        </p:nvPicPr>
        <p:blipFill>
          <a:blip r:embed="rId4"/>
          <a:stretch>
            <a:fillRect/>
          </a:stretch>
        </p:blipFill>
        <p:spPr>
          <a:xfrm>
            <a:off x="9611181" y="4316624"/>
            <a:ext cx="1300191" cy="1180575"/>
          </a:xfrm>
          <a:prstGeom prst="rect">
            <a:avLst/>
          </a:prstGeom>
        </p:spPr>
      </p:pic>
      <p:sp>
        <p:nvSpPr>
          <p:cNvPr id="40" name="Rounded Rectangular Callout 39">
            <a:extLst>
              <a:ext uri="{FF2B5EF4-FFF2-40B4-BE49-F238E27FC236}">
                <a16:creationId xmlns:a16="http://schemas.microsoft.com/office/drawing/2014/main" id="{0EE739C8-23C4-D041-AF1A-B87284A63D31}"/>
              </a:ext>
            </a:extLst>
          </p:cNvPr>
          <p:cNvSpPr/>
          <p:nvPr/>
        </p:nvSpPr>
        <p:spPr>
          <a:xfrm>
            <a:off x="5679908" y="3518154"/>
            <a:ext cx="2661104" cy="377986"/>
          </a:xfrm>
          <a:prstGeom prst="wedgeRoundRectCallout">
            <a:avLst>
              <a:gd name="adj1" fmla="val -44338"/>
              <a:gd name="adj2" fmla="val 248640"/>
              <a:gd name="adj3" fmla="val 16667"/>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t"/>
          <a:lstStyle/>
          <a:p>
            <a:pPr algn="ctr"/>
            <a:r>
              <a:rPr lang="en-US" sz="2000" dirty="0">
                <a:solidFill>
                  <a:schemeClr val="tx1"/>
                </a:solidFill>
              </a:rPr>
              <a:t>Non-conforming tuples</a:t>
            </a:r>
          </a:p>
        </p:txBody>
      </p:sp>
      <p:sp>
        <p:nvSpPr>
          <p:cNvPr id="41" name="Rounded Rectangular Callout 40">
            <a:extLst>
              <a:ext uri="{FF2B5EF4-FFF2-40B4-BE49-F238E27FC236}">
                <a16:creationId xmlns:a16="http://schemas.microsoft.com/office/drawing/2014/main" id="{71085C4F-99E9-4646-8214-C486798BF440}"/>
              </a:ext>
            </a:extLst>
          </p:cNvPr>
          <p:cNvSpPr/>
          <p:nvPr/>
        </p:nvSpPr>
        <p:spPr>
          <a:xfrm>
            <a:off x="5674304" y="3514995"/>
            <a:ext cx="2661104" cy="451817"/>
          </a:xfrm>
          <a:prstGeom prst="wedgeRoundRectCallout">
            <a:avLst>
              <a:gd name="adj1" fmla="val 91210"/>
              <a:gd name="adj2" fmla="val 229270"/>
              <a:gd name="adj3" fmla="val 16667"/>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t"/>
          <a:lstStyle/>
          <a:p>
            <a:pPr algn="ctr"/>
            <a:r>
              <a:rPr lang="en-US" sz="2000" dirty="0">
                <a:solidFill>
                  <a:schemeClr val="tx1"/>
                </a:solidFill>
              </a:rPr>
              <a:t>Non-conforming tuples</a:t>
            </a:r>
          </a:p>
        </p:txBody>
      </p:sp>
      <p:sp>
        <p:nvSpPr>
          <p:cNvPr id="42" name="Rectangle 41">
            <a:extLst>
              <a:ext uri="{FF2B5EF4-FFF2-40B4-BE49-F238E27FC236}">
                <a16:creationId xmlns:a16="http://schemas.microsoft.com/office/drawing/2014/main" id="{ED20E0DB-F87D-3643-962D-4FD87F5009E0}"/>
              </a:ext>
            </a:extLst>
          </p:cNvPr>
          <p:cNvSpPr/>
          <p:nvPr/>
        </p:nvSpPr>
        <p:spPr>
          <a:xfrm>
            <a:off x="6100627" y="3921662"/>
            <a:ext cx="563700" cy="6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6AAA702E-F16F-DD4C-88FC-63AA76F0D6FD}"/>
              </a:ext>
            </a:extLst>
          </p:cNvPr>
          <p:cNvSpPr txBox="1">
            <a:spLocks/>
          </p:cNvSpPr>
          <p:nvPr/>
        </p:nvSpPr>
        <p:spPr>
          <a:xfrm>
            <a:off x="3046686" y="1753877"/>
            <a:ext cx="6098628" cy="1165051"/>
          </a:xfrm>
          <a:prstGeom prst="rect">
            <a:avLst/>
          </a:prstGeom>
          <a:solidFill>
            <a:schemeClr val="bg1">
              <a:lumMod val="8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200" dirty="0">
                <a:solidFill>
                  <a:srgbClr val="FF0000"/>
                </a:solidFill>
              </a:rPr>
              <a:t>Violation</a:t>
            </a:r>
            <a:r>
              <a:rPr lang="en-US" sz="3200" dirty="0"/>
              <a:t> of the data invariants </a:t>
            </a:r>
          </a:p>
          <a:p>
            <a:pPr lvl="1"/>
            <a:r>
              <a:rPr lang="en-US" sz="3200" dirty="0"/>
              <a:t>indicates </a:t>
            </a:r>
            <a:r>
              <a:rPr lang="en-US" sz="3200" dirty="0">
                <a:solidFill>
                  <a:srgbClr val="FF0000"/>
                </a:solidFill>
              </a:rPr>
              <a:t>non-conformance</a:t>
            </a:r>
            <a:endParaRPr lang="en-US" sz="3200" dirty="0"/>
          </a:p>
        </p:txBody>
      </p:sp>
      <p:sp>
        <p:nvSpPr>
          <p:cNvPr id="43" name="Rectangle 42">
            <a:extLst>
              <a:ext uri="{FF2B5EF4-FFF2-40B4-BE49-F238E27FC236}">
                <a16:creationId xmlns:a16="http://schemas.microsoft.com/office/drawing/2014/main" id="{728E20B0-5B61-AB4F-A02A-8E730C9103E9}"/>
              </a:ext>
            </a:extLst>
          </p:cNvPr>
          <p:cNvSpPr/>
          <p:nvPr/>
        </p:nvSpPr>
        <p:spPr>
          <a:xfrm>
            <a:off x="0" y="6492873"/>
            <a:ext cx="1331259" cy="365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Detection</a:t>
            </a:r>
          </a:p>
        </p:txBody>
      </p:sp>
      <p:sp>
        <p:nvSpPr>
          <p:cNvPr id="3" name="Slide Number Placeholder 2">
            <a:extLst>
              <a:ext uri="{FF2B5EF4-FFF2-40B4-BE49-F238E27FC236}">
                <a16:creationId xmlns:a16="http://schemas.microsoft.com/office/drawing/2014/main" id="{AFF24FC0-D448-174B-8625-FE90D658A4DD}"/>
              </a:ext>
            </a:extLst>
          </p:cNvPr>
          <p:cNvSpPr>
            <a:spLocks noGrp="1"/>
          </p:cNvSpPr>
          <p:nvPr>
            <p:ph type="sldNum" sz="quarter" idx="12"/>
          </p:nvPr>
        </p:nvSpPr>
        <p:spPr/>
        <p:txBody>
          <a:bodyPr/>
          <a:lstStyle/>
          <a:p>
            <a:fld id="{34D36792-E2A9-6A41-A564-0C91229C87C6}" type="slidenum">
              <a:rPr lang="en-US" smtClean="0"/>
              <a:t>15</a:t>
            </a:fld>
            <a:endParaRPr lang="en-US"/>
          </a:p>
        </p:txBody>
      </p:sp>
      <p:grpSp>
        <p:nvGrpSpPr>
          <p:cNvPr id="35" name="Group 34">
            <a:extLst>
              <a:ext uri="{FF2B5EF4-FFF2-40B4-BE49-F238E27FC236}">
                <a16:creationId xmlns:a16="http://schemas.microsoft.com/office/drawing/2014/main" id="{445B1939-1657-1143-856C-4B288B2E9B39}"/>
              </a:ext>
            </a:extLst>
          </p:cNvPr>
          <p:cNvGrpSpPr/>
          <p:nvPr/>
        </p:nvGrpSpPr>
        <p:grpSpPr>
          <a:xfrm>
            <a:off x="2021313" y="3696947"/>
            <a:ext cx="2483319" cy="2243879"/>
            <a:chOff x="527380" y="2518569"/>
            <a:chExt cx="3355596" cy="3164785"/>
          </a:xfrm>
        </p:grpSpPr>
        <p:pic>
          <p:nvPicPr>
            <p:cNvPr id="38" name="Picture 37">
              <a:extLst>
                <a:ext uri="{FF2B5EF4-FFF2-40B4-BE49-F238E27FC236}">
                  <a16:creationId xmlns:a16="http://schemas.microsoft.com/office/drawing/2014/main" id="{90E6FCE3-74E9-9E43-838E-67231B68137F}"/>
                </a:ext>
              </a:extLst>
            </p:cNvPr>
            <p:cNvPicPr>
              <a:picLocks noChangeAspect="1"/>
            </p:cNvPicPr>
            <p:nvPr/>
          </p:nvPicPr>
          <p:blipFill>
            <a:blip r:embed="rId5"/>
            <a:stretch>
              <a:fillRect/>
            </a:stretch>
          </p:blipFill>
          <p:spPr>
            <a:xfrm>
              <a:off x="1025770" y="2518569"/>
              <a:ext cx="1066800" cy="1003300"/>
            </a:xfrm>
            <a:prstGeom prst="rect">
              <a:avLst/>
            </a:prstGeom>
          </p:spPr>
        </p:pic>
        <p:pic>
          <p:nvPicPr>
            <p:cNvPr id="39" name="Picture 38">
              <a:extLst>
                <a:ext uri="{FF2B5EF4-FFF2-40B4-BE49-F238E27FC236}">
                  <a16:creationId xmlns:a16="http://schemas.microsoft.com/office/drawing/2014/main" id="{6004C5DF-6163-6844-94D8-676411AFE0AB}"/>
                </a:ext>
              </a:extLst>
            </p:cNvPr>
            <p:cNvPicPr>
              <a:picLocks noChangeAspect="1"/>
            </p:cNvPicPr>
            <p:nvPr/>
          </p:nvPicPr>
          <p:blipFill>
            <a:blip r:embed="rId6"/>
            <a:stretch>
              <a:fillRect/>
            </a:stretch>
          </p:blipFill>
          <p:spPr>
            <a:xfrm>
              <a:off x="1720724" y="2869265"/>
              <a:ext cx="990600" cy="1016000"/>
            </a:xfrm>
            <a:prstGeom prst="rect">
              <a:avLst/>
            </a:prstGeom>
          </p:spPr>
        </p:pic>
        <p:pic>
          <p:nvPicPr>
            <p:cNvPr id="44" name="Picture 43">
              <a:extLst>
                <a:ext uri="{FF2B5EF4-FFF2-40B4-BE49-F238E27FC236}">
                  <a16:creationId xmlns:a16="http://schemas.microsoft.com/office/drawing/2014/main" id="{379D71AD-D18D-BF4F-A2B6-77C074AA3DB5}"/>
                </a:ext>
              </a:extLst>
            </p:cNvPr>
            <p:cNvPicPr>
              <a:picLocks noChangeAspect="1"/>
            </p:cNvPicPr>
            <p:nvPr/>
          </p:nvPicPr>
          <p:blipFill>
            <a:blip r:embed="rId7"/>
            <a:stretch>
              <a:fillRect/>
            </a:stretch>
          </p:blipFill>
          <p:spPr>
            <a:xfrm>
              <a:off x="1101970" y="3392567"/>
              <a:ext cx="990600" cy="1016000"/>
            </a:xfrm>
            <a:prstGeom prst="rect">
              <a:avLst/>
            </a:prstGeom>
          </p:spPr>
        </p:pic>
        <p:pic>
          <p:nvPicPr>
            <p:cNvPr id="45" name="Picture 44">
              <a:extLst>
                <a:ext uri="{FF2B5EF4-FFF2-40B4-BE49-F238E27FC236}">
                  <a16:creationId xmlns:a16="http://schemas.microsoft.com/office/drawing/2014/main" id="{8FAC0BA6-95E8-194C-8BE2-919989B019F3}"/>
                </a:ext>
              </a:extLst>
            </p:cNvPr>
            <p:cNvPicPr>
              <a:picLocks noChangeAspect="1"/>
            </p:cNvPicPr>
            <p:nvPr/>
          </p:nvPicPr>
          <p:blipFill>
            <a:blip r:embed="rId7"/>
            <a:stretch>
              <a:fillRect/>
            </a:stretch>
          </p:blipFill>
          <p:spPr>
            <a:xfrm>
              <a:off x="2254124" y="2520230"/>
              <a:ext cx="990600" cy="1016000"/>
            </a:xfrm>
            <a:prstGeom prst="rect">
              <a:avLst/>
            </a:prstGeom>
          </p:spPr>
        </p:pic>
        <p:pic>
          <p:nvPicPr>
            <p:cNvPr id="46" name="Picture 45">
              <a:extLst>
                <a:ext uri="{FF2B5EF4-FFF2-40B4-BE49-F238E27FC236}">
                  <a16:creationId xmlns:a16="http://schemas.microsoft.com/office/drawing/2014/main" id="{D6225309-C2B1-9A4B-BF59-D7D602BE681C}"/>
                </a:ext>
              </a:extLst>
            </p:cNvPr>
            <p:cNvPicPr>
              <a:picLocks noChangeAspect="1"/>
            </p:cNvPicPr>
            <p:nvPr/>
          </p:nvPicPr>
          <p:blipFill>
            <a:blip r:embed="rId8"/>
            <a:stretch>
              <a:fillRect/>
            </a:stretch>
          </p:blipFill>
          <p:spPr>
            <a:xfrm>
              <a:off x="1631454" y="3779985"/>
              <a:ext cx="1003300" cy="1041400"/>
            </a:xfrm>
            <a:prstGeom prst="rect">
              <a:avLst/>
            </a:prstGeom>
          </p:spPr>
        </p:pic>
        <p:pic>
          <p:nvPicPr>
            <p:cNvPr id="47" name="Picture 46">
              <a:extLst>
                <a:ext uri="{FF2B5EF4-FFF2-40B4-BE49-F238E27FC236}">
                  <a16:creationId xmlns:a16="http://schemas.microsoft.com/office/drawing/2014/main" id="{00378BD8-00CB-2F4A-B3F7-B885E7264EF9}"/>
                </a:ext>
              </a:extLst>
            </p:cNvPr>
            <p:cNvPicPr>
              <a:picLocks noChangeAspect="1"/>
            </p:cNvPicPr>
            <p:nvPr/>
          </p:nvPicPr>
          <p:blipFill>
            <a:blip r:embed="rId9"/>
            <a:stretch>
              <a:fillRect/>
            </a:stretch>
          </p:blipFill>
          <p:spPr>
            <a:xfrm>
              <a:off x="2630238" y="3202748"/>
              <a:ext cx="990600" cy="1016000"/>
            </a:xfrm>
            <a:prstGeom prst="rect">
              <a:avLst/>
            </a:prstGeom>
          </p:spPr>
        </p:pic>
        <p:pic>
          <p:nvPicPr>
            <p:cNvPr id="48" name="Picture 47">
              <a:extLst>
                <a:ext uri="{FF2B5EF4-FFF2-40B4-BE49-F238E27FC236}">
                  <a16:creationId xmlns:a16="http://schemas.microsoft.com/office/drawing/2014/main" id="{7C1E222A-0B5E-184A-8319-56BE535FF2F7}"/>
                </a:ext>
              </a:extLst>
            </p:cNvPr>
            <p:cNvPicPr>
              <a:picLocks noChangeAspect="1"/>
            </p:cNvPicPr>
            <p:nvPr/>
          </p:nvPicPr>
          <p:blipFill>
            <a:blip r:embed="rId5"/>
            <a:stretch>
              <a:fillRect/>
            </a:stretch>
          </p:blipFill>
          <p:spPr>
            <a:xfrm>
              <a:off x="2262908" y="3781444"/>
              <a:ext cx="1066800" cy="1003300"/>
            </a:xfrm>
            <a:prstGeom prst="rect">
              <a:avLst/>
            </a:prstGeom>
          </p:spPr>
        </p:pic>
        <p:pic>
          <p:nvPicPr>
            <p:cNvPr id="49" name="Picture 48">
              <a:extLst>
                <a:ext uri="{FF2B5EF4-FFF2-40B4-BE49-F238E27FC236}">
                  <a16:creationId xmlns:a16="http://schemas.microsoft.com/office/drawing/2014/main" id="{35382380-A458-5A4B-97D6-0C5035F3F706}"/>
                </a:ext>
              </a:extLst>
            </p:cNvPr>
            <p:cNvPicPr>
              <a:picLocks noChangeAspect="1"/>
            </p:cNvPicPr>
            <p:nvPr/>
          </p:nvPicPr>
          <p:blipFill>
            <a:blip r:embed="rId10"/>
            <a:stretch>
              <a:fillRect/>
            </a:stretch>
          </p:blipFill>
          <p:spPr>
            <a:xfrm>
              <a:off x="1228311" y="4393228"/>
              <a:ext cx="1016000" cy="1003300"/>
            </a:xfrm>
            <a:prstGeom prst="rect">
              <a:avLst/>
            </a:prstGeom>
          </p:spPr>
        </p:pic>
        <p:pic>
          <p:nvPicPr>
            <p:cNvPr id="50" name="Picture 49">
              <a:extLst>
                <a:ext uri="{FF2B5EF4-FFF2-40B4-BE49-F238E27FC236}">
                  <a16:creationId xmlns:a16="http://schemas.microsoft.com/office/drawing/2014/main" id="{3FD709EB-B612-3148-BD86-F8ED301C9F8C}"/>
                </a:ext>
              </a:extLst>
            </p:cNvPr>
            <p:cNvPicPr>
              <a:picLocks noChangeAspect="1"/>
            </p:cNvPicPr>
            <p:nvPr/>
          </p:nvPicPr>
          <p:blipFill>
            <a:blip r:embed="rId10"/>
            <a:stretch>
              <a:fillRect/>
            </a:stretch>
          </p:blipFill>
          <p:spPr>
            <a:xfrm>
              <a:off x="2866976" y="4218748"/>
              <a:ext cx="1016000" cy="1003300"/>
            </a:xfrm>
            <a:prstGeom prst="rect">
              <a:avLst/>
            </a:prstGeom>
          </p:spPr>
        </p:pic>
        <p:pic>
          <p:nvPicPr>
            <p:cNvPr id="51" name="Picture 50">
              <a:extLst>
                <a:ext uri="{FF2B5EF4-FFF2-40B4-BE49-F238E27FC236}">
                  <a16:creationId xmlns:a16="http://schemas.microsoft.com/office/drawing/2014/main" id="{B642236F-8699-2947-BE83-8BD801D277FB}"/>
                </a:ext>
              </a:extLst>
            </p:cNvPr>
            <p:cNvPicPr>
              <a:picLocks noChangeAspect="1"/>
            </p:cNvPicPr>
            <p:nvPr/>
          </p:nvPicPr>
          <p:blipFill>
            <a:blip r:embed="rId9"/>
            <a:stretch>
              <a:fillRect/>
            </a:stretch>
          </p:blipFill>
          <p:spPr>
            <a:xfrm>
              <a:off x="542067" y="3025680"/>
              <a:ext cx="990600" cy="1016000"/>
            </a:xfrm>
            <a:prstGeom prst="rect">
              <a:avLst/>
            </a:prstGeom>
          </p:spPr>
        </p:pic>
        <p:pic>
          <p:nvPicPr>
            <p:cNvPr id="52" name="Picture 51">
              <a:extLst>
                <a:ext uri="{FF2B5EF4-FFF2-40B4-BE49-F238E27FC236}">
                  <a16:creationId xmlns:a16="http://schemas.microsoft.com/office/drawing/2014/main" id="{E8D477A6-C399-7641-B76F-90CFEAF7DBE5}"/>
                </a:ext>
              </a:extLst>
            </p:cNvPr>
            <p:cNvPicPr>
              <a:picLocks noChangeAspect="1"/>
            </p:cNvPicPr>
            <p:nvPr/>
          </p:nvPicPr>
          <p:blipFill>
            <a:blip r:embed="rId7"/>
            <a:stretch>
              <a:fillRect/>
            </a:stretch>
          </p:blipFill>
          <p:spPr>
            <a:xfrm>
              <a:off x="1847798" y="4667354"/>
              <a:ext cx="990600" cy="1016000"/>
            </a:xfrm>
            <a:prstGeom prst="rect">
              <a:avLst/>
            </a:prstGeom>
          </p:spPr>
        </p:pic>
        <p:pic>
          <p:nvPicPr>
            <p:cNvPr id="53" name="Picture 52">
              <a:extLst>
                <a:ext uri="{FF2B5EF4-FFF2-40B4-BE49-F238E27FC236}">
                  <a16:creationId xmlns:a16="http://schemas.microsoft.com/office/drawing/2014/main" id="{DB7FBDDF-DBB6-5D48-8C5C-E2B933BDB721}"/>
                </a:ext>
              </a:extLst>
            </p:cNvPr>
            <p:cNvPicPr>
              <a:picLocks noChangeAspect="1"/>
            </p:cNvPicPr>
            <p:nvPr/>
          </p:nvPicPr>
          <p:blipFill>
            <a:blip r:embed="rId6"/>
            <a:stretch>
              <a:fillRect/>
            </a:stretch>
          </p:blipFill>
          <p:spPr>
            <a:xfrm>
              <a:off x="527380" y="4155865"/>
              <a:ext cx="990600" cy="1016000"/>
            </a:xfrm>
            <a:prstGeom prst="rect">
              <a:avLst/>
            </a:prstGeom>
          </p:spPr>
        </p:pic>
      </p:grpSp>
      <p:pic>
        <p:nvPicPr>
          <p:cNvPr id="54" name="Picture 53">
            <a:extLst>
              <a:ext uri="{FF2B5EF4-FFF2-40B4-BE49-F238E27FC236}">
                <a16:creationId xmlns:a16="http://schemas.microsoft.com/office/drawing/2014/main" id="{B5AFBAE4-8C4B-CC4F-A72B-5FD8C663CAF5}"/>
              </a:ext>
            </a:extLst>
          </p:cNvPr>
          <p:cNvPicPr>
            <a:picLocks noChangeAspect="1"/>
          </p:cNvPicPr>
          <p:nvPr/>
        </p:nvPicPr>
        <p:blipFill>
          <a:blip r:embed="rId11"/>
          <a:stretch>
            <a:fillRect/>
          </a:stretch>
        </p:blipFill>
        <p:spPr>
          <a:xfrm>
            <a:off x="1784058" y="3555188"/>
            <a:ext cx="2950451" cy="2553097"/>
          </a:xfrm>
          <a:prstGeom prst="rect">
            <a:avLst/>
          </a:prstGeom>
        </p:spPr>
      </p:pic>
    </p:spTree>
    <p:extLst>
      <p:ext uri="{BB962C8B-B14F-4D97-AF65-F5344CB8AC3E}">
        <p14:creationId xmlns:p14="http://schemas.microsoft.com/office/powerpoint/2010/main" val="319833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sp>
        <p:nvSpPr>
          <p:cNvPr id="10" name="Title 1">
            <a:extLst>
              <a:ext uri="{FF2B5EF4-FFF2-40B4-BE49-F238E27FC236}">
                <a16:creationId xmlns:a16="http://schemas.microsoft.com/office/drawing/2014/main" id="{0A3D17E2-4EAF-B04D-9D75-5F01D5109668}"/>
              </a:ext>
            </a:extLst>
          </p:cNvPr>
          <p:cNvSpPr>
            <a:spLocks noGrp="1"/>
          </p:cNvSpPr>
          <p:nvPr>
            <p:ph type="title"/>
          </p:nvPr>
        </p:nvSpPr>
        <p:spPr>
          <a:xfrm>
            <a:off x="838200" y="365127"/>
            <a:ext cx="10515600" cy="1325563"/>
          </a:xfrm>
        </p:spPr>
        <p:txBody>
          <a:bodyPr>
            <a:normAutofit/>
          </a:bodyPr>
          <a:lstStyle/>
          <a:p>
            <a:r>
              <a:rPr lang="en-US" dirty="0"/>
              <a:t>Health Dataset Invariants</a:t>
            </a:r>
            <a:endParaRPr lang="en-US" b="1" dirty="0"/>
          </a:p>
        </p:txBody>
      </p:sp>
      <p:sp>
        <p:nvSpPr>
          <p:cNvPr id="32" name="Rectangle 31">
            <a:extLst>
              <a:ext uri="{FF2B5EF4-FFF2-40B4-BE49-F238E27FC236}">
                <a16:creationId xmlns:a16="http://schemas.microsoft.com/office/drawing/2014/main" id="{45560EF3-7BBF-FB41-A7E6-C3DE0E26986D}"/>
              </a:ext>
            </a:extLst>
          </p:cNvPr>
          <p:cNvSpPr/>
          <p:nvPr/>
        </p:nvSpPr>
        <p:spPr>
          <a:xfrm>
            <a:off x="0" y="6492873"/>
            <a:ext cx="1331259" cy="365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Detection</a:t>
            </a:r>
          </a:p>
        </p:txBody>
      </p:sp>
      <p:sp>
        <p:nvSpPr>
          <p:cNvPr id="2" name="Slide Number Placeholder 1">
            <a:extLst>
              <a:ext uri="{FF2B5EF4-FFF2-40B4-BE49-F238E27FC236}">
                <a16:creationId xmlns:a16="http://schemas.microsoft.com/office/drawing/2014/main" id="{4EEEB6CD-E315-F641-8FAD-534E4C4DEC1B}"/>
              </a:ext>
            </a:extLst>
          </p:cNvPr>
          <p:cNvSpPr>
            <a:spLocks noGrp="1"/>
          </p:cNvSpPr>
          <p:nvPr>
            <p:ph type="sldNum" sz="quarter" idx="12"/>
          </p:nvPr>
        </p:nvSpPr>
        <p:spPr/>
        <p:txBody>
          <a:bodyPr/>
          <a:lstStyle/>
          <a:p>
            <a:fld id="{34D36792-E2A9-6A41-A564-0C91229C87C6}" type="slidenum">
              <a:rPr lang="en-US" smtClean="0"/>
              <a:t>16</a:t>
            </a:fld>
            <a:endParaRPr lang="en-US"/>
          </a:p>
        </p:txBody>
      </p:sp>
      <p:graphicFrame>
        <p:nvGraphicFramePr>
          <p:cNvPr id="11" name="Table 10">
            <a:extLst>
              <a:ext uri="{FF2B5EF4-FFF2-40B4-BE49-F238E27FC236}">
                <a16:creationId xmlns:a16="http://schemas.microsoft.com/office/drawing/2014/main" id="{98D77BCC-E0E8-0043-871D-02D8507229D1}"/>
              </a:ext>
            </a:extLst>
          </p:cNvPr>
          <p:cNvGraphicFramePr>
            <a:graphicFrameLocks noGrp="1"/>
          </p:cNvGraphicFramePr>
          <p:nvPr>
            <p:extLst>
              <p:ext uri="{D42A27DB-BD31-4B8C-83A1-F6EECF244321}">
                <p14:modId xmlns:p14="http://schemas.microsoft.com/office/powerpoint/2010/main" val="2182262257"/>
              </p:ext>
            </p:extLst>
          </p:nvPr>
        </p:nvGraphicFramePr>
        <p:xfrm>
          <a:off x="2032000" y="1850091"/>
          <a:ext cx="8127999" cy="23164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bl>
          </a:graphicData>
        </a:graphic>
      </p:graphicFrame>
      <p:sp>
        <p:nvSpPr>
          <p:cNvPr id="12" name="Title 1">
            <a:extLst>
              <a:ext uri="{FF2B5EF4-FFF2-40B4-BE49-F238E27FC236}">
                <a16:creationId xmlns:a16="http://schemas.microsoft.com/office/drawing/2014/main" id="{755C3C08-46B7-CB4E-B92D-B5BF5E72F40F}"/>
              </a:ext>
            </a:extLst>
          </p:cNvPr>
          <p:cNvSpPr txBox="1">
            <a:spLocks/>
          </p:cNvSpPr>
          <p:nvPr/>
        </p:nvSpPr>
        <p:spPr>
          <a:xfrm>
            <a:off x="4645866" y="4568720"/>
            <a:ext cx="3394548"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3200" dirty="0"/>
              <a:t>10 ≤ BMI ≤ 40</a:t>
            </a:r>
          </a:p>
        </p:txBody>
      </p:sp>
      <p:sp>
        <p:nvSpPr>
          <p:cNvPr id="13" name="Title 1">
            <a:extLst>
              <a:ext uri="{FF2B5EF4-FFF2-40B4-BE49-F238E27FC236}">
                <a16:creationId xmlns:a16="http://schemas.microsoft.com/office/drawing/2014/main" id="{38CCACA3-F2B7-0D41-8853-DB5BE155EB48}"/>
              </a:ext>
            </a:extLst>
          </p:cNvPr>
          <p:cNvSpPr txBox="1">
            <a:spLocks/>
          </p:cNvSpPr>
          <p:nvPr/>
        </p:nvSpPr>
        <p:spPr>
          <a:xfrm>
            <a:off x="3121572" y="5407961"/>
            <a:ext cx="6779173"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3200" dirty="0"/>
              <a:t>-40 ≤ (28 X Height— Weight) ≤ 30 </a:t>
            </a:r>
          </a:p>
        </p:txBody>
      </p:sp>
    </p:spTree>
    <p:extLst>
      <p:ext uri="{BB962C8B-B14F-4D97-AF65-F5344CB8AC3E}">
        <p14:creationId xmlns:p14="http://schemas.microsoft.com/office/powerpoint/2010/main" val="294362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51679BA-4BD9-0F4D-AB67-5B4077246DBC}"/>
              </a:ext>
            </a:extLst>
          </p:cNvPr>
          <p:cNvGraphicFramePr>
            <a:graphicFrameLocks noGrp="1"/>
          </p:cNvGraphicFramePr>
          <p:nvPr>
            <p:extLst>
              <p:ext uri="{D42A27DB-BD31-4B8C-83A1-F6EECF244321}">
                <p14:modId xmlns:p14="http://schemas.microsoft.com/office/powerpoint/2010/main" val="187076068"/>
              </p:ext>
            </p:extLst>
          </p:nvPr>
        </p:nvGraphicFramePr>
        <p:xfrm>
          <a:off x="2031999" y="2302512"/>
          <a:ext cx="8127999" cy="3474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solidFill>
                      <a:schemeClr val="accent1"/>
                    </a:solidFill>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extLst>
                  <a:ext uri="{0D108BD9-81ED-4DB2-BD59-A6C34878D82A}">
                    <a16:rowId xmlns:a16="http://schemas.microsoft.com/office/drawing/2014/main" val="2926958689"/>
                  </a:ext>
                </a:extLst>
              </a:tr>
              <a:tr h="370840">
                <a:tc>
                  <a:txBody>
                    <a:bodyPr/>
                    <a:lstStyle/>
                    <a:p>
                      <a:pPr algn="ctr"/>
                      <a:r>
                        <a:rPr lang="en-US" sz="3200" dirty="0"/>
                        <a:t>6 feet</a:t>
                      </a:r>
                    </a:p>
                  </a:txBody>
                  <a:tcPr>
                    <a:solidFill>
                      <a:srgbClr val="FF0000">
                        <a:alpha val="31000"/>
                      </a:srgbClr>
                    </a:solidFill>
                  </a:tcPr>
                </a:tc>
                <a:tc>
                  <a:txBody>
                    <a:bodyPr/>
                    <a:lstStyle/>
                    <a:p>
                      <a:pPr algn="ctr"/>
                      <a:r>
                        <a:rPr lang="en-US" sz="3200" dirty="0"/>
                        <a:t>170 </a:t>
                      </a:r>
                      <a:r>
                        <a:rPr lang="en-US" sz="3200" dirty="0" err="1"/>
                        <a:t>lbs</a:t>
                      </a:r>
                      <a:endParaRPr lang="en-US" sz="3200" dirty="0"/>
                    </a:p>
                  </a:txBody>
                  <a:tcPr>
                    <a:solidFill>
                      <a:srgbClr val="FF0000">
                        <a:alpha val="31000"/>
                      </a:srgbClr>
                    </a:solidFill>
                  </a:tcPr>
                </a:tc>
                <a:tc>
                  <a:txBody>
                    <a:bodyPr/>
                    <a:lstStyle/>
                    <a:p>
                      <a:pPr algn="ctr"/>
                      <a:r>
                        <a:rPr lang="en-US" sz="3200" dirty="0"/>
                        <a:t>231</a:t>
                      </a:r>
                    </a:p>
                  </a:txBody>
                  <a:tcPr>
                    <a:solidFill>
                      <a:srgbClr val="FF0000">
                        <a:alpha val="31000"/>
                      </a:srgbClr>
                    </a:solidFill>
                  </a:tcPr>
                </a:tc>
                <a:extLst>
                  <a:ext uri="{0D108BD9-81ED-4DB2-BD59-A6C34878D82A}">
                    <a16:rowId xmlns:a16="http://schemas.microsoft.com/office/drawing/2014/main" val="3406727080"/>
                  </a:ext>
                </a:extLst>
              </a:tr>
            </a:tbl>
          </a:graphicData>
        </a:graphic>
      </p:graphicFrame>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sp>
        <p:nvSpPr>
          <p:cNvPr id="10" name="Title 1">
            <a:extLst>
              <a:ext uri="{FF2B5EF4-FFF2-40B4-BE49-F238E27FC236}">
                <a16:creationId xmlns:a16="http://schemas.microsoft.com/office/drawing/2014/main" id="{0A3D17E2-4EAF-B04D-9D75-5F01D5109668}"/>
              </a:ext>
            </a:extLst>
          </p:cNvPr>
          <p:cNvSpPr>
            <a:spLocks noGrp="1"/>
          </p:cNvSpPr>
          <p:nvPr>
            <p:ph type="title"/>
          </p:nvPr>
        </p:nvSpPr>
        <p:spPr>
          <a:xfrm>
            <a:off x="838200" y="365127"/>
            <a:ext cx="10515600" cy="1325563"/>
          </a:xfrm>
        </p:spPr>
        <p:txBody>
          <a:bodyPr>
            <a:normAutofit/>
          </a:bodyPr>
          <a:lstStyle/>
          <a:p>
            <a:r>
              <a:rPr lang="en-US" dirty="0"/>
              <a:t>Degree of Non-conformance</a:t>
            </a:r>
            <a:endParaRPr lang="en-US" b="1" dirty="0"/>
          </a:p>
        </p:txBody>
      </p:sp>
      <p:sp>
        <p:nvSpPr>
          <p:cNvPr id="32" name="Rectangle 31">
            <a:extLst>
              <a:ext uri="{FF2B5EF4-FFF2-40B4-BE49-F238E27FC236}">
                <a16:creationId xmlns:a16="http://schemas.microsoft.com/office/drawing/2014/main" id="{45560EF3-7BBF-FB41-A7E6-C3DE0E26986D}"/>
              </a:ext>
            </a:extLst>
          </p:cNvPr>
          <p:cNvSpPr/>
          <p:nvPr/>
        </p:nvSpPr>
        <p:spPr>
          <a:xfrm>
            <a:off x="0" y="6492873"/>
            <a:ext cx="1331259" cy="365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Detection</a:t>
            </a:r>
          </a:p>
        </p:txBody>
      </p:sp>
      <p:sp>
        <p:nvSpPr>
          <p:cNvPr id="2" name="Slide Number Placeholder 1">
            <a:extLst>
              <a:ext uri="{FF2B5EF4-FFF2-40B4-BE49-F238E27FC236}">
                <a16:creationId xmlns:a16="http://schemas.microsoft.com/office/drawing/2014/main" id="{4EEEB6CD-E315-F641-8FAD-534E4C4DEC1B}"/>
              </a:ext>
            </a:extLst>
          </p:cNvPr>
          <p:cNvSpPr>
            <a:spLocks noGrp="1"/>
          </p:cNvSpPr>
          <p:nvPr>
            <p:ph type="sldNum" sz="quarter" idx="12"/>
          </p:nvPr>
        </p:nvSpPr>
        <p:spPr/>
        <p:txBody>
          <a:bodyPr/>
          <a:lstStyle/>
          <a:p>
            <a:fld id="{34D36792-E2A9-6A41-A564-0C91229C87C6}" type="slidenum">
              <a:rPr lang="en-US" smtClean="0"/>
              <a:t>17</a:t>
            </a:fld>
            <a:endParaRPr lang="en-US"/>
          </a:p>
        </p:txBody>
      </p:sp>
      <p:sp>
        <p:nvSpPr>
          <p:cNvPr id="14" name="Process 13">
            <a:extLst>
              <a:ext uri="{FF2B5EF4-FFF2-40B4-BE49-F238E27FC236}">
                <a16:creationId xmlns:a16="http://schemas.microsoft.com/office/drawing/2014/main" id="{C0BCF69F-BFA5-E748-A062-B5F2E648318A}"/>
              </a:ext>
            </a:extLst>
          </p:cNvPr>
          <p:cNvSpPr/>
          <p:nvPr/>
        </p:nvSpPr>
        <p:spPr>
          <a:xfrm>
            <a:off x="1331259" y="1923770"/>
            <a:ext cx="9435716" cy="329234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0">
            <a:extLst>
              <a:ext uri="{FF2B5EF4-FFF2-40B4-BE49-F238E27FC236}">
                <a16:creationId xmlns:a16="http://schemas.microsoft.com/office/drawing/2014/main" id="{98D77BCC-E0E8-0043-871D-02D8507229D1}"/>
              </a:ext>
            </a:extLst>
          </p:cNvPr>
          <p:cNvGraphicFramePr>
            <a:graphicFrameLocks noGrp="1"/>
          </p:cNvGraphicFramePr>
          <p:nvPr>
            <p:extLst>
              <p:ext uri="{D42A27DB-BD31-4B8C-83A1-F6EECF244321}">
                <p14:modId xmlns:p14="http://schemas.microsoft.com/office/powerpoint/2010/main" val="1778120224"/>
              </p:ext>
            </p:extLst>
          </p:nvPr>
        </p:nvGraphicFramePr>
        <p:xfrm>
          <a:off x="2032000" y="2382003"/>
          <a:ext cx="8127999" cy="23164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bl>
          </a:graphicData>
        </a:graphic>
      </p:graphicFrame>
      <p:sp>
        <p:nvSpPr>
          <p:cNvPr id="12" name="Title 1">
            <a:extLst>
              <a:ext uri="{FF2B5EF4-FFF2-40B4-BE49-F238E27FC236}">
                <a16:creationId xmlns:a16="http://schemas.microsoft.com/office/drawing/2014/main" id="{755C3C08-46B7-CB4E-B92D-B5BF5E72F40F}"/>
              </a:ext>
            </a:extLst>
          </p:cNvPr>
          <p:cNvSpPr txBox="1">
            <a:spLocks/>
          </p:cNvSpPr>
          <p:nvPr/>
        </p:nvSpPr>
        <p:spPr>
          <a:xfrm>
            <a:off x="838200" y="1546597"/>
            <a:ext cx="3394548"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3200" dirty="0"/>
              <a:t>10 ≤ BMI ≤ 40</a:t>
            </a:r>
          </a:p>
        </p:txBody>
      </p:sp>
      <p:grpSp>
        <p:nvGrpSpPr>
          <p:cNvPr id="5" name="Group 4">
            <a:extLst>
              <a:ext uri="{FF2B5EF4-FFF2-40B4-BE49-F238E27FC236}">
                <a16:creationId xmlns:a16="http://schemas.microsoft.com/office/drawing/2014/main" id="{2DFC6C8D-41AD-1647-A9C4-E5D5797458D9}"/>
              </a:ext>
            </a:extLst>
          </p:cNvPr>
          <p:cNvGrpSpPr/>
          <p:nvPr/>
        </p:nvGrpSpPr>
        <p:grpSpPr>
          <a:xfrm>
            <a:off x="846222" y="1538577"/>
            <a:ext cx="8554452" cy="4238655"/>
            <a:chOff x="846222" y="1538577"/>
            <a:chExt cx="8554452" cy="4238655"/>
          </a:xfrm>
        </p:grpSpPr>
        <p:sp>
          <p:nvSpPr>
            <p:cNvPr id="3" name="Oval 2">
              <a:extLst>
                <a:ext uri="{FF2B5EF4-FFF2-40B4-BE49-F238E27FC236}">
                  <a16:creationId xmlns:a16="http://schemas.microsoft.com/office/drawing/2014/main" id="{27679BC9-236D-2645-B73D-05B0EC4627AE}"/>
                </a:ext>
              </a:extLst>
            </p:cNvPr>
            <p:cNvSpPr/>
            <p:nvPr/>
          </p:nvSpPr>
          <p:spPr>
            <a:xfrm>
              <a:off x="8153400" y="5216110"/>
              <a:ext cx="1247274" cy="5611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5429763-D960-C641-B81E-63A6608B170D}"/>
                </a:ext>
              </a:extLst>
            </p:cNvPr>
            <p:cNvSpPr txBox="1">
              <a:spLocks/>
            </p:cNvSpPr>
            <p:nvPr/>
          </p:nvSpPr>
          <p:spPr>
            <a:xfrm>
              <a:off x="846222" y="1538577"/>
              <a:ext cx="3394548" cy="546242"/>
            </a:xfrm>
            <a:prstGeom prst="rect">
              <a:avLst/>
            </a:prstGeom>
            <a:solidFill>
              <a:schemeClr val="bg1">
                <a:lumMod val="85000"/>
              </a:schemeClr>
            </a:solidFill>
            <a:ln w="38100">
              <a:solidFill>
                <a:srgbClr val="FF0000"/>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3200" dirty="0"/>
                <a:t>10 ≤ BMI ≤ 40</a:t>
              </a:r>
            </a:p>
          </p:txBody>
        </p:sp>
      </p:grpSp>
    </p:spTree>
    <p:extLst>
      <p:ext uri="{BB962C8B-B14F-4D97-AF65-F5344CB8AC3E}">
        <p14:creationId xmlns:p14="http://schemas.microsoft.com/office/powerpoint/2010/main" val="4390675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51679BA-4BD9-0F4D-AB67-5B4077246DBC}"/>
              </a:ext>
            </a:extLst>
          </p:cNvPr>
          <p:cNvGraphicFramePr>
            <a:graphicFrameLocks noGrp="1"/>
          </p:cNvGraphicFramePr>
          <p:nvPr>
            <p:extLst>
              <p:ext uri="{D42A27DB-BD31-4B8C-83A1-F6EECF244321}">
                <p14:modId xmlns:p14="http://schemas.microsoft.com/office/powerpoint/2010/main" val="961581560"/>
              </p:ext>
            </p:extLst>
          </p:nvPr>
        </p:nvGraphicFramePr>
        <p:xfrm>
          <a:off x="2031999" y="2302512"/>
          <a:ext cx="8127999" cy="4053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solidFill>
                      <a:schemeClr val="accent1"/>
                    </a:solidFill>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extLst>
                  <a:ext uri="{0D108BD9-81ED-4DB2-BD59-A6C34878D82A}">
                    <a16:rowId xmlns:a16="http://schemas.microsoft.com/office/drawing/2014/main" val="2926958689"/>
                  </a:ext>
                </a:extLst>
              </a:tr>
              <a:tr h="370840">
                <a:tc>
                  <a:txBody>
                    <a:bodyPr/>
                    <a:lstStyle/>
                    <a:p>
                      <a:pPr algn="ctr"/>
                      <a:r>
                        <a:rPr lang="en-US" sz="3200" dirty="0"/>
                        <a:t>6 feet</a:t>
                      </a:r>
                    </a:p>
                  </a:txBody>
                  <a:tcPr>
                    <a:solidFill>
                      <a:srgbClr val="FF0000">
                        <a:alpha val="31000"/>
                      </a:srgbClr>
                    </a:solidFill>
                  </a:tcPr>
                </a:tc>
                <a:tc>
                  <a:txBody>
                    <a:bodyPr/>
                    <a:lstStyle/>
                    <a:p>
                      <a:pPr algn="ctr"/>
                      <a:r>
                        <a:rPr lang="en-US" sz="3200" dirty="0"/>
                        <a:t>170 </a:t>
                      </a:r>
                      <a:r>
                        <a:rPr lang="en-US" sz="3200" dirty="0" err="1"/>
                        <a:t>lbs</a:t>
                      </a:r>
                      <a:endParaRPr lang="en-US" sz="3200" dirty="0"/>
                    </a:p>
                  </a:txBody>
                  <a:tcPr>
                    <a:solidFill>
                      <a:srgbClr val="FF0000">
                        <a:alpha val="31000"/>
                      </a:srgbClr>
                    </a:solidFill>
                  </a:tcPr>
                </a:tc>
                <a:tc>
                  <a:txBody>
                    <a:bodyPr/>
                    <a:lstStyle/>
                    <a:p>
                      <a:pPr algn="ctr"/>
                      <a:r>
                        <a:rPr lang="en-US" sz="3200" dirty="0"/>
                        <a:t>231</a:t>
                      </a:r>
                    </a:p>
                  </a:txBody>
                  <a:tcPr>
                    <a:solidFill>
                      <a:srgbClr val="FF0000">
                        <a:alpha val="31000"/>
                      </a:srgbClr>
                    </a:solidFill>
                  </a:tcPr>
                </a:tc>
                <a:extLst>
                  <a:ext uri="{0D108BD9-81ED-4DB2-BD59-A6C34878D82A}">
                    <a16:rowId xmlns:a16="http://schemas.microsoft.com/office/drawing/2014/main" val="3406727080"/>
                  </a:ext>
                </a:extLst>
              </a:tr>
              <a:tr h="370840">
                <a:tc>
                  <a:txBody>
                    <a:bodyPr/>
                    <a:lstStyle/>
                    <a:p>
                      <a:pPr algn="ctr"/>
                      <a:r>
                        <a:rPr lang="en-US" sz="3200" dirty="0">
                          <a:solidFill>
                            <a:schemeClr val="bg1"/>
                          </a:solidFill>
                        </a:rPr>
                        <a:t>6 feet</a:t>
                      </a:r>
                    </a:p>
                  </a:txBody>
                  <a:tcPr>
                    <a:solidFill>
                      <a:srgbClr val="FF0000">
                        <a:alpha val="94000"/>
                      </a:srgbClr>
                    </a:solidFill>
                  </a:tcPr>
                </a:tc>
                <a:tc>
                  <a:txBody>
                    <a:bodyPr/>
                    <a:lstStyle/>
                    <a:p>
                      <a:pPr algn="ctr"/>
                      <a:r>
                        <a:rPr lang="en-US" sz="3200" dirty="0">
                          <a:solidFill>
                            <a:schemeClr val="bg1"/>
                          </a:solidFill>
                        </a:rPr>
                        <a:t>170 </a:t>
                      </a:r>
                      <a:r>
                        <a:rPr lang="en-US" sz="3200" dirty="0" err="1">
                          <a:solidFill>
                            <a:schemeClr val="bg1"/>
                          </a:solidFill>
                        </a:rPr>
                        <a:t>lbs</a:t>
                      </a:r>
                      <a:endParaRPr lang="en-US" sz="3200" dirty="0">
                        <a:solidFill>
                          <a:schemeClr val="bg1"/>
                        </a:solidFill>
                      </a:endParaRPr>
                    </a:p>
                  </a:txBody>
                  <a:tcPr>
                    <a:solidFill>
                      <a:srgbClr val="FF0000">
                        <a:alpha val="94000"/>
                      </a:srgbClr>
                    </a:solidFill>
                  </a:tcPr>
                </a:tc>
                <a:tc>
                  <a:txBody>
                    <a:bodyPr/>
                    <a:lstStyle/>
                    <a:p>
                      <a:pPr algn="ctr"/>
                      <a:r>
                        <a:rPr lang="en-US" sz="3200" dirty="0">
                          <a:solidFill>
                            <a:schemeClr val="bg1"/>
                          </a:solidFill>
                        </a:rPr>
                        <a:t>20000</a:t>
                      </a:r>
                    </a:p>
                  </a:txBody>
                  <a:tcPr>
                    <a:solidFill>
                      <a:srgbClr val="FF0000">
                        <a:alpha val="94000"/>
                      </a:srgbClr>
                    </a:solidFill>
                  </a:tcPr>
                </a:tc>
                <a:extLst>
                  <a:ext uri="{0D108BD9-81ED-4DB2-BD59-A6C34878D82A}">
                    <a16:rowId xmlns:a16="http://schemas.microsoft.com/office/drawing/2014/main" val="362848011"/>
                  </a:ext>
                </a:extLst>
              </a:tr>
            </a:tbl>
          </a:graphicData>
        </a:graphic>
      </p:graphicFrame>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sp>
        <p:nvSpPr>
          <p:cNvPr id="10" name="Title 1">
            <a:extLst>
              <a:ext uri="{FF2B5EF4-FFF2-40B4-BE49-F238E27FC236}">
                <a16:creationId xmlns:a16="http://schemas.microsoft.com/office/drawing/2014/main" id="{0A3D17E2-4EAF-B04D-9D75-5F01D5109668}"/>
              </a:ext>
            </a:extLst>
          </p:cNvPr>
          <p:cNvSpPr>
            <a:spLocks noGrp="1"/>
          </p:cNvSpPr>
          <p:nvPr>
            <p:ph type="title"/>
          </p:nvPr>
        </p:nvSpPr>
        <p:spPr>
          <a:xfrm>
            <a:off x="838200" y="365127"/>
            <a:ext cx="10515600" cy="1325563"/>
          </a:xfrm>
        </p:spPr>
        <p:txBody>
          <a:bodyPr>
            <a:normAutofit/>
          </a:bodyPr>
          <a:lstStyle/>
          <a:p>
            <a:r>
              <a:rPr lang="en-US" dirty="0"/>
              <a:t>Degree of Non-conformance</a:t>
            </a:r>
            <a:endParaRPr lang="en-US" b="1" dirty="0"/>
          </a:p>
        </p:txBody>
      </p:sp>
      <p:sp>
        <p:nvSpPr>
          <p:cNvPr id="32" name="Rectangle 31">
            <a:extLst>
              <a:ext uri="{FF2B5EF4-FFF2-40B4-BE49-F238E27FC236}">
                <a16:creationId xmlns:a16="http://schemas.microsoft.com/office/drawing/2014/main" id="{45560EF3-7BBF-FB41-A7E6-C3DE0E26986D}"/>
              </a:ext>
            </a:extLst>
          </p:cNvPr>
          <p:cNvSpPr/>
          <p:nvPr/>
        </p:nvSpPr>
        <p:spPr>
          <a:xfrm>
            <a:off x="0" y="6492873"/>
            <a:ext cx="1331259" cy="365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Detection</a:t>
            </a:r>
          </a:p>
        </p:txBody>
      </p:sp>
      <p:sp>
        <p:nvSpPr>
          <p:cNvPr id="2" name="Slide Number Placeholder 1">
            <a:extLst>
              <a:ext uri="{FF2B5EF4-FFF2-40B4-BE49-F238E27FC236}">
                <a16:creationId xmlns:a16="http://schemas.microsoft.com/office/drawing/2014/main" id="{4EEEB6CD-E315-F641-8FAD-534E4C4DEC1B}"/>
              </a:ext>
            </a:extLst>
          </p:cNvPr>
          <p:cNvSpPr>
            <a:spLocks noGrp="1"/>
          </p:cNvSpPr>
          <p:nvPr>
            <p:ph type="sldNum" sz="quarter" idx="12"/>
          </p:nvPr>
        </p:nvSpPr>
        <p:spPr/>
        <p:txBody>
          <a:bodyPr/>
          <a:lstStyle/>
          <a:p>
            <a:fld id="{34D36792-E2A9-6A41-A564-0C91229C87C6}" type="slidenum">
              <a:rPr lang="en-US" smtClean="0"/>
              <a:t>18</a:t>
            </a:fld>
            <a:endParaRPr lang="en-US"/>
          </a:p>
        </p:txBody>
      </p:sp>
      <p:sp>
        <p:nvSpPr>
          <p:cNvPr id="14" name="Process 13">
            <a:extLst>
              <a:ext uri="{FF2B5EF4-FFF2-40B4-BE49-F238E27FC236}">
                <a16:creationId xmlns:a16="http://schemas.microsoft.com/office/drawing/2014/main" id="{C0BCF69F-BFA5-E748-A062-B5F2E648318A}"/>
              </a:ext>
            </a:extLst>
          </p:cNvPr>
          <p:cNvSpPr/>
          <p:nvPr/>
        </p:nvSpPr>
        <p:spPr>
          <a:xfrm>
            <a:off x="1331259" y="1923770"/>
            <a:ext cx="9435716" cy="329234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Table 10">
            <a:extLst>
              <a:ext uri="{FF2B5EF4-FFF2-40B4-BE49-F238E27FC236}">
                <a16:creationId xmlns:a16="http://schemas.microsoft.com/office/drawing/2014/main" id="{98D77BCC-E0E8-0043-871D-02D8507229D1}"/>
              </a:ext>
            </a:extLst>
          </p:cNvPr>
          <p:cNvGraphicFramePr>
            <a:graphicFrameLocks noGrp="1"/>
          </p:cNvGraphicFramePr>
          <p:nvPr/>
        </p:nvGraphicFramePr>
        <p:xfrm>
          <a:off x="2032000" y="2382003"/>
          <a:ext cx="8127999" cy="23164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bl>
          </a:graphicData>
        </a:graphic>
      </p:graphicFrame>
      <p:sp>
        <p:nvSpPr>
          <p:cNvPr id="12" name="Title 1">
            <a:extLst>
              <a:ext uri="{FF2B5EF4-FFF2-40B4-BE49-F238E27FC236}">
                <a16:creationId xmlns:a16="http://schemas.microsoft.com/office/drawing/2014/main" id="{755C3C08-46B7-CB4E-B92D-B5BF5E72F40F}"/>
              </a:ext>
            </a:extLst>
          </p:cNvPr>
          <p:cNvSpPr txBox="1">
            <a:spLocks/>
          </p:cNvSpPr>
          <p:nvPr/>
        </p:nvSpPr>
        <p:spPr>
          <a:xfrm>
            <a:off x="838200" y="1546597"/>
            <a:ext cx="3394548"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3200" dirty="0"/>
              <a:t>10 ≤ BMI ≤ 40</a:t>
            </a:r>
          </a:p>
        </p:txBody>
      </p:sp>
      <p:grpSp>
        <p:nvGrpSpPr>
          <p:cNvPr id="13" name="Group 12">
            <a:extLst>
              <a:ext uri="{FF2B5EF4-FFF2-40B4-BE49-F238E27FC236}">
                <a16:creationId xmlns:a16="http://schemas.microsoft.com/office/drawing/2014/main" id="{6CC21E7E-C229-974F-9699-8039D2216AAD}"/>
              </a:ext>
            </a:extLst>
          </p:cNvPr>
          <p:cNvGrpSpPr/>
          <p:nvPr/>
        </p:nvGrpSpPr>
        <p:grpSpPr>
          <a:xfrm>
            <a:off x="846222" y="1538577"/>
            <a:ext cx="8698830" cy="4816168"/>
            <a:chOff x="846222" y="1538577"/>
            <a:chExt cx="8698830" cy="4816168"/>
          </a:xfrm>
        </p:grpSpPr>
        <p:sp>
          <p:nvSpPr>
            <p:cNvPr id="16" name="Oval 15">
              <a:extLst>
                <a:ext uri="{FF2B5EF4-FFF2-40B4-BE49-F238E27FC236}">
                  <a16:creationId xmlns:a16="http://schemas.microsoft.com/office/drawing/2014/main" id="{7093792B-8436-AC49-9EC2-7E63495354EE}"/>
                </a:ext>
              </a:extLst>
            </p:cNvPr>
            <p:cNvSpPr/>
            <p:nvPr/>
          </p:nvSpPr>
          <p:spPr>
            <a:xfrm>
              <a:off x="8137357" y="5793623"/>
              <a:ext cx="1407695" cy="56112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09CB23D9-55CE-D84F-9749-F96BD0127EE1}"/>
                </a:ext>
              </a:extLst>
            </p:cNvPr>
            <p:cNvSpPr txBox="1">
              <a:spLocks/>
            </p:cNvSpPr>
            <p:nvPr/>
          </p:nvSpPr>
          <p:spPr>
            <a:xfrm>
              <a:off x="846222" y="1538577"/>
              <a:ext cx="3394548" cy="546242"/>
            </a:xfrm>
            <a:prstGeom prst="rect">
              <a:avLst/>
            </a:prstGeom>
            <a:solidFill>
              <a:schemeClr val="bg1">
                <a:lumMod val="85000"/>
              </a:schemeClr>
            </a:solidFill>
            <a:ln w="38100">
              <a:solidFill>
                <a:srgbClr val="FF0000"/>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3200" dirty="0"/>
                <a:t>10 ≤ BMI ≤ 40</a:t>
              </a:r>
            </a:p>
          </p:txBody>
        </p:sp>
      </p:grpSp>
    </p:spTree>
    <p:extLst>
      <p:ext uri="{BB962C8B-B14F-4D97-AF65-F5344CB8AC3E}">
        <p14:creationId xmlns:p14="http://schemas.microsoft.com/office/powerpoint/2010/main" val="4225857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D523-08B5-5E4C-890A-162E7E128747}"/>
              </a:ext>
            </a:extLst>
          </p:cNvPr>
          <p:cNvSpPr>
            <a:spLocks noGrp="1"/>
          </p:cNvSpPr>
          <p:nvPr>
            <p:ph type="title"/>
          </p:nvPr>
        </p:nvSpPr>
        <p:spPr/>
        <p:txBody>
          <a:bodyPr>
            <a:normAutofit/>
          </a:bodyPr>
          <a:lstStyle/>
          <a:p>
            <a:r>
              <a:rPr lang="en-US" dirty="0"/>
              <a:t>Tuple Non-conformance</a:t>
            </a:r>
            <a:endParaRPr lang="en-US" b="1" dirty="0"/>
          </a:p>
        </p:txBody>
      </p:sp>
      <p:sp>
        <p:nvSpPr>
          <p:cNvPr id="4" name="Footer Placeholder 3">
            <a:extLst>
              <a:ext uri="{FF2B5EF4-FFF2-40B4-BE49-F238E27FC236}">
                <a16:creationId xmlns:a16="http://schemas.microsoft.com/office/drawing/2014/main" id="{2EA8764F-8F5E-A949-A945-20EA44E67B13}"/>
              </a:ext>
            </a:extLst>
          </p:cNvPr>
          <p:cNvSpPr>
            <a:spLocks noGrp="1"/>
          </p:cNvSpPr>
          <p:nvPr>
            <p:ph type="ftr" sz="quarter" idx="11"/>
          </p:nvPr>
        </p:nvSpPr>
        <p:spPr/>
        <p:txBody>
          <a:bodyPr/>
          <a:lstStyle/>
          <a:p>
            <a:r>
              <a:rPr lang="en-US" dirty="0"/>
              <a:t>ExTuNe: Explaining Tuple Non-conformance</a:t>
            </a:r>
          </a:p>
        </p:txBody>
      </p:sp>
      <p:pic>
        <p:nvPicPr>
          <p:cNvPr id="29" name="Picture 28">
            <a:extLst>
              <a:ext uri="{FF2B5EF4-FFF2-40B4-BE49-F238E27FC236}">
                <a16:creationId xmlns:a16="http://schemas.microsoft.com/office/drawing/2014/main" id="{5E70A2BA-FA81-FE42-A414-B7DD0E68D1AA}"/>
              </a:ext>
            </a:extLst>
          </p:cNvPr>
          <p:cNvPicPr>
            <a:picLocks noChangeAspect="1"/>
          </p:cNvPicPr>
          <p:nvPr/>
        </p:nvPicPr>
        <p:blipFill rotWithShape="1">
          <a:blip r:embed="rId3"/>
          <a:srcRect l="48367" r="18147"/>
          <a:stretch/>
        </p:blipFill>
        <p:spPr>
          <a:xfrm flipH="1">
            <a:off x="4357407" y="1690690"/>
            <a:ext cx="3402178" cy="3619500"/>
          </a:xfrm>
          <a:prstGeom prst="rect">
            <a:avLst/>
          </a:prstGeom>
        </p:spPr>
      </p:pic>
      <p:sp>
        <p:nvSpPr>
          <p:cNvPr id="30" name="Rounded Rectangular Callout 29">
            <a:extLst>
              <a:ext uri="{FF2B5EF4-FFF2-40B4-BE49-F238E27FC236}">
                <a16:creationId xmlns:a16="http://schemas.microsoft.com/office/drawing/2014/main" id="{6206F30D-F2BF-B046-BD1A-A3417ED3D0C3}"/>
              </a:ext>
            </a:extLst>
          </p:cNvPr>
          <p:cNvSpPr/>
          <p:nvPr/>
        </p:nvSpPr>
        <p:spPr>
          <a:xfrm>
            <a:off x="457200" y="3357890"/>
            <a:ext cx="3200400" cy="1385047"/>
          </a:xfrm>
          <a:prstGeom prst="wedgeRoundRectCallout">
            <a:avLst>
              <a:gd name="adj1" fmla="val 53459"/>
              <a:gd name="adj2" fmla="val -89827"/>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Is it </a:t>
            </a:r>
          </a:p>
          <a:p>
            <a:pPr algn="ctr"/>
            <a:r>
              <a:rPr lang="en-US" sz="3200" dirty="0">
                <a:solidFill>
                  <a:schemeClr val="tx1"/>
                </a:solidFill>
              </a:rPr>
              <a:t>non-conforming?</a:t>
            </a:r>
          </a:p>
        </p:txBody>
      </p:sp>
      <p:sp>
        <p:nvSpPr>
          <p:cNvPr id="7" name="Rectangle 6">
            <a:extLst>
              <a:ext uri="{FF2B5EF4-FFF2-40B4-BE49-F238E27FC236}">
                <a16:creationId xmlns:a16="http://schemas.microsoft.com/office/drawing/2014/main" id="{6150679D-1275-9540-97B2-777C944378A2}"/>
              </a:ext>
            </a:extLst>
          </p:cNvPr>
          <p:cNvSpPr/>
          <p:nvPr/>
        </p:nvSpPr>
        <p:spPr>
          <a:xfrm>
            <a:off x="457200" y="1690690"/>
            <a:ext cx="3200400" cy="9233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Detection</a:t>
            </a:r>
          </a:p>
        </p:txBody>
      </p:sp>
      <p:sp>
        <p:nvSpPr>
          <p:cNvPr id="3" name="Slide Number Placeholder 2">
            <a:extLst>
              <a:ext uri="{FF2B5EF4-FFF2-40B4-BE49-F238E27FC236}">
                <a16:creationId xmlns:a16="http://schemas.microsoft.com/office/drawing/2014/main" id="{7B69B2D2-BD56-0E4B-9200-DB4CA35BF955}"/>
              </a:ext>
            </a:extLst>
          </p:cNvPr>
          <p:cNvSpPr>
            <a:spLocks noGrp="1"/>
          </p:cNvSpPr>
          <p:nvPr>
            <p:ph type="sldNum" sz="quarter" idx="12"/>
          </p:nvPr>
        </p:nvSpPr>
        <p:spPr/>
        <p:txBody>
          <a:bodyPr/>
          <a:lstStyle/>
          <a:p>
            <a:fld id="{34D36792-E2A9-6A41-A564-0C91229C87C6}" type="slidenum">
              <a:rPr lang="en-US" smtClean="0"/>
              <a:t>19</a:t>
            </a:fld>
            <a:endParaRPr lang="en-US"/>
          </a:p>
        </p:txBody>
      </p:sp>
      <p:sp>
        <p:nvSpPr>
          <p:cNvPr id="11" name="Rounded Rectangular Callout 10">
            <a:extLst>
              <a:ext uri="{FF2B5EF4-FFF2-40B4-BE49-F238E27FC236}">
                <a16:creationId xmlns:a16="http://schemas.microsoft.com/office/drawing/2014/main" id="{EC05A2E4-55C0-3947-92E7-2D030EEF365A}"/>
              </a:ext>
            </a:extLst>
          </p:cNvPr>
          <p:cNvSpPr/>
          <p:nvPr/>
        </p:nvSpPr>
        <p:spPr>
          <a:xfrm>
            <a:off x="8382000" y="4617666"/>
            <a:ext cx="3200400" cy="1385047"/>
          </a:xfrm>
          <a:prstGeom prst="wedgeRoundRectCallout">
            <a:avLst>
              <a:gd name="adj1" fmla="val -95165"/>
              <a:gd name="adj2" fmla="val -114199"/>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Why</a:t>
            </a:r>
            <a:r>
              <a:rPr lang="en-US" sz="3200" dirty="0">
                <a:solidFill>
                  <a:schemeClr val="tx1"/>
                </a:solidFill>
              </a:rPr>
              <a:t> is it </a:t>
            </a:r>
          </a:p>
          <a:p>
            <a:pPr algn="ctr"/>
            <a:r>
              <a:rPr lang="en-US" sz="3200" dirty="0">
                <a:solidFill>
                  <a:schemeClr val="tx1"/>
                </a:solidFill>
              </a:rPr>
              <a:t>non-conforming?</a:t>
            </a:r>
          </a:p>
        </p:txBody>
      </p:sp>
      <p:sp>
        <p:nvSpPr>
          <p:cNvPr id="12" name="Rectangle 11">
            <a:extLst>
              <a:ext uri="{FF2B5EF4-FFF2-40B4-BE49-F238E27FC236}">
                <a16:creationId xmlns:a16="http://schemas.microsoft.com/office/drawing/2014/main" id="{B6A9B12C-F69E-1B49-BE3E-4DD90387CEA5}"/>
              </a:ext>
            </a:extLst>
          </p:cNvPr>
          <p:cNvSpPr/>
          <p:nvPr/>
        </p:nvSpPr>
        <p:spPr>
          <a:xfrm>
            <a:off x="7919545" y="1690690"/>
            <a:ext cx="4125310" cy="199075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Explanation</a:t>
            </a:r>
          </a:p>
        </p:txBody>
      </p:sp>
      <p:sp>
        <p:nvSpPr>
          <p:cNvPr id="10" name="Rectangle 9">
            <a:extLst>
              <a:ext uri="{FF2B5EF4-FFF2-40B4-BE49-F238E27FC236}">
                <a16:creationId xmlns:a16="http://schemas.microsoft.com/office/drawing/2014/main" id="{21556CDD-DF5F-2646-A701-6F395036C36C}"/>
              </a:ext>
            </a:extLst>
          </p:cNvPr>
          <p:cNvSpPr/>
          <p:nvPr/>
        </p:nvSpPr>
        <p:spPr>
          <a:xfrm>
            <a:off x="247722" y="1358995"/>
            <a:ext cx="3790878" cy="373743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75873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Trusting Machine Learning Predictions</a:t>
            </a:r>
          </a:p>
        </p:txBody>
      </p:sp>
      <p:sp>
        <p:nvSpPr>
          <p:cNvPr id="4" name="Footer Placeholder 3"/>
          <p:cNvSpPr>
            <a:spLocks noGrp="1"/>
          </p:cNvSpPr>
          <p:nvPr>
            <p:ph type="ftr" sz="quarter" idx="11"/>
          </p:nvPr>
        </p:nvSpPr>
        <p:spPr/>
        <p:txBody>
          <a:bodyPr/>
          <a:lstStyle/>
          <a:p>
            <a:r>
              <a:rPr lang="en-US" dirty="0"/>
              <a:t>ExTuNe: Explaining Tuple Non-conformance</a:t>
            </a:r>
          </a:p>
        </p:txBody>
      </p:sp>
      <p:sp>
        <p:nvSpPr>
          <p:cNvPr id="18" name="TextBox 17">
            <a:extLst>
              <a:ext uri="{FF2B5EF4-FFF2-40B4-BE49-F238E27FC236}">
                <a16:creationId xmlns:a16="http://schemas.microsoft.com/office/drawing/2014/main" id="{1C260B40-EC5C-EC4D-9B63-2A30DDD2C0D3}"/>
              </a:ext>
            </a:extLst>
          </p:cNvPr>
          <p:cNvSpPr txBox="1"/>
          <p:nvPr/>
        </p:nvSpPr>
        <p:spPr>
          <a:xfrm>
            <a:off x="681766" y="1532270"/>
            <a:ext cx="3356833" cy="369332"/>
          </a:xfrm>
          <a:prstGeom prst="rect">
            <a:avLst/>
          </a:prstGeom>
          <a:solidFill>
            <a:schemeClr val="bg1">
              <a:lumMod val="85000"/>
            </a:schemeClr>
          </a:solidFill>
        </p:spPr>
        <p:txBody>
          <a:bodyPr wrap="square" rtlCol="0">
            <a:spAutoFit/>
          </a:bodyPr>
          <a:lstStyle/>
          <a:p>
            <a:pPr algn="ctr"/>
            <a:r>
              <a:rPr lang="en-US" b="1" dirty="0"/>
              <a:t>Training data</a:t>
            </a:r>
          </a:p>
        </p:txBody>
      </p:sp>
      <p:grpSp>
        <p:nvGrpSpPr>
          <p:cNvPr id="33" name="Group 32">
            <a:extLst>
              <a:ext uri="{FF2B5EF4-FFF2-40B4-BE49-F238E27FC236}">
                <a16:creationId xmlns:a16="http://schemas.microsoft.com/office/drawing/2014/main" id="{CB2554CE-EC77-D64F-A328-0D7BF6273C16}"/>
              </a:ext>
            </a:extLst>
          </p:cNvPr>
          <p:cNvGrpSpPr/>
          <p:nvPr/>
        </p:nvGrpSpPr>
        <p:grpSpPr>
          <a:xfrm>
            <a:off x="667079" y="2541566"/>
            <a:ext cx="3355596" cy="3164785"/>
            <a:chOff x="527380" y="2518569"/>
            <a:chExt cx="3355596" cy="3164785"/>
          </a:xfrm>
        </p:grpSpPr>
        <p:pic>
          <p:nvPicPr>
            <p:cNvPr id="20" name="Picture 19">
              <a:extLst>
                <a:ext uri="{FF2B5EF4-FFF2-40B4-BE49-F238E27FC236}">
                  <a16:creationId xmlns:a16="http://schemas.microsoft.com/office/drawing/2014/main" id="{83527FC6-820C-FB41-AA66-AA70F6500039}"/>
                </a:ext>
              </a:extLst>
            </p:cNvPr>
            <p:cNvPicPr>
              <a:picLocks noChangeAspect="1"/>
            </p:cNvPicPr>
            <p:nvPr/>
          </p:nvPicPr>
          <p:blipFill>
            <a:blip r:embed="rId3"/>
            <a:stretch>
              <a:fillRect/>
            </a:stretch>
          </p:blipFill>
          <p:spPr>
            <a:xfrm>
              <a:off x="1025770" y="2518569"/>
              <a:ext cx="1066800" cy="1003300"/>
            </a:xfrm>
            <a:prstGeom prst="rect">
              <a:avLst/>
            </a:prstGeom>
          </p:spPr>
        </p:pic>
        <p:pic>
          <p:nvPicPr>
            <p:cNvPr id="21" name="Picture 20">
              <a:extLst>
                <a:ext uri="{FF2B5EF4-FFF2-40B4-BE49-F238E27FC236}">
                  <a16:creationId xmlns:a16="http://schemas.microsoft.com/office/drawing/2014/main" id="{532D1A00-A1DA-684A-960C-61247D396058}"/>
                </a:ext>
              </a:extLst>
            </p:cNvPr>
            <p:cNvPicPr>
              <a:picLocks noChangeAspect="1"/>
            </p:cNvPicPr>
            <p:nvPr/>
          </p:nvPicPr>
          <p:blipFill>
            <a:blip r:embed="rId4"/>
            <a:stretch>
              <a:fillRect/>
            </a:stretch>
          </p:blipFill>
          <p:spPr>
            <a:xfrm>
              <a:off x="1720724" y="2869265"/>
              <a:ext cx="990600" cy="1016000"/>
            </a:xfrm>
            <a:prstGeom prst="rect">
              <a:avLst/>
            </a:prstGeom>
          </p:spPr>
        </p:pic>
        <p:pic>
          <p:nvPicPr>
            <p:cNvPr id="22" name="Picture 21">
              <a:extLst>
                <a:ext uri="{FF2B5EF4-FFF2-40B4-BE49-F238E27FC236}">
                  <a16:creationId xmlns:a16="http://schemas.microsoft.com/office/drawing/2014/main" id="{75125965-9DFB-7048-9A1E-AF30B18BE364}"/>
                </a:ext>
              </a:extLst>
            </p:cNvPr>
            <p:cNvPicPr>
              <a:picLocks noChangeAspect="1"/>
            </p:cNvPicPr>
            <p:nvPr/>
          </p:nvPicPr>
          <p:blipFill>
            <a:blip r:embed="rId5"/>
            <a:stretch>
              <a:fillRect/>
            </a:stretch>
          </p:blipFill>
          <p:spPr>
            <a:xfrm>
              <a:off x="1101970" y="3392567"/>
              <a:ext cx="990600" cy="1016000"/>
            </a:xfrm>
            <a:prstGeom prst="rect">
              <a:avLst/>
            </a:prstGeom>
          </p:spPr>
        </p:pic>
        <p:pic>
          <p:nvPicPr>
            <p:cNvPr id="23" name="Picture 22">
              <a:extLst>
                <a:ext uri="{FF2B5EF4-FFF2-40B4-BE49-F238E27FC236}">
                  <a16:creationId xmlns:a16="http://schemas.microsoft.com/office/drawing/2014/main" id="{71CAF8B8-7DB5-BE40-829B-009BC0AD876F}"/>
                </a:ext>
              </a:extLst>
            </p:cNvPr>
            <p:cNvPicPr>
              <a:picLocks noChangeAspect="1"/>
            </p:cNvPicPr>
            <p:nvPr/>
          </p:nvPicPr>
          <p:blipFill>
            <a:blip r:embed="rId5"/>
            <a:stretch>
              <a:fillRect/>
            </a:stretch>
          </p:blipFill>
          <p:spPr>
            <a:xfrm>
              <a:off x="2254124" y="2520230"/>
              <a:ext cx="990600" cy="1016000"/>
            </a:xfrm>
            <a:prstGeom prst="rect">
              <a:avLst/>
            </a:prstGeom>
          </p:spPr>
        </p:pic>
        <p:pic>
          <p:nvPicPr>
            <p:cNvPr id="24" name="Picture 23">
              <a:extLst>
                <a:ext uri="{FF2B5EF4-FFF2-40B4-BE49-F238E27FC236}">
                  <a16:creationId xmlns:a16="http://schemas.microsoft.com/office/drawing/2014/main" id="{EF85DB2E-4CAA-6C40-B968-4B7B4EEA48E4}"/>
                </a:ext>
              </a:extLst>
            </p:cNvPr>
            <p:cNvPicPr>
              <a:picLocks noChangeAspect="1"/>
            </p:cNvPicPr>
            <p:nvPr/>
          </p:nvPicPr>
          <p:blipFill>
            <a:blip r:embed="rId6"/>
            <a:stretch>
              <a:fillRect/>
            </a:stretch>
          </p:blipFill>
          <p:spPr>
            <a:xfrm>
              <a:off x="1631454" y="3779985"/>
              <a:ext cx="1003300" cy="1041400"/>
            </a:xfrm>
            <a:prstGeom prst="rect">
              <a:avLst/>
            </a:prstGeom>
          </p:spPr>
        </p:pic>
        <p:pic>
          <p:nvPicPr>
            <p:cNvPr id="25" name="Picture 24">
              <a:extLst>
                <a:ext uri="{FF2B5EF4-FFF2-40B4-BE49-F238E27FC236}">
                  <a16:creationId xmlns:a16="http://schemas.microsoft.com/office/drawing/2014/main" id="{AA9E39AF-9227-8D4C-914B-6865BA5152BF}"/>
                </a:ext>
              </a:extLst>
            </p:cNvPr>
            <p:cNvPicPr>
              <a:picLocks noChangeAspect="1"/>
            </p:cNvPicPr>
            <p:nvPr/>
          </p:nvPicPr>
          <p:blipFill>
            <a:blip r:embed="rId7"/>
            <a:stretch>
              <a:fillRect/>
            </a:stretch>
          </p:blipFill>
          <p:spPr>
            <a:xfrm>
              <a:off x="2630238" y="3202748"/>
              <a:ext cx="990600" cy="1016000"/>
            </a:xfrm>
            <a:prstGeom prst="rect">
              <a:avLst/>
            </a:prstGeom>
          </p:spPr>
        </p:pic>
        <p:pic>
          <p:nvPicPr>
            <p:cNvPr id="26" name="Picture 25">
              <a:extLst>
                <a:ext uri="{FF2B5EF4-FFF2-40B4-BE49-F238E27FC236}">
                  <a16:creationId xmlns:a16="http://schemas.microsoft.com/office/drawing/2014/main" id="{8577BF0E-C897-EA49-A693-DE93655729AC}"/>
                </a:ext>
              </a:extLst>
            </p:cNvPr>
            <p:cNvPicPr>
              <a:picLocks noChangeAspect="1"/>
            </p:cNvPicPr>
            <p:nvPr/>
          </p:nvPicPr>
          <p:blipFill>
            <a:blip r:embed="rId3"/>
            <a:stretch>
              <a:fillRect/>
            </a:stretch>
          </p:blipFill>
          <p:spPr>
            <a:xfrm>
              <a:off x="2262908" y="3781444"/>
              <a:ext cx="1066800" cy="1003300"/>
            </a:xfrm>
            <a:prstGeom prst="rect">
              <a:avLst/>
            </a:prstGeom>
          </p:spPr>
        </p:pic>
        <p:pic>
          <p:nvPicPr>
            <p:cNvPr id="27" name="Picture 26">
              <a:extLst>
                <a:ext uri="{FF2B5EF4-FFF2-40B4-BE49-F238E27FC236}">
                  <a16:creationId xmlns:a16="http://schemas.microsoft.com/office/drawing/2014/main" id="{B131CDE4-2DF4-1045-A95F-BFEC27AC8504}"/>
                </a:ext>
              </a:extLst>
            </p:cNvPr>
            <p:cNvPicPr>
              <a:picLocks noChangeAspect="1"/>
            </p:cNvPicPr>
            <p:nvPr/>
          </p:nvPicPr>
          <p:blipFill>
            <a:blip r:embed="rId8"/>
            <a:stretch>
              <a:fillRect/>
            </a:stretch>
          </p:blipFill>
          <p:spPr>
            <a:xfrm>
              <a:off x="1228311" y="4393228"/>
              <a:ext cx="1016000" cy="1003300"/>
            </a:xfrm>
            <a:prstGeom prst="rect">
              <a:avLst/>
            </a:prstGeom>
          </p:spPr>
        </p:pic>
        <p:pic>
          <p:nvPicPr>
            <p:cNvPr id="28" name="Picture 27">
              <a:extLst>
                <a:ext uri="{FF2B5EF4-FFF2-40B4-BE49-F238E27FC236}">
                  <a16:creationId xmlns:a16="http://schemas.microsoft.com/office/drawing/2014/main" id="{CA06F169-B623-5644-AD7E-712402A6729D}"/>
                </a:ext>
              </a:extLst>
            </p:cNvPr>
            <p:cNvPicPr>
              <a:picLocks noChangeAspect="1"/>
            </p:cNvPicPr>
            <p:nvPr/>
          </p:nvPicPr>
          <p:blipFill>
            <a:blip r:embed="rId8"/>
            <a:stretch>
              <a:fillRect/>
            </a:stretch>
          </p:blipFill>
          <p:spPr>
            <a:xfrm>
              <a:off x="2866976" y="4218748"/>
              <a:ext cx="1016000" cy="1003300"/>
            </a:xfrm>
            <a:prstGeom prst="rect">
              <a:avLst/>
            </a:prstGeom>
          </p:spPr>
        </p:pic>
        <p:pic>
          <p:nvPicPr>
            <p:cNvPr id="29" name="Picture 28">
              <a:extLst>
                <a:ext uri="{FF2B5EF4-FFF2-40B4-BE49-F238E27FC236}">
                  <a16:creationId xmlns:a16="http://schemas.microsoft.com/office/drawing/2014/main" id="{2724EDF9-E1F8-CF42-BBBF-11723AA29832}"/>
                </a:ext>
              </a:extLst>
            </p:cNvPr>
            <p:cNvPicPr>
              <a:picLocks noChangeAspect="1"/>
            </p:cNvPicPr>
            <p:nvPr/>
          </p:nvPicPr>
          <p:blipFill>
            <a:blip r:embed="rId7"/>
            <a:stretch>
              <a:fillRect/>
            </a:stretch>
          </p:blipFill>
          <p:spPr>
            <a:xfrm>
              <a:off x="542067" y="3025680"/>
              <a:ext cx="990600" cy="1016000"/>
            </a:xfrm>
            <a:prstGeom prst="rect">
              <a:avLst/>
            </a:prstGeom>
          </p:spPr>
        </p:pic>
        <p:pic>
          <p:nvPicPr>
            <p:cNvPr id="30" name="Picture 29">
              <a:extLst>
                <a:ext uri="{FF2B5EF4-FFF2-40B4-BE49-F238E27FC236}">
                  <a16:creationId xmlns:a16="http://schemas.microsoft.com/office/drawing/2014/main" id="{1E630613-6D47-A84C-8314-676757D69022}"/>
                </a:ext>
              </a:extLst>
            </p:cNvPr>
            <p:cNvPicPr>
              <a:picLocks noChangeAspect="1"/>
            </p:cNvPicPr>
            <p:nvPr/>
          </p:nvPicPr>
          <p:blipFill>
            <a:blip r:embed="rId5"/>
            <a:stretch>
              <a:fillRect/>
            </a:stretch>
          </p:blipFill>
          <p:spPr>
            <a:xfrm>
              <a:off x="1847798" y="4667354"/>
              <a:ext cx="990600" cy="1016000"/>
            </a:xfrm>
            <a:prstGeom prst="rect">
              <a:avLst/>
            </a:prstGeom>
          </p:spPr>
        </p:pic>
        <p:pic>
          <p:nvPicPr>
            <p:cNvPr id="31" name="Picture 30">
              <a:extLst>
                <a:ext uri="{FF2B5EF4-FFF2-40B4-BE49-F238E27FC236}">
                  <a16:creationId xmlns:a16="http://schemas.microsoft.com/office/drawing/2014/main" id="{62BF3AF2-4E6E-2D47-BB9F-9112D0BD564B}"/>
                </a:ext>
              </a:extLst>
            </p:cNvPr>
            <p:cNvPicPr>
              <a:picLocks noChangeAspect="1"/>
            </p:cNvPicPr>
            <p:nvPr/>
          </p:nvPicPr>
          <p:blipFill>
            <a:blip r:embed="rId4"/>
            <a:stretch>
              <a:fillRect/>
            </a:stretch>
          </p:blipFill>
          <p:spPr>
            <a:xfrm>
              <a:off x="527380" y="4155865"/>
              <a:ext cx="990600" cy="1016000"/>
            </a:xfrm>
            <a:prstGeom prst="rect">
              <a:avLst/>
            </a:prstGeom>
          </p:spPr>
        </p:pic>
      </p:grpSp>
      <p:sp>
        <p:nvSpPr>
          <p:cNvPr id="3" name="Slide Number Placeholder 2">
            <a:extLst>
              <a:ext uri="{FF2B5EF4-FFF2-40B4-BE49-F238E27FC236}">
                <a16:creationId xmlns:a16="http://schemas.microsoft.com/office/drawing/2014/main" id="{CB7EC331-6BEF-DF4E-BDFB-B45C9B83C3DF}"/>
              </a:ext>
            </a:extLst>
          </p:cNvPr>
          <p:cNvSpPr>
            <a:spLocks noGrp="1"/>
          </p:cNvSpPr>
          <p:nvPr>
            <p:ph type="sldNum" sz="quarter" idx="12"/>
          </p:nvPr>
        </p:nvSpPr>
        <p:spPr/>
        <p:txBody>
          <a:bodyPr/>
          <a:lstStyle/>
          <a:p>
            <a:fld id="{34D36792-E2A9-6A41-A564-0C91229C87C6}" type="slidenum">
              <a:rPr lang="en-US" smtClean="0"/>
              <a:t>2</a:t>
            </a:fld>
            <a:endParaRPr lang="en-US"/>
          </a:p>
        </p:txBody>
      </p:sp>
    </p:spTree>
    <p:extLst>
      <p:ext uri="{BB962C8B-B14F-4D97-AF65-F5344CB8AC3E}">
        <p14:creationId xmlns:p14="http://schemas.microsoft.com/office/powerpoint/2010/main" val="6854736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9305-5A29-3E44-82AE-0E50B449465B}"/>
              </a:ext>
            </a:extLst>
          </p:cNvPr>
          <p:cNvSpPr>
            <a:spLocks noGrp="1"/>
          </p:cNvSpPr>
          <p:nvPr>
            <p:ph type="title"/>
          </p:nvPr>
        </p:nvSpPr>
        <p:spPr>
          <a:xfrm>
            <a:off x="0" y="656636"/>
            <a:ext cx="12192000" cy="1325563"/>
          </a:xfrm>
        </p:spPr>
        <p:txBody>
          <a:bodyPr>
            <a:noAutofit/>
          </a:bodyPr>
          <a:lstStyle/>
          <a:p>
            <a:pPr algn="ctr"/>
            <a:r>
              <a:rPr lang="en-US" sz="5400" b="1" dirty="0">
                <a:latin typeface="Times New Roman" panose="02020603050405020304" pitchFamily="18" charset="0"/>
                <a:cs typeface="Times New Roman" panose="02020603050405020304" pitchFamily="18" charset="0"/>
              </a:rPr>
              <a:t>ExTuNe</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Ex</a:t>
            </a:r>
            <a:r>
              <a:rPr lang="en-US" sz="5400" dirty="0">
                <a:latin typeface="Times New Roman" panose="02020603050405020304" pitchFamily="18" charset="0"/>
                <a:cs typeface="Times New Roman" panose="02020603050405020304" pitchFamily="18" charset="0"/>
              </a:rPr>
              <a:t>plaining </a:t>
            </a:r>
            <a:r>
              <a:rPr lang="en-US" sz="5400" b="1" dirty="0">
                <a:latin typeface="Times New Roman" panose="02020603050405020304" pitchFamily="18" charset="0"/>
                <a:cs typeface="Times New Roman" panose="02020603050405020304" pitchFamily="18" charset="0"/>
              </a:rPr>
              <a:t>Tu</a:t>
            </a:r>
            <a:r>
              <a:rPr lang="en-US" sz="5400" dirty="0">
                <a:latin typeface="Times New Roman" panose="02020603050405020304" pitchFamily="18" charset="0"/>
                <a:cs typeface="Times New Roman" panose="02020603050405020304" pitchFamily="18" charset="0"/>
              </a:rPr>
              <a:t>ple Non-conformanc</a:t>
            </a:r>
            <a:r>
              <a:rPr lang="en-US" sz="5400" b="1" dirty="0">
                <a:latin typeface="Times New Roman" panose="02020603050405020304" pitchFamily="18" charset="0"/>
                <a:cs typeface="Times New Roman" panose="02020603050405020304" pitchFamily="18" charset="0"/>
              </a:rPr>
              <a:t>e</a:t>
            </a:r>
            <a:endParaRPr lang="en-US" sz="5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A3AB981-1AE1-5843-9E3B-C01AFBB0004B}"/>
              </a:ext>
            </a:extLst>
          </p:cNvPr>
          <p:cNvSpPr>
            <a:spLocks noGrp="1"/>
          </p:cNvSpPr>
          <p:nvPr>
            <p:ph type="ftr" sz="quarter" idx="11"/>
          </p:nvPr>
        </p:nvSpPr>
        <p:spPr/>
        <p:txBody>
          <a:bodyPr/>
          <a:lstStyle/>
          <a:p>
            <a:r>
              <a:rPr lang="en-US" dirty="0"/>
              <a:t>ExTuNe: Explaining Tuple Non-conformance</a:t>
            </a:r>
          </a:p>
        </p:txBody>
      </p:sp>
      <p:sp>
        <p:nvSpPr>
          <p:cNvPr id="11" name="Rectangle 10">
            <a:extLst>
              <a:ext uri="{FF2B5EF4-FFF2-40B4-BE49-F238E27FC236}">
                <a16:creationId xmlns:a16="http://schemas.microsoft.com/office/drawing/2014/main" id="{CF753EBA-84E5-0140-95BD-B84069921C79}"/>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3" name="Slide Number Placeholder 2">
            <a:extLst>
              <a:ext uri="{FF2B5EF4-FFF2-40B4-BE49-F238E27FC236}">
                <a16:creationId xmlns:a16="http://schemas.microsoft.com/office/drawing/2014/main" id="{359A1008-9C4C-904A-9BEF-03AFB2197C92}"/>
              </a:ext>
            </a:extLst>
          </p:cNvPr>
          <p:cNvSpPr>
            <a:spLocks noGrp="1"/>
          </p:cNvSpPr>
          <p:nvPr>
            <p:ph type="sldNum" sz="quarter" idx="12"/>
          </p:nvPr>
        </p:nvSpPr>
        <p:spPr/>
        <p:txBody>
          <a:bodyPr/>
          <a:lstStyle/>
          <a:p>
            <a:fld id="{34D36792-E2A9-6A41-A564-0C91229C87C6}" type="slidenum">
              <a:rPr lang="en-US" smtClean="0"/>
              <a:t>20</a:t>
            </a:fld>
            <a:endParaRPr lang="en-US"/>
          </a:p>
        </p:txBody>
      </p:sp>
      <p:graphicFrame>
        <p:nvGraphicFramePr>
          <p:cNvPr id="5" name="Table 4">
            <a:extLst>
              <a:ext uri="{FF2B5EF4-FFF2-40B4-BE49-F238E27FC236}">
                <a16:creationId xmlns:a16="http://schemas.microsoft.com/office/drawing/2014/main" id="{7DAC6381-A015-2D40-99A0-8453E2223FEB}"/>
              </a:ext>
            </a:extLst>
          </p:cNvPr>
          <p:cNvGraphicFramePr>
            <a:graphicFrameLocks noGrp="1"/>
          </p:cNvGraphicFramePr>
          <p:nvPr>
            <p:extLst>
              <p:ext uri="{D42A27DB-BD31-4B8C-83A1-F6EECF244321}">
                <p14:modId xmlns:p14="http://schemas.microsoft.com/office/powerpoint/2010/main" val="894778916"/>
              </p:ext>
            </p:extLst>
          </p:nvPr>
        </p:nvGraphicFramePr>
        <p:xfrm>
          <a:off x="1197810" y="2561412"/>
          <a:ext cx="1714330" cy="2926080"/>
        </p:xfrm>
        <a:graphic>
          <a:graphicData uri="http://schemas.openxmlformats.org/drawingml/2006/table">
            <a:tbl>
              <a:tblPr bandRow="1">
                <a:tableStyleId>{5C22544A-7EE6-4342-B048-85BDC9FD1C3A}</a:tableStyleId>
              </a:tblPr>
              <a:tblGrid>
                <a:gridCol w="342866">
                  <a:extLst>
                    <a:ext uri="{9D8B030D-6E8A-4147-A177-3AD203B41FA5}">
                      <a16:colId xmlns:a16="http://schemas.microsoft.com/office/drawing/2014/main" val="3287092153"/>
                    </a:ext>
                  </a:extLst>
                </a:gridCol>
                <a:gridCol w="342866">
                  <a:extLst>
                    <a:ext uri="{9D8B030D-6E8A-4147-A177-3AD203B41FA5}">
                      <a16:colId xmlns:a16="http://schemas.microsoft.com/office/drawing/2014/main" val="3195659828"/>
                    </a:ext>
                  </a:extLst>
                </a:gridCol>
                <a:gridCol w="342866">
                  <a:extLst>
                    <a:ext uri="{9D8B030D-6E8A-4147-A177-3AD203B41FA5}">
                      <a16:colId xmlns:a16="http://schemas.microsoft.com/office/drawing/2014/main" val="660772702"/>
                    </a:ext>
                  </a:extLst>
                </a:gridCol>
                <a:gridCol w="342866">
                  <a:extLst>
                    <a:ext uri="{9D8B030D-6E8A-4147-A177-3AD203B41FA5}">
                      <a16:colId xmlns:a16="http://schemas.microsoft.com/office/drawing/2014/main" val="2807331519"/>
                    </a:ext>
                  </a:extLst>
                </a:gridCol>
                <a:gridCol w="342866">
                  <a:extLst>
                    <a:ext uri="{9D8B030D-6E8A-4147-A177-3AD203B41FA5}">
                      <a16:colId xmlns:a16="http://schemas.microsoft.com/office/drawing/2014/main" val="3815230709"/>
                    </a:ext>
                  </a:extLst>
                </a:gridCol>
              </a:tblGrid>
              <a:tr h="0">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tc>
                  <a:txBody>
                    <a:bodyPr/>
                    <a:lstStyle/>
                    <a:p>
                      <a:endParaRPr lang="en-US"/>
                    </a:p>
                  </a:txBody>
                  <a:tcPr>
                    <a:lnT w="12700" cap="flat" cmpd="sng" algn="ctr">
                      <a:solidFill>
                        <a:schemeClr val="tx1"/>
                      </a:solidFill>
                      <a:prstDash val="solid"/>
                      <a:round/>
                      <a:headEnd type="none" w="med" len="med"/>
                      <a:tailEnd type="none" w="med" len="med"/>
                    </a:lnT>
                    <a:solidFill>
                      <a:srgbClr val="C00000"/>
                    </a:solidFill>
                  </a:tcPr>
                </a:tc>
                <a:tc>
                  <a:txBody>
                    <a:bodyPr/>
                    <a:lstStyle/>
                    <a:p>
                      <a:endParaRPr lang="en-US"/>
                    </a:p>
                  </a:txBody>
                  <a:tcPr>
                    <a:lnT w="12700" cap="flat" cmpd="sng" algn="ctr">
                      <a:solidFill>
                        <a:schemeClr val="tx1"/>
                      </a:solidFill>
                      <a:prstDash val="solid"/>
                      <a:round/>
                      <a:headEnd type="none" w="med" len="med"/>
                      <a:tailEnd type="none" w="med" len="med"/>
                    </a:lnT>
                    <a:solidFill>
                      <a:srgbClr val="C00000"/>
                    </a:solidFill>
                  </a:tcPr>
                </a:tc>
                <a:tc>
                  <a:txBody>
                    <a:bodyPr/>
                    <a:lstStyle/>
                    <a:p>
                      <a:endParaRPr lang="en-US" dirty="0"/>
                    </a:p>
                  </a:txBody>
                  <a:tcPr>
                    <a:lnT w="12700" cap="flat" cmpd="sng" algn="ctr">
                      <a:solidFill>
                        <a:schemeClr val="tx1"/>
                      </a:solidFill>
                      <a:prstDash val="solid"/>
                      <a:round/>
                      <a:headEnd type="none" w="med" len="med"/>
                      <a:tailEnd type="none" w="med" len="med"/>
                    </a:lnT>
                    <a:solidFill>
                      <a:srgbClr val="C00000"/>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2473631321"/>
                  </a:ext>
                </a:extLst>
              </a:tr>
              <a:tr h="0">
                <a:tc>
                  <a:txBody>
                    <a:bodyPr/>
                    <a:lstStyle/>
                    <a:p>
                      <a:endParaRPr lang="en-US"/>
                    </a:p>
                  </a:txBody>
                  <a:tcPr>
                    <a:lnL w="12700" cap="flat" cmpd="sng" algn="ctr">
                      <a:solidFill>
                        <a:schemeClr val="tx1"/>
                      </a:solidFill>
                      <a:prstDash val="solid"/>
                      <a:round/>
                      <a:headEnd type="none" w="med" len="med"/>
                      <a:tailEnd type="none" w="med" len="med"/>
                    </a:lnL>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F0000"/>
                    </a:solidFill>
                  </a:tcPr>
                </a:tc>
                <a:extLst>
                  <a:ext uri="{0D108BD9-81ED-4DB2-BD59-A6C34878D82A}">
                    <a16:rowId xmlns:a16="http://schemas.microsoft.com/office/drawing/2014/main" val="2649954570"/>
                  </a:ext>
                </a:extLst>
              </a:tr>
              <a:tr h="0">
                <a:tc>
                  <a:txBody>
                    <a:bodyPr/>
                    <a:lstStyle/>
                    <a:p>
                      <a:endParaRPr lang="en-US"/>
                    </a:p>
                  </a:txBody>
                  <a:tcPr>
                    <a:lnL w="12700" cap="flat" cmpd="sng" algn="ctr">
                      <a:solidFill>
                        <a:schemeClr val="tx1"/>
                      </a:solidFill>
                      <a:prstDash val="solid"/>
                      <a:round/>
                      <a:headEnd type="none" w="med" len="med"/>
                      <a:tailEnd type="none" w="med" len="med"/>
                    </a:lnL>
                    <a:solidFill>
                      <a:srgbClr val="FF0000">
                        <a:alpha val="72000"/>
                      </a:srgbClr>
                    </a:solidFill>
                  </a:tcPr>
                </a:tc>
                <a:tc>
                  <a:txBody>
                    <a:bodyPr/>
                    <a:lstStyle/>
                    <a:p>
                      <a:endParaRPr lang="en-US"/>
                    </a:p>
                  </a:txBody>
                  <a:tcPr>
                    <a:solidFill>
                      <a:srgbClr val="FF0000">
                        <a:alpha val="72000"/>
                      </a:srgbClr>
                    </a:solidFill>
                  </a:tcPr>
                </a:tc>
                <a:tc>
                  <a:txBody>
                    <a:bodyPr/>
                    <a:lstStyle/>
                    <a:p>
                      <a:endParaRPr lang="en-US"/>
                    </a:p>
                  </a:txBody>
                  <a:tcPr>
                    <a:solidFill>
                      <a:srgbClr val="FF0000">
                        <a:alpha val="72000"/>
                      </a:srgbClr>
                    </a:solidFill>
                  </a:tcPr>
                </a:tc>
                <a:tc>
                  <a:txBody>
                    <a:bodyPr/>
                    <a:lstStyle/>
                    <a:p>
                      <a:endParaRPr lang="en-US"/>
                    </a:p>
                  </a:txBody>
                  <a:tcPr>
                    <a:solidFill>
                      <a:srgbClr val="FF0000">
                        <a:alpha val="72000"/>
                      </a:srgbClr>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F0000">
                        <a:alpha val="72000"/>
                      </a:srgbClr>
                    </a:solidFill>
                  </a:tcPr>
                </a:tc>
                <a:extLst>
                  <a:ext uri="{0D108BD9-81ED-4DB2-BD59-A6C34878D82A}">
                    <a16:rowId xmlns:a16="http://schemas.microsoft.com/office/drawing/2014/main" val="2329004851"/>
                  </a:ext>
                </a:extLst>
              </a:tr>
              <a:tr h="0">
                <a:tc>
                  <a:txBody>
                    <a:bodyPr/>
                    <a:lstStyle/>
                    <a:p>
                      <a:endParaRPr lang="en-US"/>
                    </a:p>
                  </a:txBody>
                  <a:tcPr>
                    <a:lnL w="12700" cap="flat" cmpd="sng" algn="ctr">
                      <a:solidFill>
                        <a:schemeClr val="tx1"/>
                      </a:solidFill>
                      <a:prstDash val="solid"/>
                      <a:round/>
                      <a:headEnd type="none" w="med" len="med"/>
                      <a:tailEnd type="none" w="med" len="med"/>
                    </a:lnL>
                    <a:solidFill>
                      <a:srgbClr val="FF0000">
                        <a:alpha val="52000"/>
                      </a:srgbClr>
                    </a:solidFill>
                  </a:tcPr>
                </a:tc>
                <a:tc>
                  <a:txBody>
                    <a:bodyPr/>
                    <a:lstStyle/>
                    <a:p>
                      <a:endParaRPr lang="en-US"/>
                    </a:p>
                  </a:txBody>
                  <a:tcPr>
                    <a:solidFill>
                      <a:srgbClr val="FF0000">
                        <a:alpha val="52000"/>
                      </a:srgbClr>
                    </a:solidFill>
                  </a:tcPr>
                </a:tc>
                <a:tc>
                  <a:txBody>
                    <a:bodyPr/>
                    <a:lstStyle/>
                    <a:p>
                      <a:endParaRPr lang="en-US"/>
                    </a:p>
                  </a:txBody>
                  <a:tcPr>
                    <a:solidFill>
                      <a:srgbClr val="FF0000">
                        <a:alpha val="52000"/>
                      </a:srgbClr>
                    </a:solidFill>
                  </a:tcPr>
                </a:tc>
                <a:tc>
                  <a:txBody>
                    <a:bodyPr/>
                    <a:lstStyle/>
                    <a:p>
                      <a:endParaRPr lang="en-US" dirty="0"/>
                    </a:p>
                  </a:txBody>
                  <a:tcPr>
                    <a:solidFill>
                      <a:srgbClr val="FF0000">
                        <a:alpha val="52000"/>
                      </a:srgbClr>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F0000">
                        <a:alpha val="52000"/>
                      </a:srgbClr>
                    </a:solidFill>
                  </a:tcPr>
                </a:tc>
                <a:extLst>
                  <a:ext uri="{0D108BD9-81ED-4DB2-BD59-A6C34878D82A}">
                    <a16:rowId xmlns:a16="http://schemas.microsoft.com/office/drawing/2014/main" val="3301282983"/>
                  </a:ext>
                </a:extLst>
              </a:tr>
              <a:tr h="0">
                <a:tc>
                  <a:txBody>
                    <a:bodyPr/>
                    <a:lstStyle/>
                    <a:p>
                      <a:endParaRPr lang="en-US"/>
                    </a:p>
                  </a:txBody>
                  <a:tcPr>
                    <a:lnL w="12700" cap="flat" cmpd="sng" algn="ctr">
                      <a:solidFill>
                        <a:schemeClr val="tx1"/>
                      </a:solidFill>
                      <a:prstDash val="solid"/>
                      <a:round/>
                      <a:headEnd type="none" w="med" len="med"/>
                      <a:tailEnd type="none" w="med" len="med"/>
                    </a:lnL>
                    <a:solidFill>
                      <a:srgbClr val="FF0000">
                        <a:alpha val="36000"/>
                      </a:srgbClr>
                    </a:solidFill>
                  </a:tcPr>
                </a:tc>
                <a:tc>
                  <a:txBody>
                    <a:bodyPr/>
                    <a:lstStyle/>
                    <a:p>
                      <a:endParaRPr lang="en-US"/>
                    </a:p>
                  </a:txBody>
                  <a:tcPr>
                    <a:solidFill>
                      <a:srgbClr val="FF0000">
                        <a:alpha val="36000"/>
                      </a:srgbClr>
                    </a:solidFill>
                  </a:tcPr>
                </a:tc>
                <a:tc>
                  <a:txBody>
                    <a:bodyPr/>
                    <a:lstStyle/>
                    <a:p>
                      <a:endParaRPr lang="en-US"/>
                    </a:p>
                  </a:txBody>
                  <a:tcPr>
                    <a:solidFill>
                      <a:srgbClr val="FF0000">
                        <a:alpha val="36000"/>
                      </a:srgbClr>
                    </a:solidFill>
                  </a:tcPr>
                </a:tc>
                <a:tc>
                  <a:txBody>
                    <a:bodyPr/>
                    <a:lstStyle/>
                    <a:p>
                      <a:endParaRPr lang="en-US"/>
                    </a:p>
                  </a:txBody>
                  <a:tcPr>
                    <a:solidFill>
                      <a:srgbClr val="FF0000">
                        <a:alpha val="36000"/>
                      </a:srgbClr>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F0000">
                        <a:alpha val="36000"/>
                      </a:srgbClr>
                    </a:solidFill>
                  </a:tcPr>
                </a:tc>
                <a:extLst>
                  <a:ext uri="{0D108BD9-81ED-4DB2-BD59-A6C34878D82A}">
                    <a16:rowId xmlns:a16="http://schemas.microsoft.com/office/drawing/2014/main" val="751595967"/>
                  </a:ext>
                </a:extLst>
              </a:tr>
              <a:tr h="0">
                <a:tc>
                  <a:txBody>
                    <a:bodyPr/>
                    <a:lstStyle/>
                    <a:p>
                      <a:endParaRPr lang="en-US"/>
                    </a:p>
                  </a:txBody>
                  <a:tcPr>
                    <a:lnL w="12700" cap="flat" cmpd="sng" algn="ctr">
                      <a:solidFill>
                        <a:schemeClr val="tx1"/>
                      </a:solidFill>
                      <a:prstDash val="solid"/>
                      <a:round/>
                      <a:headEnd type="none" w="med" len="med"/>
                      <a:tailEnd type="none" w="med" len="med"/>
                    </a:lnL>
                    <a:solidFill>
                      <a:srgbClr val="FF0000">
                        <a:alpha val="21000"/>
                      </a:srgbClr>
                    </a:solidFill>
                  </a:tcPr>
                </a:tc>
                <a:tc>
                  <a:txBody>
                    <a:bodyPr/>
                    <a:lstStyle/>
                    <a:p>
                      <a:endParaRPr lang="en-US"/>
                    </a:p>
                  </a:txBody>
                  <a:tcPr>
                    <a:solidFill>
                      <a:srgbClr val="FF0000">
                        <a:alpha val="21000"/>
                      </a:srgbClr>
                    </a:solidFill>
                  </a:tcPr>
                </a:tc>
                <a:tc>
                  <a:txBody>
                    <a:bodyPr/>
                    <a:lstStyle/>
                    <a:p>
                      <a:endParaRPr lang="en-US"/>
                    </a:p>
                  </a:txBody>
                  <a:tcPr>
                    <a:solidFill>
                      <a:srgbClr val="FF0000">
                        <a:alpha val="21000"/>
                      </a:srgbClr>
                    </a:solidFill>
                  </a:tcPr>
                </a:tc>
                <a:tc>
                  <a:txBody>
                    <a:bodyPr/>
                    <a:lstStyle/>
                    <a:p>
                      <a:endParaRPr lang="en-US"/>
                    </a:p>
                  </a:txBody>
                  <a:tcPr>
                    <a:solidFill>
                      <a:srgbClr val="FF0000">
                        <a:alpha val="21000"/>
                      </a:srgbClr>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F0000">
                        <a:alpha val="21000"/>
                      </a:srgbClr>
                    </a:solidFill>
                  </a:tcPr>
                </a:tc>
                <a:extLst>
                  <a:ext uri="{0D108BD9-81ED-4DB2-BD59-A6C34878D82A}">
                    <a16:rowId xmlns:a16="http://schemas.microsoft.com/office/drawing/2014/main" val="272148410"/>
                  </a:ext>
                </a:extLst>
              </a:tr>
              <a:tr h="0">
                <a:tc>
                  <a:txBody>
                    <a:bodyPr/>
                    <a:lstStyle/>
                    <a:p>
                      <a:endParaRPr lang="en-US"/>
                    </a:p>
                  </a:txBody>
                  <a:tcPr>
                    <a:lnL w="12700" cap="flat" cmpd="sng" algn="ctr">
                      <a:solidFill>
                        <a:schemeClr val="tx1"/>
                      </a:solidFill>
                      <a:prstDash val="solid"/>
                      <a:round/>
                      <a:headEnd type="none" w="med" len="med"/>
                      <a:tailEnd type="none" w="med" len="med"/>
                    </a:lnL>
                    <a:solidFill>
                      <a:srgbClr val="FF0000">
                        <a:alpha val="14000"/>
                      </a:srgbClr>
                    </a:solidFill>
                  </a:tcPr>
                </a:tc>
                <a:tc>
                  <a:txBody>
                    <a:bodyPr/>
                    <a:lstStyle/>
                    <a:p>
                      <a:endParaRPr lang="en-US"/>
                    </a:p>
                  </a:txBody>
                  <a:tcPr>
                    <a:solidFill>
                      <a:srgbClr val="FF0000">
                        <a:alpha val="14000"/>
                      </a:srgbClr>
                    </a:solidFill>
                  </a:tcPr>
                </a:tc>
                <a:tc>
                  <a:txBody>
                    <a:bodyPr/>
                    <a:lstStyle/>
                    <a:p>
                      <a:endParaRPr lang="en-US" dirty="0"/>
                    </a:p>
                  </a:txBody>
                  <a:tcPr>
                    <a:solidFill>
                      <a:srgbClr val="FF0000">
                        <a:alpha val="14000"/>
                      </a:srgbClr>
                    </a:solidFill>
                  </a:tcPr>
                </a:tc>
                <a:tc>
                  <a:txBody>
                    <a:bodyPr/>
                    <a:lstStyle/>
                    <a:p>
                      <a:endParaRPr lang="en-US" dirty="0"/>
                    </a:p>
                  </a:txBody>
                  <a:tcPr>
                    <a:solidFill>
                      <a:srgbClr val="FF0000">
                        <a:alpha val="14000"/>
                      </a:srgbClr>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F0000">
                        <a:alpha val="14000"/>
                      </a:srgbClr>
                    </a:solidFill>
                  </a:tcPr>
                </a:tc>
                <a:extLst>
                  <a:ext uri="{0D108BD9-81ED-4DB2-BD59-A6C34878D82A}">
                    <a16:rowId xmlns:a16="http://schemas.microsoft.com/office/drawing/2014/main" val="319802271"/>
                  </a:ext>
                </a:extLst>
              </a:tr>
              <a:tr h="0">
                <a:tc>
                  <a:txBody>
                    <a:bodyPr/>
                    <a:lstStyle/>
                    <a:p>
                      <a:endParaRPr lang="en-US"/>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0000">
                        <a:alpha val="0"/>
                      </a:srgbClr>
                    </a:solidFill>
                  </a:tcPr>
                </a:tc>
                <a:tc>
                  <a:txBody>
                    <a:bodyPr/>
                    <a:lstStyle/>
                    <a:p>
                      <a:endParaRPr lang="en-US"/>
                    </a:p>
                  </a:txBody>
                  <a:tcPr>
                    <a:lnB w="12700" cap="flat" cmpd="sng" algn="ctr">
                      <a:solidFill>
                        <a:schemeClr val="tx1"/>
                      </a:solidFill>
                      <a:prstDash val="solid"/>
                      <a:round/>
                      <a:headEnd type="none" w="med" len="med"/>
                      <a:tailEnd type="none" w="med" len="med"/>
                    </a:lnB>
                    <a:solidFill>
                      <a:srgbClr val="FF0000">
                        <a:alpha val="0"/>
                      </a:srgbClr>
                    </a:solidFill>
                  </a:tcPr>
                </a:tc>
                <a:tc>
                  <a:txBody>
                    <a:bodyPr/>
                    <a:lstStyle/>
                    <a:p>
                      <a:endParaRPr lang="en-US"/>
                    </a:p>
                  </a:txBody>
                  <a:tcPr>
                    <a:lnB w="12700" cap="flat" cmpd="sng" algn="ctr">
                      <a:solidFill>
                        <a:schemeClr val="tx1"/>
                      </a:solidFill>
                      <a:prstDash val="solid"/>
                      <a:round/>
                      <a:headEnd type="none" w="med" len="med"/>
                      <a:tailEnd type="none" w="med" len="med"/>
                    </a:lnB>
                    <a:solidFill>
                      <a:srgbClr val="FF0000">
                        <a:alpha val="0"/>
                      </a:srgbClr>
                    </a:solidFill>
                  </a:tcPr>
                </a:tc>
                <a:tc>
                  <a:txBody>
                    <a:bodyPr/>
                    <a:lstStyle/>
                    <a:p>
                      <a:endParaRPr lang="en-US"/>
                    </a:p>
                  </a:txBody>
                  <a:tcPr>
                    <a:lnB w="12700" cap="flat" cmpd="sng" algn="ctr">
                      <a:solidFill>
                        <a:schemeClr val="tx1"/>
                      </a:solidFill>
                      <a:prstDash val="solid"/>
                      <a:round/>
                      <a:headEnd type="none" w="med" len="med"/>
                      <a:tailEnd type="none" w="med" len="med"/>
                    </a:lnB>
                    <a:solidFill>
                      <a:srgbClr val="FF0000">
                        <a:alpha val="0"/>
                      </a:srgbClr>
                    </a:solidFill>
                  </a:tcPr>
                </a:tc>
                <a:tc>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alpha val="0"/>
                      </a:srgbClr>
                    </a:solidFill>
                  </a:tcPr>
                </a:tc>
                <a:extLst>
                  <a:ext uri="{0D108BD9-81ED-4DB2-BD59-A6C34878D82A}">
                    <a16:rowId xmlns:a16="http://schemas.microsoft.com/office/drawing/2014/main" val="51600953"/>
                  </a:ext>
                </a:extLst>
              </a:tr>
            </a:tbl>
          </a:graphicData>
        </a:graphic>
      </p:graphicFrame>
      <p:sp>
        <p:nvSpPr>
          <p:cNvPr id="12" name="Title 1">
            <a:extLst>
              <a:ext uri="{FF2B5EF4-FFF2-40B4-BE49-F238E27FC236}">
                <a16:creationId xmlns:a16="http://schemas.microsoft.com/office/drawing/2014/main" id="{3A83EBF3-13D8-9D4D-8C43-4E8D6936D30D}"/>
              </a:ext>
            </a:extLst>
          </p:cNvPr>
          <p:cNvSpPr txBox="1">
            <a:spLocks/>
          </p:cNvSpPr>
          <p:nvPr/>
        </p:nvSpPr>
        <p:spPr>
          <a:xfrm>
            <a:off x="1197810" y="5716742"/>
            <a:ext cx="1714328"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2400" dirty="0"/>
              <a:t>Ranking</a:t>
            </a:r>
          </a:p>
        </p:txBody>
      </p:sp>
      <p:graphicFrame>
        <p:nvGraphicFramePr>
          <p:cNvPr id="10" name="Table 9">
            <a:extLst>
              <a:ext uri="{FF2B5EF4-FFF2-40B4-BE49-F238E27FC236}">
                <a16:creationId xmlns:a16="http://schemas.microsoft.com/office/drawing/2014/main" id="{1D4955B7-BC9C-CF4C-A32A-60B0762076C0}"/>
              </a:ext>
            </a:extLst>
          </p:cNvPr>
          <p:cNvGraphicFramePr>
            <a:graphicFrameLocks noGrp="1"/>
          </p:cNvGraphicFramePr>
          <p:nvPr>
            <p:extLst>
              <p:ext uri="{D42A27DB-BD31-4B8C-83A1-F6EECF244321}">
                <p14:modId xmlns:p14="http://schemas.microsoft.com/office/powerpoint/2010/main" val="1297053273"/>
              </p:ext>
            </p:extLst>
          </p:nvPr>
        </p:nvGraphicFramePr>
        <p:xfrm>
          <a:off x="3657603" y="3942368"/>
          <a:ext cx="3677475" cy="629632"/>
        </p:xfrm>
        <a:graphic>
          <a:graphicData uri="http://schemas.openxmlformats.org/drawingml/2006/table">
            <a:tbl>
              <a:tblPr firstRow="1" bandRow="1">
                <a:tableStyleId>{5C22544A-7EE6-4342-B048-85BDC9FD1C3A}</a:tableStyleId>
              </a:tblPr>
              <a:tblGrid>
                <a:gridCol w="735495">
                  <a:extLst>
                    <a:ext uri="{9D8B030D-6E8A-4147-A177-3AD203B41FA5}">
                      <a16:colId xmlns:a16="http://schemas.microsoft.com/office/drawing/2014/main" val="155839627"/>
                    </a:ext>
                  </a:extLst>
                </a:gridCol>
                <a:gridCol w="735495">
                  <a:extLst>
                    <a:ext uri="{9D8B030D-6E8A-4147-A177-3AD203B41FA5}">
                      <a16:colId xmlns:a16="http://schemas.microsoft.com/office/drawing/2014/main" val="3641994605"/>
                    </a:ext>
                  </a:extLst>
                </a:gridCol>
                <a:gridCol w="735495">
                  <a:extLst>
                    <a:ext uri="{9D8B030D-6E8A-4147-A177-3AD203B41FA5}">
                      <a16:colId xmlns:a16="http://schemas.microsoft.com/office/drawing/2014/main" val="2068351348"/>
                    </a:ext>
                  </a:extLst>
                </a:gridCol>
                <a:gridCol w="735495">
                  <a:extLst>
                    <a:ext uri="{9D8B030D-6E8A-4147-A177-3AD203B41FA5}">
                      <a16:colId xmlns:a16="http://schemas.microsoft.com/office/drawing/2014/main" val="1370897630"/>
                    </a:ext>
                  </a:extLst>
                </a:gridCol>
                <a:gridCol w="735495">
                  <a:extLst>
                    <a:ext uri="{9D8B030D-6E8A-4147-A177-3AD203B41FA5}">
                      <a16:colId xmlns:a16="http://schemas.microsoft.com/office/drawing/2014/main" val="3756569447"/>
                    </a:ext>
                  </a:extLst>
                </a:gridCol>
              </a:tblGrid>
              <a:tr h="629632">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40000"/>
                      </a:srgbClr>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extLst>
                  <a:ext uri="{0D108BD9-81ED-4DB2-BD59-A6C34878D82A}">
                    <a16:rowId xmlns:a16="http://schemas.microsoft.com/office/drawing/2014/main" val="76468396"/>
                  </a:ext>
                </a:extLst>
              </a:tr>
            </a:tbl>
          </a:graphicData>
        </a:graphic>
      </p:graphicFrame>
      <p:sp>
        <p:nvSpPr>
          <p:cNvPr id="13" name="Title 1">
            <a:extLst>
              <a:ext uri="{FF2B5EF4-FFF2-40B4-BE49-F238E27FC236}">
                <a16:creationId xmlns:a16="http://schemas.microsoft.com/office/drawing/2014/main" id="{93CE9963-DC4D-7B4F-92CE-CABC5A6CE087}"/>
              </a:ext>
            </a:extLst>
          </p:cNvPr>
          <p:cNvSpPr txBox="1">
            <a:spLocks/>
          </p:cNvSpPr>
          <p:nvPr/>
        </p:nvSpPr>
        <p:spPr>
          <a:xfrm>
            <a:off x="3657603" y="5716742"/>
            <a:ext cx="3677477"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2400" dirty="0"/>
              <a:t>Tuple-level explanation</a:t>
            </a:r>
          </a:p>
        </p:txBody>
      </p:sp>
      <p:grpSp>
        <p:nvGrpSpPr>
          <p:cNvPr id="23" name="Group 22">
            <a:extLst>
              <a:ext uri="{FF2B5EF4-FFF2-40B4-BE49-F238E27FC236}">
                <a16:creationId xmlns:a16="http://schemas.microsoft.com/office/drawing/2014/main" id="{27C08EA4-BCF9-954A-8460-A9A5D22BBD7F}"/>
              </a:ext>
            </a:extLst>
          </p:cNvPr>
          <p:cNvGrpSpPr/>
          <p:nvPr/>
        </p:nvGrpSpPr>
        <p:grpSpPr>
          <a:xfrm>
            <a:off x="8080545" y="3325964"/>
            <a:ext cx="3448845" cy="2950111"/>
            <a:chOff x="8080545" y="3325964"/>
            <a:chExt cx="3448845" cy="2950111"/>
          </a:xfrm>
        </p:grpSpPr>
        <p:sp>
          <p:nvSpPr>
            <p:cNvPr id="16" name="Title 1">
              <a:extLst>
                <a:ext uri="{FF2B5EF4-FFF2-40B4-BE49-F238E27FC236}">
                  <a16:creationId xmlns:a16="http://schemas.microsoft.com/office/drawing/2014/main" id="{138A9E4F-CB70-C047-B49E-132DF75DAFCF}"/>
                </a:ext>
              </a:extLst>
            </p:cNvPr>
            <p:cNvSpPr txBox="1">
              <a:spLocks/>
            </p:cNvSpPr>
            <p:nvPr/>
          </p:nvSpPr>
          <p:spPr>
            <a:xfrm>
              <a:off x="8080545" y="5729833"/>
              <a:ext cx="3448845" cy="546242"/>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2400" dirty="0"/>
                <a:t>Dataset-level explanation</a:t>
              </a:r>
            </a:p>
          </p:txBody>
        </p:sp>
        <p:grpSp>
          <p:nvGrpSpPr>
            <p:cNvPr id="22" name="Group 21">
              <a:extLst>
                <a:ext uri="{FF2B5EF4-FFF2-40B4-BE49-F238E27FC236}">
                  <a16:creationId xmlns:a16="http://schemas.microsoft.com/office/drawing/2014/main" id="{C7DD4C46-B763-4444-B262-419D0FEB1A8E}"/>
                </a:ext>
              </a:extLst>
            </p:cNvPr>
            <p:cNvGrpSpPr/>
            <p:nvPr/>
          </p:nvGrpSpPr>
          <p:grpSpPr>
            <a:xfrm>
              <a:off x="8886052" y="3325964"/>
              <a:ext cx="1831299" cy="2161525"/>
              <a:chOff x="9275542" y="2676132"/>
              <a:chExt cx="1831299" cy="2161525"/>
            </a:xfrm>
          </p:grpSpPr>
          <p:sp>
            <p:nvSpPr>
              <p:cNvPr id="17" name="Rectangle 16">
                <a:extLst>
                  <a:ext uri="{FF2B5EF4-FFF2-40B4-BE49-F238E27FC236}">
                    <a16:creationId xmlns:a16="http://schemas.microsoft.com/office/drawing/2014/main" id="{90633F47-711D-804B-B976-C49AA719A10C}"/>
                  </a:ext>
                </a:extLst>
              </p:cNvPr>
              <p:cNvSpPr/>
              <p:nvPr/>
            </p:nvSpPr>
            <p:spPr>
              <a:xfrm>
                <a:off x="9275542" y="2676132"/>
                <a:ext cx="365760" cy="2161524"/>
              </a:xfrm>
              <a:prstGeom prst="rect">
                <a:avLst/>
              </a:prstGeom>
              <a:solidFill>
                <a:srgbClr val="FF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0A6890-9465-3D4E-B74C-BEA85B7EBB45}"/>
                  </a:ext>
                </a:extLst>
              </p:cNvPr>
              <p:cNvSpPr/>
              <p:nvPr/>
            </p:nvSpPr>
            <p:spPr>
              <a:xfrm>
                <a:off x="9643801" y="4236334"/>
                <a:ext cx="365760" cy="601322"/>
              </a:xfrm>
              <a:prstGeom prst="rect">
                <a:avLst/>
              </a:prstGeom>
              <a:solidFill>
                <a:srgbClr val="FF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D4C3CF-9928-E24D-80C6-16F91F801A84}"/>
                  </a:ext>
                </a:extLst>
              </p:cNvPr>
              <p:cNvSpPr/>
              <p:nvPr/>
            </p:nvSpPr>
            <p:spPr>
              <a:xfrm>
                <a:off x="10009561" y="3703899"/>
                <a:ext cx="365760" cy="1133757"/>
              </a:xfrm>
              <a:prstGeom prst="rect">
                <a:avLst/>
              </a:prstGeom>
              <a:solidFill>
                <a:srgbClr val="FF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6632E31-1F94-0841-B24C-99B932F4FF10}"/>
                  </a:ext>
                </a:extLst>
              </p:cNvPr>
              <p:cNvSpPr/>
              <p:nvPr/>
            </p:nvSpPr>
            <p:spPr>
              <a:xfrm>
                <a:off x="10375321" y="3162241"/>
                <a:ext cx="365760" cy="1675416"/>
              </a:xfrm>
              <a:prstGeom prst="rect">
                <a:avLst/>
              </a:prstGeom>
              <a:solidFill>
                <a:srgbClr val="FF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C8EA0E9-283D-CF40-B5EB-ABCBBD0052D1}"/>
                  </a:ext>
                </a:extLst>
              </p:cNvPr>
              <p:cNvSpPr/>
              <p:nvPr/>
            </p:nvSpPr>
            <p:spPr>
              <a:xfrm>
                <a:off x="10741081" y="4572000"/>
                <a:ext cx="365760" cy="265657"/>
              </a:xfrm>
              <a:prstGeom prst="rect">
                <a:avLst/>
              </a:prstGeom>
              <a:solidFill>
                <a:srgbClr val="FF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223361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87A4-85A1-DE4F-91D6-B0FF486A457E}"/>
              </a:ext>
            </a:extLst>
          </p:cNvPr>
          <p:cNvSpPr>
            <a:spLocks noGrp="1"/>
          </p:cNvSpPr>
          <p:nvPr>
            <p:ph type="title"/>
          </p:nvPr>
        </p:nvSpPr>
        <p:spPr/>
        <p:txBody>
          <a:bodyPr/>
          <a:lstStyle/>
          <a:p>
            <a:r>
              <a:rPr lang="en-US" dirty="0"/>
              <a:t>Ranking Non-conforming Tuples</a:t>
            </a:r>
          </a:p>
        </p:txBody>
      </p:sp>
      <p:sp>
        <p:nvSpPr>
          <p:cNvPr id="4" name="Footer Placeholder 3">
            <a:extLst>
              <a:ext uri="{FF2B5EF4-FFF2-40B4-BE49-F238E27FC236}">
                <a16:creationId xmlns:a16="http://schemas.microsoft.com/office/drawing/2014/main" id="{4843B2C4-799A-E54C-9C1F-6CFA848460E7}"/>
              </a:ext>
            </a:extLst>
          </p:cNvPr>
          <p:cNvSpPr>
            <a:spLocks noGrp="1"/>
          </p:cNvSpPr>
          <p:nvPr>
            <p:ph type="ftr" sz="quarter" idx="11"/>
          </p:nvPr>
        </p:nvSpPr>
        <p:spPr/>
        <p:txBody>
          <a:bodyPr/>
          <a:lstStyle/>
          <a:p>
            <a:r>
              <a:rPr lang="en-US"/>
              <a:t>ExTuNe: Explaining Tuple Non-conformance</a:t>
            </a:r>
            <a:endParaRPr lang="en-US" dirty="0"/>
          </a:p>
        </p:txBody>
      </p:sp>
      <p:sp>
        <p:nvSpPr>
          <p:cNvPr id="5" name="Slide Number Placeholder 4">
            <a:extLst>
              <a:ext uri="{FF2B5EF4-FFF2-40B4-BE49-F238E27FC236}">
                <a16:creationId xmlns:a16="http://schemas.microsoft.com/office/drawing/2014/main" id="{15934356-C66A-B14E-AE6D-074C234529DE}"/>
              </a:ext>
            </a:extLst>
          </p:cNvPr>
          <p:cNvSpPr>
            <a:spLocks noGrp="1"/>
          </p:cNvSpPr>
          <p:nvPr>
            <p:ph type="sldNum" sz="quarter" idx="12"/>
          </p:nvPr>
        </p:nvSpPr>
        <p:spPr/>
        <p:txBody>
          <a:bodyPr/>
          <a:lstStyle/>
          <a:p>
            <a:fld id="{34D36792-E2A9-6A41-A564-0C91229C87C6}" type="slidenum">
              <a:rPr lang="en-US" smtClean="0"/>
              <a:t>21</a:t>
            </a:fld>
            <a:endParaRPr lang="en-US"/>
          </a:p>
        </p:txBody>
      </p:sp>
      <p:sp>
        <p:nvSpPr>
          <p:cNvPr id="6" name="Title 1">
            <a:extLst>
              <a:ext uri="{FF2B5EF4-FFF2-40B4-BE49-F238E27FC236}">
                <a16:creationId xmlns:a16="http://schemas.microsoft.com/office/drawing/2014/main" id="{E0C94169-2CAE-8D4D-9F18-1AD9175D9163}"/>
              </a:ext>
            </a:extLst>
          </p:cNvPr>
          <p:cNvSpPr txBox="1">
            <a:spLocks/>
          </p:cNvSpPr>
          <p:nvPr/>
        </p:nvSpPr>
        <p:spPr>
          <a:xfrm>
            <a:off x="838200" y="2550209"/>
            <a:ext cx="10515600" cy="1429124"/>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288" lvl="1" algn="ctr"/>
            <a:r>
              <a:rPr lang="en-US" sz="4000" dirty="0"/>
              <a:t>Sort by decreasing order of </a:t>
            </a:r>
          </a:p>
          <a:p>
            <a:pPr marL="14288" lvl="1" algn="ctr"/>
            <a:r>
              <a:rPr lang="en-US" sz="4000" dirty="0"/>
              <a:t>invariant violation score</a:t>
            </a:r>
          </a:p>
        </p:txBody>
      </p:sp>
      <p:sp>
        <p:nvSpPr>
          <p:cNvPr id="8" name="Rectangle 7">
            <a:extLst>
              <a:ext uri="{FF2B5EF4-FFF2-40B4-BE49-F238E27FC236}">
                <a16:creationId xmlns:a16="http://schemas.microsoft.com/office/drawing/2014/main" id="{ECC71733-B3AF-7343-9DC5-0017AD4A6EC8}"/>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Tree>
    <p:extLst>
      <p:ext uri="{BB962C8B-B14F-4D97-AF65-F5344CB8AC3E}">
        <p14:creationId xmlns:p14="http://schemas.microsoft.com/office/powerpoint/2010/main" val="1918204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0A94-F74F-C645-BCA2-8CCAD0261469}"/>
              </a:ext>
            </a:extLst>
          </p:cNvPr>
          <p:cNvSpPr>
            <a:spLocks noGrp="1"/>
          </p:cNvSpPr>
          <p:nvPr>
            <p:ph type="title"/>
          </p:nvPr>
        </p:nvSpPr>
        <p:spPr/>
        <p:txBody>
          <a:bodyPr/>
          <a:lstStyle/>
          <a:p>
            <a:r>
              <a:rPr lang="en-US" dirty="0"/>
              <a:t>Tuple-level Explanation</a:t>
            </a:r>
          </a:p>
        </p:txBody>
      </p:sp>
      <p:sp>
        <p:nvSpPr>
          <p:cNvPr id="4" name="Footer Placeholder 3">
            <a:extLst>
              <a:ext uri="{FF2B5EF4-FFF2-40B4-BE49-F238E27FC236}">
                <a16:creationId xmlns:a16="http://schemas.microsoft.com/office/drawing/2014/main" id="{CCE97B2C-5DC6-BD48-BBDE-D802DE476E46}"/>
              </a:ext>
            </a:extLst>
          </p:cNvPr>
          <p:cNvSpPr>
            <a:spLocks noGrp="1"/>
          </p:cNvSpPr>
          <p:nvPr>
            <p:ph type="ftr" sz="quarter" idx="11"/>
          </p:nvPr>
        </p:nvSpPr>
        <p:spPr/>
        <p:txBody>
          <a:bodyPr/>
          <a:lstStyle/>
          <a:p>
            <a:r>
              <a:rPr lang="en-US"/>
              <a:t>ExTuNe: Explaining Tuple Non-conformance</a:t>
            </a:r>
            <a:endParaRPr lang="en-US" dirty="0"/>
          </a:p>
        </p:txBody>
      </p:sp>
      <p:graphicFrame>
        <p:nvGraphicFramePr>
          <p:cNvPr id="6" name="Table 5">
            <a:extLst>
              <a:ext uri="{FF2B5EF4-FFF2-40B4-BE49-F238E27FC236}">
                <a16:creationId xmlns:a16="http://schemas.microsoft.com/office/drawing/2014/main" id="{D8D59A44-E031-0542-A5E6-78C1CDD87AC3}"/>
              </a:ext>
            </a:extLst>
          </p:cNvPr>
          <p:cNvGraphicFramePr>
            <a:graphicFrameLocks noGrp="1"/>
          </p:cNvGraphicFramePr>
          <p:nvPr>
            <p:extLst>
              <p:ext uri="{D42A27DB-BD31-4B8C-83A1-F6EECF244321}">
                <p14:modId xmlns:p14="http://schemas.microsoft.com/office/powerpoint/2010/main" val="3147793527"/>
              </p:ext>
            </p:extLst>
          </p:nvPr>
        </p:nvGraphicFramePr>
        <p:xfrm>
          <a:off x="2032000" y="2083244"/>
          <a:ext cx="8127999" cy="3474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extLst>
                  <a:ext uri="{0D108BD9-81ED-4DB2-BD59-A6C34878D82A}">
                    <a16:rowId xmlns:a16="http://schemas.microsoft.com/office/drawing/2014/main" val="2926958689"/>
                  </a:ext>
                </a:extLst>
              </a:tr>
              <a:tr h="370840">
                <a:tc>
                  <a:txBody>
                    <a:bodyPr/>
                    <a:lstStyle/>
                    <a:p>
                      <a:pPr algn="ctr"/>
                      <a:r>
                        <a:rPr lang="en-US" sz="3200" dirty="0"/>
                        <a:t>6 feet</a:t>
                      </a:r>
                    </a:p>
                  </a:txBody>
                  <a:tcPr>
                    <a:solidFill>
                      <a:srgbClr val="FF0000">
                        <a:alpha val="31000"/>
                      </a:srgbClr>
                    </a:solidFill>
                  </a:tcPr>
                </a:tc>
                <a:tc>
                  <a:txBody>
                    <a:bodyPr/>
                    <a:lstStyle/>
                    <a:p>
                      <a:pPr algn="ctr"/>
                      <a:r>
                        <a:rPr lang="en-US" sz="3200" dirty="0"/>
                        <a:t>170 </a:t>
                      </a:r>
                      <a:r>
                        <a:rPr lang="en-US" sz="3200" dirty="0" err="1"/>
                        <a:t>lbs</a:t>
                      </a:r>
                      <a:endParaRPr lang="en-US" sz="3200" dirty="0"/>
                    </a:p>
                  </a:txBody>
                  <a:tcPr>
                    <a:solidFill>
                      <a:srgbClr val="FF0000">
                        <a:alpha val="31000"/>
                      </a:srgbClr>
                    </a:solidFill>
                  </a:tcPr>
                </a:tc>
                <a:tc>
                  <a:txBody>
                    <a:bodyPr/>
                    <a:lstStyle/>
                    <a:p>
                      <a:pPr algn="ctr"/>
                      <a:r>
                        <a:rPr lang="en-US" sz="3200" dirty="0"/>
                        <a:t>231</a:t>
                      </a:r>
                    </a:p>
                  </a:txBody>
                  <a:tcPr>
                    <a:solidFill>
                      <a:srgbClr val="FF0000">
                        <a:alpha val="31000"/>
                      </a:srgbClr>
                    </a:solidFill>
                  </a:tcPr>
                </a:tc>
                <a:extLst>
                  <a:ext uri="{0D108BD9-81ED-4DB2-BD59-A6C34878D82A}">
                    <a16:rowId xmlns:a16="http://schemas.microsoft.com/office/drawing/2014/main" val="3406727080"/>
                  </a:ext>
                </a:extLst>
              </a:tr>
            </a:tbl>
          </a:graphicData>
        </a:graphic>
      </p:graphicFrame>
      <p:sp>
        <p:nvSpPr>
          <p:cNvPr id="7" name="Rectangle 6">
            <a:extLst>
              <a:ext uri="{FF2B5EF4-FFF2-40B4-BE49-F238E27FC236}">
                <a16:creationId xmlns:a16="http://schemas.microsoft.com/office/drawing/2014/main" id="{DC480090-E16C-AE43-B108-AB4620671782}"/>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3" name="Process 2">
            <a:extLst>
              <a:ext uri="{FF2B5EF4-FFF2-40B4-BE49-F238E27FC236}">
                <a16:creationId xmlns:a16="http://schemas.microsoft.com/office/drawing/2014/main" id="{5176717E-4EBD-1F40-9613-35DDF8EAD7FA}"/>
              </a:ext>
            </a:extLst>
          </p:cNvPr>
          <p:cNvSpPr/>
          <p:nvPr/>
        </p:nvSpPr>
        <p:spPr>
          <a:xfrm>
            <a:off x="1335024" y="4368800"/>
            <a:ext cx="9099068" cy="62727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1017D3ED-F47F-C443-97AB-29A2AB99CA02}"/>
              </a:ext>
            </a:extLst>
          </p:cNvPr>
          <p:cNvSpPr>
            <a:spLocks noGrp="1"/>
          </p:cNvSpPr>
          <p:nvPr>
            <p:ph type="sldNum" sz="quarter" idx="12"/>
          </p:nvPr>
        </p:nvSpPr>
        <p:spPr/>
        <p:txBody>
          <a:bodyPr/>
          <a:lstStyle/>
          <a:p>
            <a:fld id="{34D36792-E2A9-6A41-A564-0C91229C87C6}" type="slidenum">
              <a:rPr lang="en-US" smtClean="0"/>
              <a:t>22</a:t>
            </a:fld>
            <a:endParaRPr lang="en-US"/>
          </a:p>
        </p:txBody>
      </p:sp>
      <p:sp>
        <p:nvSpPr>
          <p:cNvPr id="10" name="Rounded Rectangle 9">
            <a:extLst>
              <a:ext uri="{FF2B5EF4-FFF2-40B4-BE49-F238E27FC236}">
                <a16:creationId xmlns:a16="http://schemas.microsoft.com/office/drawing/2014/main" id="{4BD16DEC-5F0F-1143-95F3-82690EB0021F}"/>
              </a:ext>
            </a:extLst>
          </p:cNvPr>
          <p:cNvSpPr/>
          <p:nvPr/>
        </p:nvSpPr>
        <p:spPr>
          <a:xfrm>
            <a:off x="7896684" y="4682435"/>
            <a:ext cx="1789183" cy="1112023"/>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966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0A94-F74F-C645-BCA2-8CCAD0261469}"/>
              </a:ext>
            </a:extLst>
          </p:cNvPr>
          <p:cNvSpPr>
            <a:spLocks noGrp="1"/>
          </p:cNvSpPr>
          <p:nvPr>
            <p:ph type="title"/>
          </p:nvPr>
        </p:nvSpPr>
        <p:spPr/>
        <p:txBody>
          <a:bodyPr/>
          <a:lstStyle/>
          <a:p>
            <a:r>
              <a:rPr lang="en-US" dirty="0"/>
              <a:t>Tuple-level Explanation</a:t>
            </a:r>
          </a:p>
        </p:txBody>
      </p:sp>
      <p:sp>
        <p:nvSpPr>
          <p:cNvPr id="4" name="Footer Placeholder 3">
            <a:extLst>
              <a:ext uri="{FF2B5EF4-FFF2-40B4-BE49-F238E27FC236}">
                <a16:creationId xmlns:a16="http://schemas.microsoft.com/office/drawing/2014/main" id="{CCE97B2C-5DC6-BD48-BBDE-D802DE476E46}"/>
              </a:ext>
            </a:extLst>
          </p:cNvPr>
          <p:cNvSpPr>
            <a:spLocks noGrp="1"/>
          </p:cNvSpPr>
          <p:nvPr>
            <p:ph type="ftr" sz="quarter" idx="11"/>
          </p:nvPr>
        </p:nvSpPr>
        <p:spPr/>
        <p:txBody>
          <a:bodyPr/>
          <a:lstStyle/>
          <a:p>
            <a:r>
              <a:rPr lang="en-US"/>
              <a:t>ExTuNe: Explaining Tuple Non-conformance</a:t>
            </a:r>
            <a:endParaRPr lang="en-US" dirty="0"/>
          </a:p>
        </p:txBody>
      </p:sp>
      <p:graphicFrame>
        <p:nvGraphicFramePr>
          <p:cNvPr id="6" name="Table 5">
            <a:extLst>
              <a:ext uri="{FF2B5EF4-FFF2-40B4-BE49-F238E27FC236}">
                <a16:creationId xmlns:a16="http://schemas.microsoft.com/office/drawing/2014/main" id="{D8D59A44-E031-0542-A5E6-78C1CDD87AC3}"/>
              </a:ext>
            </a:extLst>
          </p:cNvPr>
          <p:cNvGraphicFramePr>
            <a:graphicFrameLocks noGrp="1"/>
          </p:cNvGraphicFramePr>
          <p:nvPr/>
        </p:nvGraphicFramePr>
        <p:xfrm>
          <a:off x="2032000" y="2083244"/>
          <a:ext cx="8127999" cy="3474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extLst>
                  <a:ext uri="{0D108BD9-81ED-4DB2-BD59-A6C34878D82A}">
                    <a16:rowId xmlns:a16="http://schemas.microsoft.com/office/drawing/2014/main" val="2926958689"/>
                  </a:ext>
                </a:extLst>
              </a:tr>
              <a:tr h="370840">
                <a:tc>
                  <a:txBody>
                    <a:bodyPr/>
                    <a:lstStyle/>
                    <a:p>
                      <a:pPr algn="ctr"/>
                      <a:r>
                        <a:rPr lang="en-US" sz="3200" dirty="0"/>
                        <a:t>6 feet</a:t>
                      </a:r>
                    </a:p>
                  </a:txBody>
                  <a:tcPr>
                    <a:solidFill>
                      <a:srgbClr val="FF0000">
                        <a:alpha val="31000"/>
                      </a:srgbClr>
                    </a:solidFill>
                  </a:tcPr>
                </a:tc>
                <a:tc>
                  <a:txBody>
                    <a:bodyPr/>
                    <a:lstStyle/>
                    <a:p>
                      <a:pPr algn="ctr"/>
                      <a:r>
                        <a:rPr lang="en-US" sz="3200" dirty="0"/>
                        <a:t>170 </a:t>
                      </a:r>
                      <a:r>
                        <a:rPr lang="en-US" sz="3200" dirty="0" err="1"/>
                        <a:t>lbs</a:t>
                      </a:r>
                      <a:endParaRPr lang="en-US" sz="3200" dirty="0"/>
                    </a:p>
                  </a:txBody>
                  <a:tcPr>
                    <a:solidFill>
                      <a:srgbClr val="FF0000">
                        <a:alpha val="31000"/>
                      </a:srgbClr>
                    </a:solidFill>
                  </a:tcPr>
                </a:tc>
                <a:tc>
                  <a:txBody>
                    <a:bodyPr/>
                    <a:lstStyle/>
                    <a:p>
                      <a:pPr algn="ctr"/>
                      <a:r>
                        <a:rPr lang="en-US" sz="3200" dirty="0"/>
                        <a:t>231</a:t>
                      </a:r>
                    </a:p>
                  </a:txBody>
                  <a:tcPr>
                    <a:solidFill>
                      <a:srgbClr val="FF0000">
                        <a:alpha val="31000"/>
                      </a:srgbClr>
                    </a:solidFill>
                  </a:tcPr>
                </a:tc>
                <a:extLst>
                  <a:ext uri="{0D108BD9-81ED-4DB2-BD59-A6C34878D82A}">
                    <a16:rowId xmlns:a16="http://schemas.microsoft.com/office/drawing/2014/main" val="3406727080"/>
                  </a:ext>
                </a:extLst>
              </a:tr>
            </a:tbl>
          </a:graphicData>
        </a:graphic>
      </p:graphicFrame>
      <p:sp>
        <p:nvSpPr>
          <p:cNvPr id="7" name="Rectangle 6">
            <a:extLst>
              <a:ext uri="{FF2B5EF4-FFF2-40B4-BE49-F238E27FC236}">
                <a16:creationId xmlns:a16="http://schemas.microsoft.com/office/drawing/2014/main" id="{DC480090-E16C-AE43-B108-AB4620671782}"/>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3" name="Process 2">
            <a:extLst>
              <a:ext uri="{FF2B5EF4-FFF2-40B4-BE49-F238E27FC236}">
                <a16:creationId xmlns:a16="http://schemas.microsoft.com/office/drawing/2014/main" id="{5176717E-4EBD-1F40-9613-35DDF8EAD7FA}"/>
              </a:ext>
            </a:extLst>
          </p:cNvPr>
          <p:cNvSpPr/>
          <p:nvPr/>
        </p:nvSpPr>
        <p:spPr>
          <a:xfrm>
            <a:off x="1335024" y="4368800"/>
            <a:ext cx="9099068" cy="62727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1017D3ED-F47F-C443-97AB-29A2AB99CA02}"/>
              </a:ext>
            </a:extLst>
          </p:cNvPr>
          <p:cNvSpPr>
            <a:spLocks noGrp="1"/>
          </p:cNvSpPr>
          <p:nvPr>
            <p:ph type="sldNum" sz="quarter" idx="12"/>
          </p:nvPr>
        </p:nvSpPr>
        <p:spPr/>
        <p:txBody>
          <a:bodyPr/>
          <a:lstStyle/>
          <a:p>
            <a:fld id="{34D36792-E2A9-6A41-A564-0C91229C87C6}" type="slidenum">
              <a:rPr lang="en-US" smtClean="0"/>
              <a:t>23</a:t>
            </a:fld>
            <a:endParaRPr lang="en-US"/>
          </a:p>
        </p:txBody>
      </p:sp>
      <p:sp>
        <p:nvSpPr>
          <p:cNvPr id="10" name="Rounded Rectangle 9">
            <a:extLst>
              <a:ext uri="{FF2B5EF4-FFF2-40B4-BE49-F238E27FC236}">
                <a16:creationId xmlns:a16="http://schemas.microsoft.com/office/drawing/2014/main" id="{4BD16DEC-5F0F-1143-95F3-82690EB0021F}"/>
              </a:ext>
            </a:extLst>
          </p:cNvPr>
          <p:cNvSpPr/>
          <p:nvPr/>
        </p:nvSpPr>
        <p:spPr>
          <a:xfrm>
            <a:off x="2494950" y="4721006"/>
            <a:ext cx="4464650" cy="1112023"/>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359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0A94-F74F-C645-BCA2-8CCAD0261469}"/>
              </a:ext>
            </a:extLst>
          </p:cNvPr>
          <p:cNvSpPr>
            <a:spLocks noGrp="1"/>
          </p:cNvSpPr>
          <p:nvPr>
            <p:ph type="title"/>
          </p:nvPr>
        </p:nvSpPr>
        <p:spPr/>
        <p:txBody>
          <a:bodyPr/>
          <a:lstStyle/>
          <a:p>
            <a:r>
              <a:rPr lang="en-US" dirty="0"/>
              <a:t>Intervention Reveals Causality</a:t>
            </a:r>
          </a:p>
        </p:txBody>
      </p:sp>
      <p:sp>
        <p:nvSpPr>
          <p:cNvPr id="4" name="Footer Placeholder 3">
            <a:extLst>
              <a:ext uri="{FF2B5EF4-FFF2-40B4-BE49-F238E27FC236}">
                <a16:creationId xmlns:a16="http://schemas.microsoft.com/office/drawing/2014/main" id="{CCE97B2C-5DC6-BD48-BBDE-D802DE476E46}"/>
              </a:ext>
            </a:extLst>
          </p:cNvPr>
          <p:cNvSpPr>
            <a:spLocks noGrp="1"/>
          </p:cNvSpPr>
          <p:nvPr>
            <p:ph type="ftr" sz="quarter" idx="11"/>
          </p:nvPr>
        </p:nvSpPr>
        <p:spPr/>
        <p:txBody>
          <a:bodyPr/>
          <a:lstStyle/>
          <a:p>
            <a:r>
              <a:rPr lang="en-US"/>
              <a:t>ExTuNe: Explaining Tuple Non-conformance</a:t>
            </a:r>
            <a:endParaRPr lang="en-US" dirty="0"/>
          </a:p>
        </p:txBody>
      </p:sp>
      <p:graphicFrame>
        <p:nvGraphicFramePr>
          <p:cNvPr id="6" name="Table 5">
            <a:extLst>
              <a:ext uri="{FF2B5EF4-FFF2-40B4-BE49-F238E27FC236}">
                <a16:creationId xmlns:a16="http://schemas.microsoft.com/office/drawing/2014/main" id="{D8D59A44-E031-0542-A5E6-78C1CDD87AC3}"/>
              </a:ext>
            </a:extLst>
          </p:cNvPr>
          <p:cNvGraphicFramePr>
            <a:graphicFrameLocks noGrp="1"/>
          </p:cNvGraphicFramePr>
          <p:nvPr>
            <p:extLst>
              <p:ext uri="{D42A27DB-BD31-4B8C-83A1-F6EECF244321}">
                <p14:modId xmlns:p14="http://schemas.microsoft.com/office/powerpoint/2010/main" val="1373069448"/>
              </p:ext>
            </p:extLst>
          </p:nvPr>
        </p:nvGraphicFramePr>
        <p:xfrm>
          <a:off x="2032000" y="2083244"/>
          <a:ext cx="8127999" cy="3474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solidFill>
                      <a:srgbClr val="FF0000">
                        <a:alpha val="31000"/>
                      </a:srgbClr>
                    </a:solidFill>
                  </a:tcPr>
                </a:tc>
                <a:tc>
                  <a:txBody>
                    <a:bodyPr/>
                    <a:lstStyle/>
                    <a:p>
                      <a:pPr algn="ctr"/>
                      <a:endParaRPr lang="en-US" sz="3200" dirty="0"/>
                    </a:p>
                  </a:txBody>
                  <a:tcPr>
                    <a:solidFill>
                      <a:srgbClr val="FF0000">
                        <a:alpha val="31000"/>
                      </a:srgbClr>
                    </a:solidFill>
                  </a:tcPr>
                </a:tc>
                <a:tc>
                  <a:txBody>
                    <a:bodyPr/>
                    <a:lstStyle/>
                    <a:p>
                      <a:pPr algn="ctr"/>
                      <a:endParaRPr lang="en-US" sz="3200" dirty="0">
                        <a:solidFill>
                          <a:schemeClr val="bg1"/>
                        </a:solidFill>
                        <a:highlight>
                          <a:srgbClr val="0000FF"/>
                        </a:highlight>
                      </a:endParaRPr>
                    </a:p>
                  </a:txBody>
                  <a:tcPr>
                    <a:solidFill>
                      <a:srgbClr val="FF0000">
                        <a:alpha val="31000"/>
                      </a:srgbClr>
                    </a:solidFill>
                  </a:tcPr>
                </a:tc>
                <a:extLst>
                  <a:ext uri="{0D108BD9-81ED-4DB2-BD59-A6C34878D82A}">
                    <a16:rowId xmlns:a16="http://schemas.microsoft.com/office/drawing/2014/main" val="153659832"/>
                  </a:ext>
                </a:extLst>
              </a:tr>
              <a:tr h="370840">
                <a:tc>
                  <a:txBody>
                    <a:bodyPr/>
                    <a:lstStyle/>
                    <a:p>
                      <a:pPr algn="ctr"/>
                      <a:r>
                        <a:rPr lang="en-US" sz="3200" dirty="0"/>
                        <a:t>6 feet</a:t>
                      </a:r>
                    </a:p>
                  </a:txBody>
                  <a:tcPr>
                    <a:solidFill>
                      <a:srgbClr val="FF0000">
                        <a:alpha val="31000"/>
                      </a:srgbClr>
                    </a:solidFill>
                  </a:tcPr>
                </a:tc>
                <a:tc>
                  <a:txBody>
                    <a:bodyPr/>
                    <a:lstStyle/>
                    <a:p>
                      <a:pPr algn="ctr"/>
                      <a:r>
                        <a:rPr lang="en-US" sz="3200" dirty="0"/>
                        <a:t>170 </a:t>
                      </a:r>
                      <a:r>
                        <a:rPr lang="en-US" sz="3200" dirty="0" err="1"/>
                        <a:t>lbs</a:t>
                      </a:r>
                      <a:endParaRPr lang="en-US" sz="3200" dirty="0"/>
                    </a:p>
                  </a:txBody>
                  <a:tcPr>
                    <a:solidFill>
                      <a:srgbClr val="FF0000">
                        <a:alpha val="31000"/>
                      </a:srgbClr>
                    </a:solidFill>
                  </a:tcPr>
                </a:tc>
                <a:tc>
                  <a:txBody>
                    <a:bodyPr/>
                    <a:lstStyle/>
                    <a:p>
                      <a:pPr algn="ctr"/>
                      <a:r>
                        <a:rPr lang="en-US" sz="3200" dirty="0">
                          <a:solidFill>
                            <a:schemeClr val="bg1"/>
                          </a:solidFill>
                          <a:highlight>
                            <a:srgbClr val="0000FF"/>
                          </a:highlight>
                        </a:rPr>
                        <a:t>25.9</a:t>
                      </a:r>
                    </a:p>
                  </a:txBody>
                  <a:tcPr>
                    <a:solidFill>
                      <a:srgbClr val="FF0000">
                        <a:alpha val="31000"/>
                      </a:srgbClr>
                    </a:solidFill>
                  </a:tcPr>
                </a:tc>
                <a:extLst>
                  <a:ext uri="{0D108BD9-81ED-4DB2-BD59-A6C34878D82A}">
                    <a16:rowId xmlns:a16="http://schemas.microsoft.com/office/drawing/2014/main" val="3406727080"/>
                  </a:ext>
                </a:extLst>
              </a:tr>
            </a:tbl>
          </a:graphicData>
        </a:graphic>
      </p:graphicFrame>
      <p:sp>
        <p:nvSpPr>
          <p:cNvPr id="5" name="Rectangle 4">
            <a:extLst>
              <a:ext uri="{FF2B5EF4-FFF2-40B4-BE49-F238E27FC236}">
                <a16:creationId xmlns:a16="http://schemas.microsoft.com/office/drawing/2014/main" id="{DE0BB794-F60B-3843-B4B0-D61C68DE88AE}"/>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7" name="Process 6">
            <a:extLst>
              <a:ext uri="{FF2B5EF4-FFF2-40B4-BE49-F238E27FC236}">
                <a16:creationId xmlns:a16="http://schemas.microsoft.com/office/drawing/2014/main" id="{C5AB83EE-3AF7-024A-81E3-3C71E8FEE931}"/>
              </a:ext>
            </a:extLst>
          </p:cNvPr>
          <p:cNvSpPr/>
          <p:nvPr/>
        </p:nvSpPr>
        <p:spPr>
          <a:xfrm>
            <a:off x="1335024" y="4363453"/>
            <a:ext cx="9099068" cy="63261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Brace 2">
            <a:extLst>
              <a:ext uri="{FF2B5EF4-FFF2-40B4-BE49-F238E27FC236}">
                <a16:creationId xmlns:a16="http://schemas.microsoft.com/office/drawing/2014/main" id="{D0DEF2FA-2675-494C-B82F-592BD36F320B}"/>
              </a:ext>
            </a:extLst>
          </p:cNvPr>
          <p:cNvSpPr/>
          <p:nvPr/>
        </p:nvSpPr>
        <p:spPr>
          <a:xfrm>
            <a:off x="9316278" y="2756451"/>
            <a:ext cx="282927" cy="14974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Callout 7">
            <a:extLst>
              <a:ext uri="{FF2B5EF4-FFF2-40B4-BE49-F238E27FC236}">
                <a16:creationId xmlns:a16="http://schemas.microsoft.com/office/drawing/2014/main" id="{0D68B237-3432-7649-A18E-35CEDF27D441}"/>
              </a:ext>
            </a:extLst>
          </p:cNvPr>
          <p:cNvSpPr/>
          <p:nvPr/>
        </p:nvSpPr>
        <p:spPr>
          <a:xfrm>
            <a:off x="10222946" y="2714250"/>
            <a:ext cx="1906219" cy="625642"/>
          </a:xfrm>
          <a:prstGeom prst="wedgeEllipseCallout">
            <a:avLst>
              <a:gd name="adj1" fmla="val -84414"/>
              <a:gd name="adj2" fmla="val 1006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solidFill>
              </a:rPr>
              <a:t>Mean = 25.9</a:t>
            </a:r>
          </a:p>
        </p:txBody>
      </p:sp>
      <p:sp>
        <p:nvSpPr>
          <p:cNvPr id="9" name="Slide Number Placeholder 8">
            <a:extLst>
              <a:ext uri="{FF2B5EF4-FFF2-40B4-BE49-F238E27FC236}">
                <a16:creationId xmlns:a16="http://schemas.microsoft.com/office/drawing/2014/main" id="{D9E3D24E-26E6-164F-9266-12414796D291}"/>
              </a:ext>
            </a:extLst>
          </p:cNvPr>
          <p:cNvSpPr>
            <a:spLocks noGrp="1"/>
          </p:cNvSpPr>
          <p:nvPr>
            <p:ph type="sldNum" sz="quarter" idx="12"/>
          </p:nvPr>
        </p:nvSpPr>
        <p:spPr/>
        <p:txBody>
          <a:bodyPr/>
          <a:lstStyle/>
          <a:p>
            <a:fld id="{34D36792-E2A9-6A41-A564-0C91229C87C6}" type="slidenum">
              <a:rPr lang="en-US" smtClean="0"/>
              <a:t>24</a:t>
            </a:fld>
            <a:endParaRPr lang="en-US"/>
          </a:p>
        </p:txBody>
      </p:sp>
      <p:sp>
        <p:nvSpPr>
          <p:cNvPr id="10" name="Oval Callout 9">
            <a:extLst>
              <a:ext uri="{FF2B5EF4-FFF2-40B4-BE49-F238E27FC236}">
                <a16:creationId xmlns:a16="http://schemas.microsoft.com/office/drawing/2014/main" id="{FEC30C51-CC68-2244-9F20-7C7863E7356C}"/>
              </a:ext>
            </a:extLst>
          </p:cNvPr>
          <p:cNvSpPr/>
          <p:nvPr/>
        </p:nvSpPr>
        <p:spPr>
          <a:xfrm>
            <a:off x="10159999" y="4394329"/>
            <a:ext cx="1906219" cy="625642"/>
          </a:xfrm>
          <a:prstGeom prst="wedgeEllipseCallout">
            <a:avLst>
              <a:gd name="adj1" fmla="val -94907"/>
              <a:gd name="adj2" fmla="val 9603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tx1"/>
                </a:solidFill>
              </a:rPr>
              <a:t>change</a:t>
            </a:r>
          </a:p>
        </p:txBody>
      </p:sp>
    </p:spTree>
    <p:extLst>
      <p:ext uri="{BB962C8B-B14F-4D97-AF65-F5344CB8AC3E}">
        <p14:creationId xmlns:p14="http://schemas.microsoft.com/office/powerpoint/2010/main" val="945080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0A94-F74F-C645-BCA2-8CCAD0261469}"/>
              </a:ext>
            </a:extLst>
          </p:cNvPr>
          <p:cNvSpPr>
            <a:spLocks noGrp="1"/>
          </p:cNvSpPr>
          <p:nvPr>
            <p:ph type="title"/>
          </p:nvPr>
        </p:nvSpPr>
        <p:spPr/>
        <p:txBody>
          <a:bodyPr/>
          <a:lstStyle/>
          <a:p>
            <a:r>
              <a:rPr lang="en-US" dirty="0"/>
              <a:t>Intervention Reveals Causality</a:t>
            </a:r>
          </a:p>
        </p:txBody>
      </p:sp>
      <p:sp>
        <p:nvSpPr>
          <p:cNvPr id="4" name="Footer Placeholder 3">
            <a:extLst>
              <a:ext uri="{FF2B5EF4-FFF2-40B4-BE49-F238E27FC236}">
                <a16:creationId xmlns:a16="http://schemas.microsoft.com/office/drawing/2014/main" id="{CCE97B2C-5DC6-BD48-BBDE-D802DE476E46}"/>
              </a:ext>
            </a:extLst>
          </p:cNvPr>
          <p:cNvSpPr>
            <a:spLocks noGrp="1"/>
          </p:cNvSpPr>
          <p:nvPr>
            <p:ph type="ftr" sz="quarter" idx="11"/>
          </p:nvPr>
        </p:nvSpPr>
        <p:spPr/>
        <p:txBody>
          <a:bodyPr/>
          <a:lstStyle/>
          <a:p>
            <a:r>
              <a:rPr lang="en-US"/>
              <a:t>ExTuNe: Explaining Tuple Non-conformance</a:t>
            </a:r>
            <a:endParaRPr lang="en-US" dirty="0"/>
          </a:p>
        </p:txBody>
      </p:sp>
      <p:graphicFrame>
        <p:nvGraphicFramePr>
          <p:cNvPr id="6" name="Table 5">
            <a:extLst>
              <a:ext uri="{FF2B5EF4-FFF2-40B4-BE49-F238E27FC236}">
                <a16:creationId xmlns:a16="http://schemas.microsoft.com/office/drawing/2014/main" id="{D8D59A44-E031-0542-A5E6-78C1CDD87AC3}"/>
              </a:ext>
            </a:extLst>
          </p:cNvPr>
          <p:cNvGraphicFramePr>
            <a:graphicFrameLocks noGrp="1"/>
          </p:cNvGraphicFramePr>
          <p:nvPr>
            <p:extLst>
              <p:ext uri="{D42A27DB-BD31-4B8C-83A1-F6EECF244321}">
                <p14:modId xmlns:p14="http://schemas.microsoft.com/office/powerpoint/2010/main" val="1739039330"/>
              </p:ext>
            </p:extLst>
          </p:nvPr>
        </p:nvGraphicFramePr>
        <p:xfrm>
          <a:off x="2032000" y="2083244"/>
          <a:ext cx="8127999" cy="3474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tc>
                <a:tc>
                  <a:txBody>
                    <a:bodyPr/>
                    <a:lstStyle/>
                    <a:p>
                      <a:pPr algn="ctr"/>
                      <a:endParaRPr lang="en-US" sz="3200"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3200" dirty="0"/>
                    </a:p>
                  </a:txBody>
                  <a:tcPr/>
                </a:tc>
                <a:extLst>
                  <a:ext uri="{0D108BD9-81ED-4DB2-BD59-A6C34878D82A}">
                    <a16:rowId xmlns:a16="http://schemas.microsoft.com/office/drawing/2014/main" val="1794151475"/>
                  </a:ext>
                </a:extLst>
              </a:tr>
              <a:tr h="370840">
                <a:tc>
                  <a:txBody>
                    <a:bodyPr/>
                    <a:lstStyle/>
                    <a:p>
                      <a:pPr algn="ctr"/>
                      <a:r>
                        <a:rPr lang="en-US" sz="3200" dirty="0"/>
                        <a:t>6 feet</a:t>
                      </a:r>
                    </a:p>
                  </a:txBody>
                  <a:tcPr>
                    <a:solidFill>
                      <a:schemeClr val="accent6">
                        <a:lumMod val="75000"/>
                        <a:alpha val="62000"/>
                      </a:schemeClr>
                    </a:solidFill>
                  </a:tcPr>
                </a:tc>
                <a:tc>
                  <a:txBody>
                    <a:bodyPr/>
                    <a:lstStyle/>
                    <a:p>
                      <a:pPr algn="ctr"/>
                      <a:r>
                        <a:rPr lang="en-US" sz="3200" dirty="0"/>
                        <a:t>170 </a:t>
                      </a:r>
                      <a:r>
                        <a:rPr lang="en-US" sz="3200" dirty="0" err="1"/>
                        <a:t>lbs</a:t>
                      </a:r>
                      <a:endParaRPr lang="en-US" sz="3200" dirty="0"/>
                    </a:p>
                  </a:txBody>
                  <a:tcPr>
                    <a:solidFill>
                      <a:schemeClr val="accent6">
                        <a:lumMod val="75000"/>
                        <a:alpha val="62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dirty="0">
                          <a:solidFill>
                            <a:schemeClr val="bg1"/>
                          </a:solidFill>
                          <a:highlight>
                            <a:srgbClr val="0000FF"/>
                          </a:highlight>
                        </a:rPr>
                        <a:t>25.9</a:t>
                      </a:r>
                      <a:endParaRPr lang="en-US" sz="3200" dirty="0"/>
                    </a:p>
                  </a:txBody>
                  <a:tcPr>
                    <a:solidFill>
                      <a:schemeClr val="accent6">
                        <a:lumMod val="75000"/>
                        <a:alpha val="62000"/>
                      </a:schemeClr>
                    </a:solidFill>
                  </a:tcPr>
                </a:tc>
                <a:extLst>
                  <a:ext uri="{0D108BD9-81ED-4DB2-BD59-A6C34878D82A}">
                    <a16:rowId xmlns:a16="http://schemas.microsoft.com/office/drawing/2014/main" val="1397316387"/>
                  </a:ext>
                </a:extLst>
              </a:tr>
            </a:tbl>
          </a:graphicData>
        </a:graphic>
      </p:graphicFrame>
      <p:sp>
        <p:nvSpPr>
          <p:cNvPr id="5" name="Rectangle 4">
            <a:extLst>
              <a:ext uri="{FF2B5EF4-FFF2-40B4-BE49-F238E27FC236}">
                <a16:creationId xmlns:a16="http://schemas.microsoft.com/office/drawing/2014/main" id="{DE0BB794-F60B-3843-B4B0-D61C68DE88AE}"/>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7" name="Oval Callout 6">
            <a:extLst>
              <a:ext uri="{FF2B5EF4-FFF2-40B4-BE49-F238E27FC236}">
                <a16:creationId xmlns:a16="http://schemas.microsoft.com/office/drawing/2014/main" id="{EAC4DC98-AF44-9740-8A02-FEEA7F8CC6E5}"/>
              </a:ext>
            </a:extLst>
          </p:cNvPr>
          <p:cNvSpPr/>
          <p:nvPr/>
        </p:nvSpPr>
        <p:spPr>
          <a:xfrm>
            <a:off x="10385966" y="3153002"/>
            <a:ext cx="1581445" cy="625642"/>
          </a:xfrm>
          <a:prstGeom prst="wedgeEllipseCallout">
            <a:avLst>
              <a:gd name="adj1" fmla="val -117091"/>
              <a:gd name="adj2" fmla="val -17944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dirty="0">
                <a:solidFill>
                  <a:schemeClr val="tx1"/>
                </a:solidFill>
              </a:rPr>
              <a:t>Blame!</a:t>
            </a:r>
          </a:p>
        </p:txBody>
      </p:sp>
      <p:sp>
        <p:nvSpPr>
          <p:cNvPr id="8" name="Process 7">
            <a:extLst>
              <a:ext uri="{FF2B5EF4-FFF2-40B4-BE49-F238E27FC236}">
                <a16:creationId xmlns:a16="http://schemas.microsoft.com/office/drawing/2014/main" id="{567EF34F-7643-FE4C-BBD0-7D12481F6BFF}"/>
              </a:ext>
            </a:extLst>
          </p:cNvPr>
          <p:cNvSpPr/>
          <p:nvPr/>
        </p:nvSpPr>
        <p:spPr>
          <a:xfrm>
            <a:off x="1335024" y="4363453"/>
            <a:ext cx="9099068" cy="63261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806B96-57C8-4245-B078-597C76E81335}"/>
              </a:ext>
            </a:extLst>
          </p:cNvPr>
          <p:cNvSpPr>
            <a:spLocks noGrp="1"/>
          </p:cNvSpPr>
          <p:nvPr>
            <p:ph type="sldNum" sz="quarter" idx="12"/>
          </p:nvPr>
        </p:nvSpPr>
        <p:spPr/>
        <p:txBody>
          <a:bodyPr/>
          <a:lstStyle/>
          <a:p>
            <a:fld id="{34D36792-E2A9-6A41-A564-0C91229C87C6}" type="slidenum">
              <a:rPr lang="en-US" smtClean="0"/>
              <a:t>25</a:t>
            </a:fld>
            <a:endParaRPr lang="en-US"/>
          </a:p>
        </p:txBody>
      </p:sp>
    </p:spTree>
    <p:extLst>
      <p:ext uri="{BB962C8B-B14F-4D97-AF65-F5344CB8AC3E}">
        <p14:creationId xmlns:p14="http://schemas.microsoft.com/office/powerpoint/2010/main" val="1788619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0A94-F74F-C645-BCA2-8CCAD0261469}"/>
              </a:ext>
            </a:extLst>
          </p:cNvPr>
          <p:cNvSpPr>
            <a:spLocks noGrp="1"/>
          </p:cNvSpPr>
          <p:nvPr>
            <p:ph type="title"/>
          </p:nvPr>
        </p:nvSpPr>
        <p:spPr/>
        <p:txBody>
          <a:bodyPr/>
          <a:lstStyle/>
          <a:p>
            <a:r>
              <a:rPr lang="en-US" dirty="0"/>
              <a:t>Intervention Reveals Causality</a:t>
            </a:r>
          </a:p>
        </p:txBody>
      </p:sp>
      <p:sp>
        <p:nvSpPr>
          <p:cNvPr id="4" name="Footer Placeholder 3">
            <a:extLst>
              <a:ext uri="{FF2B5EF4-FFF2-40B4-BE49-F238E27FC236}">
                <a16:creationId xmlns:a16="http://schemas.microsoft.com/office/drawing/2014/main" id="{CCE97B2C-5DC6-BD48-BBDE-D802DE476E46}"/>
              </a:ext>
            </a:extLst>
          </p:cNvPr>
          <p:cNvSpPr>
            <a:spLocks noGrp="1"/>
          </p:cNvSpPr>
          <p:nvPr>
            <p:ph type="ftr" sz="quarter" idx="11"/>
          </p:nvPr>
        </p:nvSpPr>
        <p:spPr/>
        <p:txBody>
          <a:bodyPr/>
          <a:lstStyle/>
          <a:p>
            <a:r>
              <a:rPr lang="en-US"/>
              <a:t>ExTuNe: Explaining Tuple Non-conformance</a:t>
            </a:r>
            <a:endParaRPr lang="en-US" dirty="0"/>
          </a:p>
        </p:txBody>
      </p:sp>
      <p:graphicFrame>
        <p:nvGraphicFramePr>
          <p:cNvPr id="6" name="Table 5">
            <a:extLst>
              <a:ext uri="{FF2B5EF4-FFF2-40B4-BE49-F238E27FC236}">
                <a16:creationId xmlns:a16="http://schemas.microsoft.com/office/drawing/2014/main" id="{D8D59A44-E031-0542-A5E6-78C1CDD87AC3}"/>
              </a:ext>
            </a:extLst>
          </p:cNvPr>
          <p:cNvGraphicFramePr>
            <a:graphicFrameLocks noGrp="1"/>
          </p:cNvGraphicFramePr>
          <p:nvPr>
            <p:extLst>
              <p:ext uri="{D42A27DB-BD31-4B8C-83A1-F6EECF244321}">
                <p14:modId xmlns:p14="http://schemas.microsoft.com/office/powerpoint/2010/main" val="335378651"/>
              </p:ext>
            </p:extLst>
          </p:nvPr>
        </p:nvGraphicFramePr>
        <p:xfrm>
          <a:off x="2032000" y="2083244"/>
          <a:ext cx="8127999" cy="3474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5016618"/>
                    </a:ext>
                  </a:extLst>
                </a:gridCol>
                <a:gridCol w="2709333">
                  <a:extLst>
                    <a:ext uri="{9D8B030D-6E8A-4147-A177-3AD203B41FA5}">
                      <a16:colId xmlns:a16="http://schemas.microsoft.com/office/drawing/2014/main" val="3509556515"/>
                    </a:ext>
                  </a:extLst>
                </a:gridCol>
                <a:gridCol w="2709333">
                  <a:extLst>
                    <a:ext uri="{9D8B030D-6E8A-4147-A177-3AD203B41FA5}">
                      <a16:colId xmlns:a16="http://schemas.microsoft.com/office/drawing/2014/main" val="4042543501"/>
                    </a:ext>
                  </a:extLst>
                </a:gridCol>
              </a:tblGrid>
              <a:tr h="370840">
                <a:tc>
                  <a:txBody>
                    <a:bodyPr/>
                    <a:lstStyle/>
                    <a:p>
                      <a:pPr algn="ctr"/>
                      <a:r>
                        <a:rPr lang="en-US" sz="3200" dirty="0"/>
                        <a:t>Height</a:t>
                      </a:r>
                    </a:p>
                  </a:txBody>
                  <a:tcPr/>
                </a:tc>
                <a:tc>
                  <a:txBody>
                    <a:bodyPr/>
                    <a:lstStyle/>
                    <a:p>
                      <a:pPr algn="ctr"/>
                      <a:r>
                        <a:rPr lang="en-US" sz="3200" dirty="0"/>
                        <a:t>Weight</a:t>
                      </a:r>
                    </a:p>
                  </a:txBody>
                  <a:tcPr/>
                </a:tc>
                <a:tc>
                  <a:txBody>
                    <a:bodyPr/>
                    <a:lstStyle/>
                    <a:p>
                      <a:pPr algn="ctr"/>
                      <a:r>
                        <a:rPr lang="en-US" sz="3200" dirty="0"/>
                        <a:t>BMI</a:t>
                      </a:r>
                    </a:p>
                  </a:txBody>
                  <a:tcPr/>
                </a:tc>
                <a:extLst>
                  <a:ext uri="{0D108BD9-81ED-4DB2-BD59-A6C34878D82A}">
                    <a16:rowId xmlns:a16="http://schemas.microsoft.com/office/drawing/2014/main" val="2795097867"/>
                  </a:ext>
                </a:extLst>
              </a:tr>
              <a:tr h="370840">
                <a:tc>
                  <a:txBody>
                    <a:bodyPr/>
                    <a:lstStyle/>
                    <a:p>
                      <a:pPr algn="ctr"/>
                      <a:r>
                        <a:rPr lang="en-US" sz="3200" dirty="0"/>
                        <a:t>6 feet</a:t>
                      </a:r>
                    </a:p>
                  </a:txBody>
                  <a:tcPr/>
                </a:tc>
                <a:tc>
                  <a:txBody>
                    <a:bodyPr/>
                    <a:lstStyle/>
                    <a:p>
                      <a:pPr algn="ctr"/>
                      <a:r>
                        <a:rPr lang="en-US" sz="3200" dirty="0"/>
                        <a:t>142 </a:t>
                      </a:r>
                      <a:r>
                        <a:rPr lang="en-US" sz="3200" dirty="0" err="1"/>
                        <a:t>lbs</a:t>
                      </a:r>
                      <a:endParaRPr lang="en-US" sz="3200" dirty="0"/>
                    </a:p>
                  </a:txBody>
                  <a:tcPr/>
                </a:tc>
                <a:tc>
                  <a:txBody>
                    <a:bodyPr/>
                    <a:lstStyle/>
                    <a:p>
                      <a:pPr algn="ctr"/>
                      <a:r>
                        <a:rPr lang="en-US" sz="3200" dirty="0"/>
                        <a:t>19.3</a:t>
                      </a:r>
                    </a:p>
                  </a:txBody>
                  <a:tcPr/>
                </a:tc>
                <a:extLst>
                  <a:ext uri="{0D108BD9-81ED-4DB2-BD59-A6C34878D82A}">
                    <a16:rowId xmlns:a16="http://schemas.microsoft.com/office/drawing/2014/main" val="1852019620"/>
                  </a:ext>
                </a:extLst>
              </a:tr>
              <a:tr h="370840">
                <a:tc>
                  <a:txBody>
                    <a:bodyPr/>
                    <a:lstStyle/>
                    <a:p>
                      <a:pPr algn="ctr"/>
                      <a:r>
                        <a:rPr lang="en-US" sz="3200" dirty="0"/>
                        <a:t>5 feet</a:t>
                      </a:r>
                    </a:p>
                  </a:txBody>
                  <a:tcPr/>
                </a:tc>
                <a:tc>
                  <a:txBody>
                    <a:bodyPr/>
                    <a:lstStyle/>
                    <a:p>
                      <a:pPr algn="ctr"/>
                      <a:r>
                        <a:rPr lang="en-US" sz="3200" dirty="0"/>
                        <a:t>170 </a:t>
                      </a:r>
                      <a:r>
                        <a:rPr lang="en-US" sz="3200" dirty="0" err="1"/>
                        <a:t>lbs</a:t>
                      </a:r>
                      <a:endParaRPr lang="en-US" sz="3200" dirty="0"/>
                    </a:p>
                  </a:txBody>
                  <a:tcPr/>
                </a:tc>
                <a:tc>
                  <a:txBody>
                    <a:bodyPr/>
                    <a:lstStyle/>
                    <a:p>
                      <a:pPr algn="ctr"/>
                      <a:r>
                        <a:rPr lang="en-US" sz="3200" dirty="0"/>
                        <a:t>33.2</a:t>
                      </a:r>
                    </a:p>
                  </a:txBody>
                  <a:tcPr/>
                </a:tc>
                <a:extLst>
                  <a:ext uri="{0D108BD9-81ED-4DB2-BD59-A6C34878D82A}">
                    <a16:rowId xmlns:a16="http://schemas.microsoft.com/office/drawing/2014/main" val="840537929"/>
                  </a:ext>
                </a:extLst>
              </a:tr>
              <a:tr h="370840">
                <a:tc>
                  <a:txBody>
                    <a:bodyPr/>
                    <a:lstStyle/>
                    <a:p>
                      <a:pPr algn="ctr"/>
                      <a:r>
                        <a:rPr lang="en-US" sz="3200" dirty="0"/>
                        <a:t>5 feet</a:t>
                      </a:r>
                    </a:p>
                  </a:txBody>
                  <a:tcPr/>
                </a:tc>
                <a:tc>
                  <a:txBody>
                    <a:bodyPr/>
                    <a:lstStyle/>
                    <a:p>
                      <a:pPr algn="ctr"/>
                      <a:r>
                        <a:rPr lang="en-US" sz="3200" dirty="0"/>
                        <a:t>130 </a:t>
                      </a:r>
                      <a:r>
                        <a:rPr lang="en-US" sz="3200" dirty="0" err="1"/>
                        <a:t>lbs</a:t>
                      </a:r>
                      <a:endParaRPr lang="en-US" sz="3200" dirty="0"/>
                    </a:p>
                  </a:txBody>
                  <a:tcPr/>
                </a:tc>
                <a:tc>
                  <a:txBody>
                    <a:bodyPr/>
                    <a:lstStyle/>
                    <a:p>
                      <a:pPr algn="ctr"/>
                      <a:r>
                        <a:rPr lang="en-US" sz="3200" dirty="0"/>
                        <a:t>25.4</a:t>
                      </a:r>
                    </a:p>
                  </a:txBody>
                  <a:tcPr/>
                </a:tc>
                <a:extLst>
                  <a:ext uri="{0D108BD9-81ED-4DB2-BD59-A6C34878D82A}">
                    <a16:rowId xmlns:a16="http://schemas.microsoft.com/office/drawing/2014/main" val="281465643"/>
                  </a:ext>
                </a:extLst>
              </a:tr>
              <a:tr h="370840">
                <a:tc>
                  <a:txBody>
                    <a:bodyPr/>
                    <a:lstStyle/>
                    <a:p>
                      <a:pPr algn="ctr"/>
                      <a:endParaRPr lang="en-US" sz="3200" dirty="0"/>
                    </a:p>
                  </a:txBody>
                  <a:tcPr/>
                </a:tc>
                <a:tc>
                  <a:txBody>
                    <a:bodyPr/>
                    <a:lstStyle/>
                    <a:p>
                      <a:pPr algn="ctr"/>
                      <a:endParaRPr lang="en-US" sz="3200"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3200" dirty="0"/>
                    </a:p>
                  </a:txBody>
                  <a:tcPr/>
                </a:tc>
                <a:extLst>
                  <a:ext uri="{0D108BD9-81ED-4DB2-BD59-A6C34878D82A}">
                    <a16:rowId xmlns:a16="http://schemas.microsoft.com/office/drawing/2014/main" val="1794151475"/>
                  </a:ext>
                </a:extLst>
              </a:tr>
              <a:tr h="370840">
                <a:tc>
                  <a:txBody>
                    <a:bodyPr/>
                    <a:lstStyle/>
                    <a:p>
                      <a:pPr marL="0" algn="ctr" defTabSz="914377" rtl="0" eaLnBrk="1" latinLnBrk="0" hangingPunct="1"/>
                      <a:r>
                        <a:rPr lang="en-US" sz="3200" kern="1200" dirty="0">
                          <a:solidFill>
                            <a:schemeClr val="dk1"/>
                          </a:solidFill>
                          <a:latin typeface="+mn-lt"/>
                          <a:ea typeface="+mn-ea"/>
                          <a:cs typeface="+mn-cs"/>
                        </a:rPr>
                        <a:t>16 feet</a:t>
                      </a:r>
                    </a:p>
                  </a:txBody>
                  <a:tcPr>
                    <a:solidFill>
                      <a:srgbClr val="FF0000">
                        <a:alpha val="36000"/>
                      </a:srgbClr>
                    </a:solidFill>
                  </a:tcPr>
                </a:tc>
                <a:tc>
                  <a:txBody>
                    <a:bodyPr/>
                    <a:lstStyle/>
                    <a:p>
                      <a:pPr marL="0" algn="ctr" defTabSz="914377" rtl="0" eaLnBrk="1" latinLnBrk="0" hangingPunct="1"/>
                      <a:r>
                        <a:rPr lang="en-US" sz="3200" kern="1200" dirty="0">
                          <a:solidFill>
                            <a:schemeClr val="dk1"/>
                          </a:solidFill>
                          <a:latin typeface="+mn-lt"/>
                          <a:ea typeface="+mn-ea"/>
                          <a:cs typeface="+mn-cs"/>
                        </a:rPr>
                        <a:t>70 </a:t>
                      </a:r>
                      <a:r>
                        <a:rPr lang="en-US" sz="3200" kern="1200" dirty="0" err="1">
                          <a:solidFill>
                            <a:schemeClr val="dk1"/>
                          </a:solidFill>
                          <a:latin typeface="+mn-lt"/>
                          <a:ea typeface="+mn-ea"/>
                          <a:cs typeface="+mn-cs"/>
                        </a:rPr>
                        <a:t>lbs</a:t>
                      </a:r>
                      <a:endParaRPr lang="en-US" sz="3200" kern="1200" dirty="0">
                        <a:solidFill>
                          <a:schemeClr val="dk1"/>
                        </a:solidFill>
                        <a:latin typeface="+mn-lt"/>
                        <a:ea typeface="+mn-ea"/>
                        <a:cs typeface="+mn-cs"/>
                      </a:endParaRPr>
                    </a:p>
                  </a:txBody>
                  <a:tcPr>
                    <a:solidFill>
                      <a:srgbClr val="FF0000">
                        <a:alpha val="36000"/>
                      </a:srgbClr>
                    </a:solidFill>
                  </a:tcPr>
                </a:tc>
                <a:tc>
                  <a:txBody>
                    <a:bodyPr/>
                    <a:lstStyle/>
                    <a:p>
                      <a:pPr marL="0" algn="ctr" defTabSz="914377" rtl="0" eaLnBrk="1" latinLnBrk="0" hangingPunct="1"/>
                      <a:r>
                        <a:rPr lang="en-US" sz="3200" kern="1200" dirty="0">
                          <a:solidFill>
                            <a:schemeClr val="dk1"/>
                          </a:solidFill>
                          <a:latin typeface="+mn-lt"/>
                          <a:ea typeface="+mn-ea"/>
                          <a:cs typeface="+mn-cs"/>
                        </a:rPr>
                        <a:t>25.9</a:t>
                      </a:r>
                    </a:p>
                  </a:txBody>
                  <a:tcPr>
                    <a:solidFill>
                      <a:srgbClr val="FF0000">
                        <a:alpha val="36000"/>
                      </a:srgbClr>
                    </a:solidFill>
                  </a:tcPr>
                </a:tc>
                <a:extLst>
                  <a:ext uri="{0D108BD9-81ED-4DB2-BD59-A6C34878D82A}">
                    <a16:rowId xmlns:a16="http://schemas.microsoft.com/office/drawing/2014/main" val="1397316387"/>
                  </a:ext>
                </a:extLst>
              </a:tr>
            </a:tbl>
          </a:graphicData>
        </a:graphic>
      </p:graphicFrame>
      <p:sp>
        <p:nvSpPr>
          <p:cNvPr id="5" name="Rectangle 4">
            <a:extLst>
              <a:ext uri="{FF2B5EF4-FFF2-40B4-BE49-F238E27FC236}">
                <a16:creationId xmlns:a16="http://schemas.microsoft.com/office/drawing/2014/main" id="{DE0BB794-F60B-3843-B4B0-D61C68DE88AE}"/>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8" name="Process 7">
            <a:extLst>
              <a:ext uri="{FF2B5EF4-FFF2-40B4-BE49-F238E27FC236}">
                <a16:creationId xmlns:a16="http://schemas.microsoft.com/office/drawing/2014/main" id="{567EF34F-7643-FE4C-BBD0-7D12481F6BFF}"/>
              </a:ext>
            </a:extLst>
          </p:cNvPr>
          <p:cNvSpPr/>
          <p:nvPr/>
        </p:nvSpPr>
        <p:spPr>
          <a:xfrm>
            <a:off x="1335024" y="4363453"/>
            <a:ext cx="9099068" cy="63261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5806B96-57C8-4245-B078-597C76E81335}"/>
              </a:ext>
            </a:extLst>
          </p:cNvPr>
          <p:cNvSpPr>
            <a:spLocks noGrp="1"/>
          </p:cNvSpPr>
          <p:nvPr>
            <p:ph type="sldNum" sz="quarter" idx="12"/>
          </p:nvPr>
        </p:nvSpPr>
        <p:spPr/>
        <p:txBody>
          <a:bodyPr/>
          <a:lstStyle/>
          <a:p>
            <a:fld id="{34D36792-E2A9-6A41-A564-0C91229C87C6}" type="slidenum">
              <a:rPr lang="en-US" smtClean="0"/>
              <a:t>26</a:t>
            </a:fld>
            <a:endParaRPr lang="en-US"/>
          </a:p>
        </p:txBody>
      </p:sp>
      <p:sp>
        <p:nvSpPr>
          <p:cNvPr id="9" name="Rounded Rectangle 8">
            <a:extLst>
              <a:ext uri="{FF2B5EF4-FFF2-40B4-BE49-F238E27FC236}">
                <a16:creationId xmlns:a16="http://schemas.microsoft.com/office/drawing/2014/main" id="{E8B6914E-1E5D-824F-894B-653BDBAD22E9}"/>
              </a:ext>
            </a:extLst>
          </p:cNvPr>
          <p:cNvSpPr/>
          <p:nvPr/>
        </p:nvSpPr>
        <p:spPr>
          <a:xfrm>
            <a:off x="2494950" y="4721006"/>
            <a:ext cx="4464650" cy="1112023"/>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a:extLst>
              <a:ext uri="{FF2B5EF4-FFF2-40B4-BE49-F238E27FC236}">
                <a16:creationId xmlns:a16="http://schemas.microsoft.com/office/drawing/2014/main" id="{198CB635-55F8-954D-97A8-D02250809E40}"/>
              </a:ext>
            </a:extLst>
          </p:cNvPr>
          <p:cNvSpPr/>
          <p:nvPr/>
        </p:nvSpPr>
        <p:spPr>
          <a:xfrm>
            <a:off x="10434092" y="2714250"/>
            <a:ext cx="1581445" cy="625642"/>
          </a:xfrm>
          <a:prstGeom prst="wedgeEllipseCallout">
            <a:avLst>
              <a:gd name="adj1" fmla="val -271372"/>
              <a:gd name="adj2" fmla="val -106132"/>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dirty="0">
                <a:solidFill>
                  <a:schemeClr val="tx1"/>
                </a:solidFill>
              </a:rPr>
              <a:t>Blame!</a:t>
            </a:r>
          </a:p>
        </p:txBody>
      </p:sp>
      <p:sp>
        <p:nvSpPr>
          <p:cNvPr id="11" name="Oval Callout 10">
            <a:extLst>
              <a:ext uri="{FF2B5EF4-FFF2-40B4-BE49-F238E27FC236}">
                <a16:creationId xmlns:a16="http://schemas.microsoft.com/office/drawing/2014/main" id="{DEE77C82-4C89-7C4A-B045-290B952E6C6F}"/>
              </a:ext>
            </a:extLst>
          </p:cNvPr>
          <p:cNvSpPr/>
          <p:nvPr/>
        </p:nvSpPr>
        <p:spPr>
          <a:xfrm>
            <a:off x="176462" y="2725836"/>
            <a:ext cx="1581445" cy="614056"/>
          </a:xfrm>
          <a:prstGeom prst="wedgeEllipseCallout">
            <a:avLst>
              <a:gd name="adj1" fmla="val 111118"/>
              <a:gd name="adj2" fmla="val -119899"/>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dirty="0">
                <a:solidFill>
                  <a:schemeClr val="tx1"/>
                </a:solidFill>
              </a:rPr>
              <a:t>Blame!</a:t>
            </a:r>
          </a:p>
        </p:txBody>
      </p:sp>
    </p:spTree>
    <p:extLst>
      <p:ext uri="{BB962C8B-B14F-4D97-AF65-F5344CB8AC3E}">
        <p14:creationId xmlns:p14="http://schemas.microsoft.com/office/powerpoint/2010/main" val="278954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315434-CCB3-4246-98B8-7C999A47653E}"/>
              </a:ext>
            </a:extLst>
          </p:cNvPr>
          <p:cNvSpPr>
            <a:spLocks noGrp="1"/>
          </p:cNvSpPr>
          <p:nvPr>
            <p:ph type="ftr" sz="quarter" idx="11"/>
          </p:nvPr>
        </p:nvSpPr>
        <p:spPr/>
        <p:txBody>
          <a:bodyPr/>
          <a:lstStyle/>
          <a:p>
            <a:r>
              <a:rPr lang="en-US"/>
              <a:t>ExTuNe: Explaining Tuple Non-conformance</a:t>
            </a:r>
            <a:endParaRPr lang="en-US" dirty="0"/>
          </a:p>
        </p:txBody>
      </p:sp>
      <p:sp>
        <p:nvSpPr>
          <p:cNvPr id="5" name="Rectangle 4">
            <a:extLst>
              <a:ext uri="{FF2B5EF4-FFF2-40B4-BE49-F238E27FC236}">
                <a16:creationId xmlns:a16="http://schemas.microsoft.com/office/drawing/2014/main" id="{B385B03E-E894-2B4C-ADFE-5F5F08AB5A4E}"/>
              </a:ext>
            </a:extLst>
          </p:cNvPr>
          <p:cNvSpPr/>
          <p:nvPr/>
        </p:nvSpPr>
        <p:spPr>
          <a:xfrm>
            <a:off x="0" y="6492240"/>
            <a:ext cx="1335024"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Explanation</a:t>
            </a:r>
          </a:p>
        </p:txBody>
      </p:sp>
      <p:sp>
        <p:nvSpPr>
          <p:cNvPr id="3" name="Slide Number Placeholder 2">
            <a:extLst>
              <a:ext uri="{FF2B5EF4-FFF2-40B4-BE49-F238E27FC236}">
                <a16:creationId xmlns:a16="http://schemas.microsoft.com/office/drawing/2014/main" id="{BBDA8273-1363-914C-B04B-C63D043D067A}"/>
              </a:ext>
            </a:extLst>
          </p:cNvPr>
          <p:cNvSpPr>
            <a:spLocks noGrp="1"/>
          </p:cNvSpPr>
          <p:nvPr>
            <p:ph type="sldNum" sz="quarter" idx="12"/>
          </p:nvPr>
        </p:nvSpPr>
        <p:spPr/>
        <p:txBody>
          <a:bodyPr/>
          <a:lstStyle/>
          <a:p>
            <a:fld id="{34D36792-E2A9-6A41-A564-0C91229C87C6}" type="slidenum">
              <a:rPr lang="en-US" smtClean="0"/>
              <a:t>27</a:t>
            </a:fld>
            <a:endParaRPr lang="en-US"/>
          </a:p>
        </p:txBody>
      </p:sp>
      <p:sp>
        <p:nvSpPr>
          <p:cNvPr id="15" name="Title 1">
            <a:extLst>
              <a:ext uri="{FF2B5EF4-FFF2-40B4-BE49-F238E27FC236}">
                <a16:creationId xmlns:a16="http://schemas.microsoft.com/office/drawing/2014/main" id="{30AD966B-0834-1D4F-A7DA-455D4749A794}"/>
              </a:ext>
            </a:extLst>
          </p:cNvPr>
          <p:cNvSpPr>
            <a:spLocks noGrp="1"/>
          </p:cNvSpPr>
          <p:nvPr>
            <p:ph type="title"/>
          </p:nvPr>
        </p:nvSpPr>
        <p:spPr>
          <a:xfrm>
            <a:off x="838200" y="365127"/>
            <a:ext cx="10515600" cy="1325563"/>
          </a:xfrm>
        </p:spPr>
        <p:txBody>
          <a:bodyPr/>
          <a:lstStyle/>
          <a:p>
            <a:r>
              <a:rPr lang="en-US" dirty="0"/>
              <a:t>ExTuNe Principles: Actual Causality</a:t>
            </a:r>
          </a:p>
        </p:txBody>
      </p:sp>
      <p:pic>
        <p:nvPicPr>
          <p:cNvPr id="16" name="Picture 15">
            <a:extLst>
              <a:ext uri="{FF2B5EF4-FFF2-40B4-BE49-F238E27FC236}">
                <a16:creationId xmlns:a16="http://schemas.microsoft.com/office/drawing/2014/main" id="{166700C9-A585-2547-A4ED-5447552AF939}"/>
              </a:ext>
            </a:extLst>
          </p:cNvPr>
          <p:cNvPicPr>
            <a:picLocks noChangeAspect="1"/>
          </p:cNvPicPr>
          <p:nvPr/>
        </p:nvPicPr>
        <p:blipFill rotWithShape="1">
          <a:blip r:embed="rId3"/>
          <a:srcRect l="3552" t="8154" r="5740" b="7175"/>
          <a:stretch/>
        </p:blipFill>
        <p:spPr>
          <a:xfrm>
            <a:off x="6733344" y="1947484"/>
            <a:ext cx="4358518" cy="3555610"/>
          </a:xfrm>
          <a:prstGeom prst="rect">
            <a:avLst/>
          </a:prstGeom>
        </p:spPr>
      </p:pic>
      <p:sp>
        <p:nvSpPr>
          <p:cNvPr id="18" name="Title 1">
            <a:extLst>
              <a:ext uri="{FF2B5EF4-FFF2-40B4-BE49-F238E27FC236}">
                <a16:creationId xmlns:a16="http://schemas.microsoft.com/office/drawing/2014/main" id="{BFBF66E6-1F91-BA46-A9CB-45A084E896FB}"/>
              </a:ext>
            </a:extLst>
          </p:cNvPr>
          <p:cNvSpPr txBox="1">
            <a:spLocks/>
          </p:cNvSpPr>
          <p:nvPr/>
        </p:nvSpPr>
        <p:spPr>
          <a:xfrm>
            <a:off x="1047249" y="1947484"/>
            <a:ext cx="4896352" cy="3555610"/>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3200" dirty="0"/>
              <a:t>Actual Causality</a:t>
            </a:r>
          </a:p>
          <a:p>
            <a:pPr marL="914400" lvl="1" indent="-457200">
              <a:buFont typeface="Arial" panose="020B0604020202020204" pitchFamily="34" charset="0"/>
              <a:buChar char="•"/>
            </a:pPr>
            <a:r>
              <a:rPr lang="en-US" sz="2400" dirty="0"/>
              <a:t>If removing C </a:t>
            </a:r>
          </a:p>
          <a:p>
            <a:pPr marL="1371600" lvl="2" indent="-457200">
              <a:buFont typeface="Arial" panose="020B0604020202020204" pitchFamily="34" charset="0"/>
              <a:buChar char="•"/>
            </a:pPr>
            <a:r>
              <a:rPr lang="en-US" sz="2400" dirty="0"/>
              <a:t>while K other events are also removed, </a:t>
            </a:r>
          </a:p>
          <a:p>
            <a:pPr marL="914400" lvl="1" indent="-457200">
              <a:buFont typeface="Arial" panose="020B0604020202020204" pitchFamily="34" charset="0"/>
              <a:buChar char="•"/>
            </a:pPr>
            <a:r>
              <a:rPr lang="en-US" sz="2400" dirty="0"/>
              <a:t>makes C counterfactual, then</a:t>
            </a:r>
          </a:p>
          <a:p>
            <a:pPr marL="1371600" lvl="2" indent="-457200">
              <a:buFont typeface="Arial" panose="020B0604020202020204" pitchFamily="34" charset="0"/>
              <a:buChar char="•"/>
            </a:pPr>
            <a:r>
              <a:rPr lang="en-US" sz="2400" dirty="0"/>
              <a:t>C is an actual cause of E</a:t>
            </a:r>
          </a:p>
          <a:p>
            <a:pPr marL="1371600" lvl="2" indent="-457200">
              <a:buFont typeface="Arial" panose="020B0604020202020204" pitchFamily="34" charset="0"/>
              <a:buChar char="•"/>
            </a:pPr>
            <a:r>
              <a:rPr lang="en-US" sz="2400" dirty="0"/>
              <a:t>C’s responsibility is 1/(K + 1)</a:t>
            </a:r>
          </a:p>
        </p:txBody>
      </p:sp>
    </p:spTree>
    <p:extLst>
      <p:ext uri="{BB962C8B-B14F-4D97-AF65-F5344CB8AC3E}">
        <p14:creationId xmlns:p14="http://schemas.microsoft.com/office/powerpoint/2010/main" val="2716242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51E066-3E12-E345-B166-E5C0E852A485}"/>
              </a:ext>
            </a:extLst>
          </p:cNvPr>
          <p:cNvSpPr>
            <a:spLocks noGrp="1"/>
          </p:cNvSpPr>
          <p:nvPr>
            <p:ph type="ftr" sz="quarter" idx="11"/>
          </p:nvPr>
        </p:nvSpPr>
        <p:spPr/>
        <p:txBody>
          <a:bodyPr/>
          <a:lstStyle/>
          <a:p>
            <a:r>
              <a:rPr lang="en-US"/>
              <a:t>ExTuNe: Explaining Tuple Non-conformance</a:t>
            </a:r>
            <a:endParaRPr lang="en-US" dirty="0"/>
          </a:p>
        </p:txBody>
      </p:sp>
      <p:sp>
        <p:nvSpPr>
          <p:cNvPr id="2" name="Slide Number Placeholder 1">
            <a:extLst>
              <a:ext uri="{FF2B5EF4-FFF2-40B4-BE49-F238E27FC236}">
                <a16:creationId xmlns:a16="http://schemas.microsoft.com/office/drawing/2014/main" id="{CB9D67F6-B1B1-3545-872A-CD5A894C5A3A}"/>
              </a:ext>
            </a:extLst>
          </p:cNvPr>
          <p:cNvSpPr>
            <a:spLocks noGrp="1"/>
          </p:cNvSpPr>
          <p:nvPr>
            <p:ph type="sldNum" sz="quarter" idx="12"/>
          </p:nvPr>
        </p:nvSpPr>
        <p:spPr/>
        <p:txBody>
          <a:bodyPr/>
          <a:lstStyle/>
          <a:p>
            <a:fld id="{34D36792-E2A9-6A41-A564-0C91229C87C6}" type="slidenum">
              <a:rPr lang="en-US" smtClean="0"/>
              <a:t>28</a:t>
            </a:fld>
            <a:endParaRPr lang="en-US"/>
          </a:p>
        </p:txBody>
      </p:sp>
      <p:pic>
        <p:nvPicPr>
          <p:cNvPr id="5" name="demo_talk">
            <a:hlinkClick r:id="" action="ppaction://media"/>
            <a:extLst>
              <a:ext uri="{FF2B5EF4-FFF2-40B4-BE49-F238E27FC236}">
                <a16:creationId xmlns:a16="http://schemas.microsoft.com/office/drawing/2014/main" id="{16393431-909B-C045-A421-7BFE20D7E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189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CDF4-8105-394A-AA1C-A7478E9B727E}"/>
              </a:ext>
            </a:extLst>
          </p:cNvPr>
          <p:cNvSpPr>
            <a:spLocks noGrp="1"/>
          </p:cNvSpPr>
          <p:nvPr>
            <p:ph type="title"/>
          </p:nvPr>
        </p:nvSpPr>
        <p:spPr/>
        <p:txBody>
          <a:bodyPr/>
          <a:lstStyle/>
          <a:p>
            <a:r>
              <a:rPr lang="en-US" dirty="0"/>
              <a:t>Anomaly in COVID Dataset</a:t>
            </a:r>
          </a:p>
        </p:txBody>
      </p:sp>
      <p:pic>
        <p:nvPicPr>
          <p:cNvPr id="6" name="Content Placeholder 5">
            <a:extLst>
              <a:ext uri="{FF2B5EF4-FFF2-40B4-BE49-F238E27FC236}">
                <a16:creationId xmlns:a16="http://schemas.microsoft.com/office/drawing/2014/main" id="{6C3B0A2F-D3AA-EE45-AA53-E16F64CD00DB}"/>
              </a:ext>
            </a:extLst>
          </p:cNvPr>
          <p:cNvPicPr>
            <a:picLocks noGrp="1" noChangeAspect="1"/>
          </p:cNvPicPr>
          <p:nvPr>
            <p:ph idx="1"/>
          </p:nvPr>
        </p:nvPicPr>
        <p:blipFill rotWithShape="1">
          <a:blip r:embed="rId3"/>
          <a:srcRect l="1489" t="1576" r="1289" b="3918"/>
          <a:stretch/>
        </p:blipFill>
        <p:spPr>
          <a:xfrm>
            <a:off x="889001" y="2743200"/>
            <a:ext cx="8876792" cy="3469341"/>
          </a:xfrm>
          <a:ln w="15875">
            <a:solidFill>
              <a:schemeClr val="tx1"/>
            </a:solidFill>
          </a:ln>
        </p:spPr>
      </p:pic>
      <p:sp>
        <p:nvSpPr>
          <p:cNvPr id="4" name="Footer Placeholder 3">
            <a:extLst>
              <a:ext uri="{FF2B5EF4-FFF2-40B4-BE49-F238E27FC236}">
                <a16:creationId xmlns:a16="http://schemas.microsoft.com/office/drawing/2014/main" id="{52662F1D-3F4E-0D4C-BE2F-0E60FDE0DB05}"/>
              </a:ext>
            </a:extLst>
          </p:cNvPr>
          <p:cNvSpPr>
            <a:spLocks noGrp="1"/>
          </p:cNvSpPr>
          <p:nvPr>
            <p:ph type="ftr" sz="quarter" idx="11"/>
          </p:nvPr>
        </p:nvSpPr>
        <p:spPr/>
        <p:txBody>
          <a:bodyPr/>
          <a:lstStyle/>
          <a:p>
            <a:r>
              <a:rPr lang="en-US"/>
              <a:t>ExTuNe: Explaining Tuple Non-conformance</a:t>
            </a:r>
            <a:endParaRPr lang="en-US" dirty="0"/>
          </a:p>
        </p:txBody>
      </p:sp>
      <p:sp>
        <p:nvSpPr>
          <p:cNvPr id="7" name="Process 6">
            <a:extLst>
              <a:ext uri="{FF2B5EF4-FFF2-40B4-BE49-F238E27FC236}">
                <a16:creationId xmlns:a16="http://schemas.microsoft.com/office/drawing/2014/main" id="{F581DF0D-7CDC-914D-8E9E-EBC233C3615E}"/>
              </a:ext>
            </a:extLst>
          </p:cNvPr>
          <p:cNvSpPr/>
          <p:nvPr/>
        </p:nvSpPr>
        <p:spPr>
          <a:xfrm>
            <a:off x="838199" y="1744232"/>
            <a:ext cx="9421906" cy="601010"/>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Data Invariant: #positive + #negative = #total</a:t>
            </a:r>
          </a:p>
        </p:txBody>
      </p:sp>
      <p:sp>
        <p:nvSpPr>
          <p:cNvPr id="8" name="Process 7">
            <a:extLst>
              <a:ext uri="{FF2B5EF4-FFF2-40B4-BE49-F238E27FC236}">
                <a16:creationId xmlns:a16="http://schemas.microsoft.com/office/drawing/2014/main" id="{DE355F92-2603-1042-9270-C63F3EE8CE9E}"/>
              </a:ext>
            </a:extLst>
          </p:cNvPr>
          <p:cNvSpPr/>
          <p:nvPr/>
        </p:nvSpPr>
        <p:spPr>
          <a:xfrm>
            <a:off x="9964270" y="4771145"/>
            <a:ext cx="2070847" cy="1147950"/>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178 + 120 ≠ 2</a:t>
            </a:r>
            <a:r>
              <a:rPr lang="en-US" sz="3200" dirty="0">
                <a:solidFill>
                  <a:srgbClr val="FF0000"/>
                </a:solidFill>
              </a:rPr>
              <a:t>1</a:t>
            </a:r>
            <a:r>
              <a:rPr lang="en-US" sz="3200" dirty="0">
                <a:solidFill>
                  <a:schemeClr val="tx1"/>
                </a:solidFill>
              </a:rPr>
              <a:t>8 </a:t>
            </a:r>
          </a:p>
        </p:txBody>
      </p:sp>
      <p:sp>
        <p:nvSpPr>
          <p:cNvPr id="9" name="Process 8">
            <a:extLst>
              <a:ext uri="{FF2B5EF4-FFF2-40B4-BE49-F238E27FC236}">
                <a16:creationId xmlns:a16="http://schemas.microsoft.com/office/drawing/2014/main" id="{8A39E33D-7100-1C4A-A8FE-947E534C9BE1}"/>
              </a:ext>
            </a:extLst>
          </p:cNvPr>
          <p:cNvSpPr/>
          <p:nvPr/>
        </p:nvSpPr>
        <p:spPr>
          <a:xfrm>
            <a:off x="9964269" y="3372878"/>
            <a:ext cx="2070848" cy="1147950"/>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178 + 120 = 2</a:t>
            </a:r>
            <a:r>
              <a:rPr lang="en-US" sz="3200" dirty="0">
                <a:solidFill>
                  <a:srgbClr val="09BB02"/>
                </a:solidFill>
              </a:rPr>
              <a:t>9</a:t>
            </a:r>
            <a:r>
              <a:rPr lang="en-US" sz="3200" dirty="0">
                <a:solidFill>
                  <a:schemeClr val="tx1"/>
                </a:solidFill>
              </a:rPr>
              <a:t>8</a:t>
            </a:r>
          </a:p>
        </p:txBody>
      </p:sp>
      <p:sp>
        <p:nvSpPr>
          <p:cNvPr id="10" name="Oval 9">
            <a:extLst>
              <a:ext uri="{FF2B5EF4-FFF2-40B4-BE49-F238E27FC236}">
                <a16:creationId xmlns:a16="http://schemas.microsoft.com/office/drawing/2014/main" id="{8A999F94-378C-3547-AABC-4CA4BD0B5791}"/>
              </a:ext>
            </a:extLst>
          </p:cNvPr>
          <p:cNvSpPr/>
          <p:nvPr/>
        </p:nvSpPr>
        <p:spPr>
          <a:xfrm>
            <a:off x="3496235" y="5220031"/>
            <a:ext cx="1573306" cy="46807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10B803F-8F43-3042-82D8-E03C08BF1118}"/>
              </a:ext>
            </a:extLst>
          </p:cNvPr>
          <p:cNvSpPr>
            <a:spLocks noGrp="1"/>
          </p:cNvSpPr>
          <p:nvPr>
            <p:ph type="sldNum" sz="quarter" idx="12"/>
          </p:nvPr>
        </p:nvSpPr>
        <p:spPr/>
        <p:txBody>
          <a:bodyPr/>
          <a:lstStyle/>
          <a:p>
            <a:fld id="{34D36792-E2A9-6A41-A564-0C91229C87C6}" type="slidenum">
              <a:rPr lang="en-US" smtClean="0"/>
              <a:t>29</a:t>
            </a:fld>
            <a:endParaRPr lang="en-US"/>
          </a:p>
        </p:txBody>
      </p:sp>
    </p:spTree>
    <p:extLst>
      <p:ext uri="{BB962C8B-B14F-4D97-AF65-F5344CB8AC3E}">
        <p14:creationId xmlns:p14="http://schemas.microsoft.com/office/powerpoint/2010/main" val="28415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Trusting Machine Learning Predictions</a:t>
            </a:r>
          </a:p>
        </p:txBody>
      </p:sp>
      <p:sp>
        <p:nvSpPr>
          <p:cNvPr id="4" name="Footer Placeholder 3"/>
          <p:cNvSpPr>
            <a:spLocks noGrp="1"/>
          </p:cNvSpPr>
          <p:nvPr>
            <p:ph type="ftr" sz="quarter" idx="11"/>
          </p:nvPr>
        </p:nvSpPr>
        <p:spPr/>
        <p:txBody>
          <a:bodyPr/>
          <a:lstStyle/>
          <a:p>
            <a:r>
              <a:rPr lang="en-US" dirty="0"/>
              <a:t>ExTuNe: Explaining Tuple Non-conformance</a:t>
            </a:r>
          </a:p>
        </p:txBody>
      </p:sp>
      <p:pic>
        <p:nvPicPr>
          <p:cNvPr id="5" name="Picture 4">
            <a:extLst>
              <a:ext uri="{FF2B5EF4-FFF2-40B4-BE49-F238E27FC236}">
                <a16:creationId xmlns:a16="http://schemas.microsoft.com/office/drawing/2014/main" id="{6CCBDA85-30F2-E740-A510-B977BA4BC081}"/>
              </a:ext>
            </a:extLst>
          </p:cNvPr>
          <p:cNvPicPr>
            <a:picLocks noChangeAspect="1"/>
          </p:cNvPicPr>
          <p:nvPr/>
        </p:nvPicPr>
        <p:blipFill>
          <a:blip r:embed="rId3"/>
          <a:stretch>
            <a:fillRect/>
          </a:stretch>
        </p:blipFill>
        <p:spPr>
          <a:xfrm>
            <a:off x="6073105" y="2135802"/>
            <a:ext cx="1066800" cy="1003300"/>
          </a:xfrm>
          <a:prstGeom prst="rect">
            <a:avLst/>
          </a:prstGeom>
        </p:spPr>
      </p:pic>
      <p:pic>
        <p:nvPicPr>
          <p:cNvPr id="7" name="Picture 6">
            <a:extLst>
              <a:ext uri="{FF2B5EF4-FFF2-40B4-BE49-F238E27FC236}">
                <a16:creationId xmlns:a16="http://schemas.microsoft.com/office/drawing/2014/main" id="{973C4C5F-FD45-1F43-AE1E-38A295AD1FAE}"/>
              </a:ext>
            </a:extLst>
          </p:cNvPr>
          <p:cNvPicPr>
            <a:picLocks noChangeAspect="1"/>
          </p:cNvPicPr>
          <p:nvPr/>
        </p:nvPicPr>
        <p:blipFill>
          <a:blip r:embed="rId4"/>
          <a:stretch>
            <a:fillRect/>
          </a:stretch>
        </p:blipFill>
        <p:spPr>
          <a:xfrm>
            <a:off x="6111205" y="3468017"/>
            <a:ext cx="990600" cy="1016000"/>
          </a:xfrm>
          <a:prstGeom prst="rect">
            <a:avLst/>
          </a:prstGeom>
        </p:spPr>
      </p:pic>
      <p:pic>
        <p:nvPicPr>
          <p:cNvPr id="8" name="Picture 7">
            <a:extLst>
              <a:ext uri="{FF2B5EF4-FFF2-40B4-BE49-F238E27FC236}">
                <a16:creationId xmlns:a16="http://schemas.microsoft.com/office/drawing/2014/main" id="{D1DFE4C6-D61E-A448-9BE1-61E980C631D7}"/>
              </a:ext>
            </a:extLst>
          </p:cNvPr>
          <p:cNvPicPr>
            <a:picLocks noChangeAspect="1"/>
          </p:cNvPicPr>
          <p:nvPr/>
        </p:nvPicPr>
        <p:blipFill>
          <a:blip r:embed="rId5"/>
          <a:stretch>
            <a:fillRect/>
          </a:stretch>
        </p:blipFill>
        <p:spPr>
          <a:xfrm>
            <a:off x="6111205" y="4885057"/>
            <a:ext cx="990600" cy="1016000"/>
          </a:xfrm>
          <a:prstGeom prst="rect">
            <a:avLst/>
          </a:prstGeom>
        </p:spPr>
      </p:pic>
      <p:pic>
        <p:nvPicPr>
          <p:cNvPr id="9" name="Picture 8">
            <a:extLst>
              <a:ext uri="{FF2B5EF4-FFF2-40B4-BE49-F238E27FC236}">
                <a16:creationId xmlns:a16="http://schemas.microsoft.com/office/drawing/2014/main" id="{0FD256CD-29E2-824E-A13B-335F2035A114}"/>
              </a:ext>
            </a:extLst>
          </p:cNvPr>
          <p:cNvPicPr>
            <a:picLocks noChangeAspect="1"/>
          </p:cNvPicPr>
          <p:nvPr/>
        </p:nvPicPr>
        <p:blipFill>
          <a:blip r:embed="rId6"/>
          <a:stretch>
            <a:fillRect/>
          </a:stretch>
        </p:blipFill>
        <p:spPr>
          <a:xfrm>
            <a:off x="8666098" y="2116751"/>
            <a:ext cx="1003300" cy="1041400"/>
          </a:xfrm>
          <a:prstGeom prst="rect">
            <a:avLst/>
          </a:prstGeom>
        </p:spPr>
      </p:pic>
      <p:pic>
        <p:nvPicPr>
          <p:cNvPr id="10" name="Picture 9">
            <a:extLst>
              <a:ext uri="{FF2B5EF4-FFF2-40B4-BE49-F238E27FC236}">
                <a16:creationId xmlns:a16="http://schemas.microsoft.com/office/drawing/2014/main" id="{54615E51-9510-EF40-90E3-536ED49D30AF}"/>
              </a:ext>
            </a:extLst>
          </p:cNvPr>
          <p:cNvPicPr>
            <a:picLocks noChangeAspect="1"/>
          </p:cNvPicPr>
          <p:nvPr/>
        </p:nvPicPr>
        <p:blipFill>
          <a:blip r:embed="rId7"/>
          <a:stretch>
            <a:fillRect/>
          </a:stretch>
        </p:blipFill>
        <p:spPr>
          <a:xfrm>
            <a:off x="8678797" y="3513604"/>
            <a:ext cx="990600" cy="1016000"/>
          </a:xfrm>
          <a:prstGeom prst="rect">
            <a:avLst/>
          </a:prstGeom>
        </p:spPr>
      </p:pic>
      <p:sp>
        <p:nvSpPr>
          <p:cNvPr id="13" name="TextBox 12">
            <a:extLst>
              <a:ext uri="{FF2B5EF4-FFF2-40B4-BE49-F238E27FC236}">
                <a16:creationId xmlns:a16="http://schemas.microsoft.com/office/drawing/2014/main" id="{34173A5C-5F00-6F47-945F-B837E2266B32}"/>
              </a:ext>
            </a:extLst>
          </p:cNvPr>
          <p:cNvSpPr txBox="1"/>
          <p:nvPr/>
        </p:nvSpPr>
        <p:spPr>
          <a:xfrm>
            <a:off x="7241189" y="2397863"/>
            <a:ext cx="1128156" cy="369332"/>
          </a:xfrm>
          <a:prstGeom prst="rect">
            <a:avLst/>
          </a:prstGeom>
          <a:noFill/>
        </p:spPr>
        <p:txBody>
          <a:bodyPr wrap="square" rtlCol="0">
            <a:spAutoFit/>
          </a:bodyPr>
          <a:lstStyle/>
          <a:p>
            <a:r>
              <a:rPr lang="en-US" dirty="0"/>
              <a:t>Red</a:t>
            </a:r>
          </a:p>
        </p:txBody>
      </p:sp>
      <p:sp>
        <p:nvSpPr>
          <p:cNvPr id="14" name="TextBox 13">
            <a:extLst>
              <a:ext uri="{FF2B5EF4-FFF2-40B4-BE49-F238E27FC236}">
                <a16:creationId xmlns:a16="http://schemas.microsoft.com/office/drawing/2014/main" id="{CE094DC9-B52E-0447-A710-04D88901218F}"/>
              </a:ext>
            </a:extLst>
          </p:cNvPr>
          <p:cNvSpPr txBox="1"/>
          <p:nvPr/>
        </p:nvSpPr>
        <p:spPr>
          <a:xfrm>
            <a:off x="7201193" y="3790077"/>
            <a:ext cx="1128156" cy="369332"/>
          </a:xfrm>
          <a:prstGeom prst="rect">
            <a:avLst/>
          </a:prstGeom>
          <a:noFill/>
        </p:spPr>
        <p:txBody>
          <a:bodyPr wrap="square" rtlCol="0">
            <a:spAutoFit/>
          </a:bodyPr>
          <a:lstStyle/>
          <a:p>
            <a:r>
              <a:rPr lang="en-US" dirty="0"/>
              <a:t>Yellow</a:t>
            </a:r>
          </a:p>
        </p:txBody>
      </p:sp>
      <p:sp>
        <p:nvSpPr>
          <p:cNvPr id="15" name="TextBox 14">
            <a:extLst>
              <a:ext uri="{FF2B5EF4-FFF2-40B4-BE49-F238E27FC236}">
                <a16:creationId xmlns:a16="http://schemas.microsoft.com/office/drawing/2014/main" id="{5F9C839A-A5A6-3941-89C4-1EEA6C66535A}"/>
              </a:ext>
            </a:extLst>
          </p:cNvPr>
          <p:cNvSpPr txBox="1"/>
          <p:nvPr/>
        </p:nvSpPr>
        <p:spPr>
          <a:xfrm>
            <a:off x="7241189" y="5208391"/>
            <a:ext cx="1128156" cy="369332"/>
          </a:xfrm>
          <a:prstGeom prst="rect">
            <a:avLst/>
          </a:prstGeom>
          <a:noFill/>
        </p:spPr>
        <p:txBody>
          <a:bodyPr wrap="square" rtlCol="0">
            <a:spAutoFit/>
          </a:bodyPr>
          <a:lstStyle/>
          <a:p>
            <a:r>
              <a:rPr lang="en-US" dirty="0"/>
              <a:t>Green</a:t>
            </a:r>
          </a:p>
        </p:txBody>
      </p:sp>
      <p:sp>
        <p:nvSpPr>
          <p:cNvPr id="18" name="TextBox 17">
            <a:extLst>
              <a:ext uri="{FF2B5EF4-FFF2-40B4-BE49-F238E27FC236}">
                <a16:creationId xmlns:a16="http://schemas.microsoft.com/office/drawing/2014/main" id="{1C260B40-EC5C-EC4D-9B63-2A30DDD2C0D3}"/>
              </a:ext>
            </a:extLst>
          </p:cNvPr>
          <p:cNvSpPr txBox="1"/>
          <p:nvPr/>
        </p:nvSpPr>
        <p:spPr>
          <a:xfrm>
            <a:off x="681766" y="1532270"/>
            <a:ext cx="3356833" cy="369332"/>
          </a:xfrm>
          <a:prstGeom prst="rect">
            <a:avLst/>
          </a:prstGeom>
          <a:solidFill>
            <a:schemeClr val="bg1">
              <a:lumMod val="85000"/>
            </a:schemeClr>
          </a:solidFill>
        </p:spPr>
        <p:txBody>
          <a:bodyPr wrap="square" rtlCol="0">
            <a:spAutoFit/>
          </a:bodyPr>
          <a:lstStyle/>
          <a:p>
            <a:pPr algn="ctr"/>
            <a:r>
              <a:rPr lang="en-US" b="1" dirty="0"/>
              <a:t>Training data</a:t>
            </a:r>
          </a:p>
        </p:txBody>
      </p:sp>
      <p:grpSp>
        <p:nvGrpSpPr>
          <p:cNvPr id="33" name="Group 32">
            <a:extLst>
              <a:ext uri="{FF2B5EF4-FFF2-40B4-BE49-F238E27FC236}">
                <a16:creationId xmlns:a16="http://schemas.microsoft.com/office/drawing/2014/main" id="{CB2554CE-EC77-D64F-A328-0D7BF6273C16}"/>
              </a:ext>
            </a:extLst>
          </p:cNvPr>
          <p:cNvGrpSpPr/>
          <p:nvPr/>
        </p:nvGrpSpPr>
        <p:grpSpPr>
          <a:xfrm>
            <a:off x="667079" y="2541566"/>
            <a:ext cx="3355596" cy="3164785"/>
            <a:chOff x="527380" y="2518569"/>
            <a:chExt cx="3355596" cy="3164785"/>
          </a:xfrm>
        </p:grpSpPr>
        <p:pic>
          <p:nvPicPr>
            <p:cNvPr id="20" name="Picture 19">
              <a:extLst>
                <a:ext uri="{FF2B5EF4-FFF2-40B4-BE49-F238E27FC236}">
                  <a16:creationId xmlns:a16="http://schemas.microsoft.com/office/drawing/2014/main" id="{83527FC6-820C-FB41-AA66-AA70F6500039}"/>
                </a:ext>
              </a:extLst>
            </p:cNvPr>
            <p:cNvPicPr>
              <a:picLocks noChangeAspect="1"/>
            </p:cNvPicPr>
            <p:nvPr/>
          </p:nvPicPr>
          <p:blipFill>
            <a:blip r:embed="rId3"/>
            <a:stretch>
              <a:fillRect/>
            </a:stretch>
          </p:blipFill>
          <p:spPr>
            <a:xfrm>
              <a:off x="1025770" y="2518569"/>
              <a:ext cx="1066800" cy="1003300"/>
            </a:xfrm>
            <a:prstGeom prst="rect">
              <a:avLst/>
            </a:prstGeom>
          </p:spPr>
        </p:pic>
        <p:pic>
          <p:nvPicPr>
            <p:cNvPr id="21" name="Picture 20">
              <a:extLst>
                <a:ext uri="{FF2B5EF4-FFF2-40B4-BE49-F238E27FC236}">
                  <a16:creationId xmlns:a16="http://schemas.microsoft.com/office/drawing/2014/main" id="{532D1A00-A1DA-684A-960C-61247D396058}"/>
                </a:ext>
              </a:extLst>
            </p:cNvPr>
            <p:cNvPicPr>
              <a:picLocks noChangeAspect="1"/>
            </p:cNvPicPr>
            <p:nvPr/>
          </p:nvPicPr>
          <p:blipFill>
            <a:blip r:embed="rId4"/>
            <a:stretch>
              <a:fillRect/>
            </a:stretch>
          </p:blipFill>
          <p:spPr>
            <a:xfrm>
              <a:off x="1720724" y="2869265"/>
              <a:ext cx="990600" cy="1016000"/>
            </a:xfrm>
            <a:prstGeom prst="rect">
              <a:avLst/>
            </a:prstGeom>
          </p:spPr>
        </p:pic>
        <p:pic>
          <p:nvPicPr>
            <p:cNvPr id="22" name="Picture 21">
              <a:extLst>
                <a:ext uri="{FF2B5EF4-FFF2-40B4-BE49-F238E27FC236}">
                  <a16:creationId xmlns:a16="http://schemas.microsoft.com/office/drawing/2014/main" id="{75125965-9DFB-7048-9A1E-AF30B18BE364}"/>
                </a:ext>
              </a:extLst>
            </p:cNvPr>
            <p:cNvPicPr>
              <a:picLocks noChangeAspect="1"/>
            </p:cNvPicPr>
            <p:nvPr/>
          </p:nvPicPr>
          <p:blipFill>
            <a:blip r:embed="rId5"/>
            <a:stretch>
              <a:fillRect/>
            </a:stretch>
          </p:blipFill>
          <p:spPr>
            <a:xfrm>
              <a:off x="1101970" y="3392567"/>
              <a:ext cx="990600" cy="1016000"/>
            </a:xfrm>
            <a:prstGeom prst="rect">
              <a:avLst/>
            </a:prstGeom>
          </p:spPr>
        </p:pic>
        <p:pic>
          <p:nvPicPr>
            <p:cNvPr id="23" name="Picture 22">
              <a:extLst>
                <a:ext uri="{FF2B5EF4-FFF2-40B4-BE49-F238E27FC236}">
                  <a16:creationId xmlns:a16="http://schemas.microsoft.com/office/drawing/2014/main" id="{71CAF8B8-7DB5-BE40-829B-009BC0AD876F}"/>
                </a:ext>
              </a:extLst>
            </p:cNvPr>
            <p:cNvPicPr>
              <a:picLocks noChangeAspect="1"/>
            </p:cNvPicPr>
            <p:nvPr/>
          </p:nvPicPr>
          <p:blipFill>
            <a:blip r:embed="rId5"/>
            <a:stretch>
              <a:fillRect/>
            </a:stretch>
          </p:blipFill>
          <p:spPr>
            <a:xfrm>
              <a:off x="2254124" y="2520230"/>
              <a:ext cx="990600" cy="1016000"/>
            </a:xfrm>
            <a:prstGeom prst="rect">
              <a:avLst/>
            </a:prstGeom>
          </p:spPr>
        </p:pic>
        <p:pic>
          <p:nvPicPr>
            <p:cNvPr id="24" name="Picture 23">
              <a:extLst>
                <a:ext uri="{FF2B5EF4-FFF2-40B4-BE49-F238E27FC236}">
                  <a16:creationId xmlns:a16="http://schemas.microsoft.com/office/drawing/2014/main" id="{EF85DB2E-4CAA-6C40-B968-4B7B4EEA48E4}"/>
                </a:ext>
              </a:extLst>
            </p:cNvPr>
            <p:cNvPicPr>
              <a:picLocks noChangeAspect="1"/>
            </p:cNvPicPr>
            <p:nvPr/>
          </p:nvPicPr>
          <p:blipFill>
            <a:blip r:embed="rId6"/>
            <a:stretch>
              <a:fillRect/>
            </a:stretch>
          </p:blipFill>
          <p:spPr>
            <a:xfrm>
              <a:off x="1631454" y="3779985"/>
              <a:ext cx="1003300" cy="1041400"/>
            </a:xfrm>
            <a:prstGeom prst="rect">
              <a:avLst/>
            </a:prstGeom>
          </p:spPr>
        </p:pic>
        <p:pic>
          <p:nvPicPr>
            <p:cNvPr id="25" name="Picture 24">
              <a:extLst>
                <a:ext uri="{FF2B5EF4-FFF2-40B4-BE49-F238E27FC236}">
                  <a16:creationId xmlns:a16="http://schemas.microsoft.com/office/drawing/2014/main" id="{AA9E39AF-9227-8D4C-914B-6865BA5152BF}"/>
                </a:ext>
              </a:extLst>
            </p:cNvPr>
            <p:cNvPicPr>
              <a:picLocks noChangeAspect="1"/>
            </p:cNvPicPr>
            <p:nvPr/>
          </p:nvPicPr>
          <p:blipFill>
            <a:blip r:embed="rId7"/>
            <a:stretch>
              <a:fillRect/>
            </a:stretch>
          </p:blipFill>
          <p:spPr>
            <a:xfrm>
              <a:off x="2630238" y="3202748"/>
              <a:ext cx="990600" cy="1016000"/>
            </a:xfrm>
            <a:prstGeom prst="rect">
              <a:avLst/>
            </a:prstGeom>
          </p:spPr>
        </p:pic>
        <p:pic>
          <p:nvPicPr>
            <p:cNvPr id="26" name="Picture 25">
              <a:extLst>
                <a:ext uri="{FF2B5EF4-FFF2-40B4-BE49-F238E27FC236}">
                  <a16:creationId xmlns:a16="http://schemas.microsoft.com/office/drawing/2014/main" id="{8577BF0E-C897-EA49-A693-DE93655729AC}"/>
                </a:ext>
              </a:extLst>
            </p:cNvPr>
            <p:cNvPicPr>
              <a:picLocks noChangeAspect="1"/>
            </p:cNvPicPr>
            <p:nvPr/>
          </p:nvPicPr>
          <p:blipFill>
            <a:blip r:embed="rId3"/>
            <a:stretch>
              <a:fillRect/>
            </a:stretch>
          </p:blipFill>
          <p:spPr>
            <a:xfrm>
              <a:off x="2262908" y="3781444"/>
              <a:ext cx="1066800" cy="1003300"/>
            </a:xfrm>
            <a:prstGeom prst="rect">
              <a:avLst/>
            </a:prstGeom>
          </p:spPr>
        </p:pic>
        <p:pic>
          <p:nvPicPr>
            <p:cNvPr id="27" name="Picture 26">
              <a:extLst>
                <a:ext uri="{FF2B5EF4-FFF2-40B4-BE49-F238E27FC236}">
                  <a16:creationId xmlns:a16="http://schemas.microsoft.com/office/drawing/2014/main" id="{B131CDE4-2DF4-1045-A95F-BFEC27AC8504}"/>
                </a:ext>
              </a:extLst>
            </p:cNvPr>
            <p:cNvPicPr>
              <a:picLocks noChangeAspect="1"/>
            </p:cNvPicPr>
            <p:nvPr/>
          </p:nvPicPr>
          <p:blipFill>
            <a:blip r:embed="rId8"/>
            <a:stretch>
              <a:fillRect/>
            </a:stretch>
          </p:blipFill>
          <p:spPr>
            <a:xfrm>
              <a:off x="1228311" y="4393228"/>
              <a:ext cx="1016000" cy="1003300"/>
            </a:xfrm>
            <a:prstGeom prst="rect">
              <a:avLst/>
            </a:prstGeom>
          </p:spPr>
        </p:pic>
        <p:pic>
          <p:nvPicPr>
            <p:cNvPr id="28" name="Picture 27">
              <a:extLst>
                <a:ext uri="{FF2B5EF4-FFF2-40B4-BE49-F238E27FC236}">
                  <a16:creationId xmlns:a16="http://schemas.microsoft.com/office/drawing/2014/main" id="{CA06F169-B623-5644-AD7E-712402A6729D}"/>
                </a:ext>
              </a:extLst>
            </p:cNvPr>
            <p:cNvPicPr>
              <a:picLocks noChangeAspect="1"/>
            </p:cNvPicPr>
            <p:nvPr/>
          </p:nvPicPr>
          <p:blipFill>
            <a:blip r:embed="rId8"/>
            <a:stretch>
              <a:fillRect/>
            </a:stretch>
          </p:blipFill>
          <p:spPr>
            <a:xfrm>
              <a:off x="2866976" y="4218748"/>
              <a:ext cx="1016000" cy="1003300"/>
            </a:xfrm>
            <a:prstGeom prst="rect">
              <a:avLst/>
            </a:prstGeom>
          </p:spPr>
        </p:pic>
        <p:pic>
          <p:nvPicPr>
            <p:cNvPr id="29" name="Picture 28">
              <a:extLst>
                <a:ext uri="{FF2B5EF4-FFF2-40B4-BE49-F238E27FC236}">
                  <a16:creationId xmlns:a16="http://schemas.microsoft.com/office/drawing/2014/main" id="{2724EDF9-E1F8-CF42-BBBF-11723AA29832}"/>
                </a:ext>
              </a:extLst>
            </p:cNvPr>
            <p:cNvPicPr>
              <a:picLocks noChangeAspect="1"/>
            </p:cNvPicPr>
            <p:nvPr/>
          </p:nvPicPr>
          <p:blipFill>
            <a:blip r:embed="rId7"/>
            <a:stretch>
              <a:fillRect/>
            </a:stretch>
          </p:blipFill>
          <p:spPr>
            <a:xfrm>
              <a:off x="542067" y="3025680"/>
              <a:ext cx="990600" cy="1016000"/>
            </a:xfrm>
            <a:prstGeom prst="rect">
              <a:avLst/>
            </a:prstGeom>
          </p:spPr>
        </p:pic>
        <p:pic>
          <p:nvPicPr>
            <p:cNvPr id="30" name="Picture 29">
              <a:extLst>
                <a:ext uri="{FF2B5EF4-FFF2-40B4-BE49-F238E27FC236}">
                  <a16:creationId xmlns:a16="http://schemas.microsoft.com/office/drawing/2014/main" id="{1E630613-6D47-A84C-8314-676757D69022}"/>
                </a:ext>
              </a:extLst>
            </p:cNvPr>
            <p:cNvPicPr>
              <a:picLocks noChangeAspect="1"/>
            </p:cNvPicPr>
            <p:nvPr/>
          </p:nvPicPr>
          <p:blipFill>
            <a:blip r:embed="rId5"/>
            <a:stretch>
              <a:fillRect/>
            </a:stretch>
          </p:blipFill>
          <p:spPr>
            <a:xfrm>
              <a:off x="1847798" y="4667354"/>
              <a:ext cx="990600" cy="1016000"/>
            </a:xfrm>
            <a:prstGeom prst="rect">
              <a:avLst/>
            </a:prstGeom>
          </p:spPr>
        </p:pic>
        <p:pic>
          <p:nvPicPr>
            <p:cNvPr id="31" name="Picture 30">
              <a:extLst>
                <a:ext uri="{FF2B5EF4-FFF2-40B4-BE49-F238E27FC236}">
                  <a16:creationId xmlns:a16="http://schemas.microsoft.com/office/drawing/2014/main" id="{62BF3AF2-4E6E-2D47-BB9F-9112D0BD564B}"/>
                </a:ext>
              </a:extLst>
            </p:cNvPr>
            <p:cNvPicPr>
              <a:picLocks noChangeAspect="1"/>
            </p:cNvPicPr>
            <p:nvPr/>
          </p:nvPicPr>
          <p:blipFill>
            <a:blip r:embed="rId4"/>
            <a:stretch>
              <a:fillRect/>
            </a:stretch>
          </p:blipFill>
          <p:spPr>
            <a:xfrm>
              <a:off x="527380" y="4155865"/>
              <a:ext cx="990600" cy="1016000"/>
            </a:xfrm>
            <a:prstGeom prst="rect">
              <a:avLst/>
            </a:prstGeom>
          </p:spPr>
        </p:pic>
      </p:grpSp>
      <p:sp>
        <p:nvSpPr>
          <p:cNvPr id="32" name="TextBox 31">
            <a:extLst>
              <a:ext uri="{FF2B5EF4-FFF2-40B4-BE49-F238E27FC236}">
                <a16:creationId xmlns:a16="http://schemas.microsoft.com/office/drawing/2014/main" id="{C1CA0B90-3F5C-754D-8421-BCB3A2DB1B10}"/>
              </a:ext>
            </a:extLst>
          </p:cNvPr>
          <p:cNvSpPr txBox="1"/>
          <p:nvPr/>
        </p:nvSpPr>
        <p:spPr>
          <a:xfrm>
            <a:off x="6073105" y="1532270"/>
            <a:ext cx="5183369" cy="369332"/>
          </a:xfrm>
          <a:prstGeom prst="rect">
            <a:avLst/>
          </a:prstGeom>
          <a:solidFill>
            <a:schemeClr val="bg1">
              <a:lumMod val="85000"/>
            </a:schemeClr>
          </a:solidFill>
        </p:spPr>
        <p:txBody>
          <a:bodyPr wrap="square" rtlCol="0">
            <a:spAutoFit/>
          </a:bodyPr>
          <a:lstStyle>
            <a:defPPr>
              <a:defRPr lang="en-US"/>
            </a:defPPr>
          </a:lstStyle>
          <a:p>
            <a:pPr algn="ctr"/>
            <a:r>
              <a:rPr lang="en-US" b="1" dirty="0"/>
              <a:t>New data</a:t>
            </a:r>
          </a:p>
        </p:txBody>
      </p:sp>
      <p:sp>
        <p:nvSpPr>
          <p:cNvPr id="39" name="TextBox 38">
            <a:extLst>
              <a:ext uri="{FF2B5EF4-FFF2-40B4-BE49-F238E27FC236}">
                <a16:creationId xmlns:a16="http://schemas.microsoft.com/office/drawing/2014/main" id="{C4F6839C-273C-7B43-B916-FB8BE493179C}"/>
              </a:ext>
            </a:extLst>
          </p:cNvPr>
          <p:cNvSpPr txBox="1"/>
          <p:nvPr/>
        </p:nvSpPr>
        <p:spPr>
          <a:xfrm>
            <a:off x="10128318" y="2397863"/>
            <a:ext cx="1128156" cy="369332"/>
          </a:xfrm>
          <a:prstGeom prst="rect">
            <a:avLst/>
          </a:prstGeom>
          <a:noFill/>
        </p:spPr>
        <p:txBody>
          <a:bodyPr wrap="square" rtlCol="0">
            <a:spAutoFit/>
          </a:bodyPr>
          <a:lstStyle/>
          <a:p>
            <a:r>
              <a:rPr lang="en-US" dirty="0"/>
              <a:t>Pink</a:t>
            </a:r>
          </a:p>
        </p:txBody>
      </p:sp>
      <p:sp>
        <p:nvSpPr>
          <p:cNvPr id="40" name="TextBox 39">
            <a:extLst>
              <a:ext uri="{FF2B5EF4-FFF2-40B4-BE49-F238E27FC236}">
                <a16:creationId xmlns:a16="http://schemas.microsoft.com/office/drawing/2014/main" id="{2E49CBD3-F2DD-124B-B6E8-C5E99510F5FD}"/>
              </a:ext>
            </a:extLst>
          </p:cNvPr>
          <p:cNvSpPr txBox="1"/>
          <p:nvPr/>
        </p:nvSpPr>
        <p:spPr>
          <a:xfrm>
            <a:off x="10128318" y="3791351"/>
            <a:ext cx="1128156" cy="369332"/>
          </a:xfrm>
          <a:prstGeom prst="rect">
            <a:avLst/>
          </a:prstGeom>
          <a:noFill/>
        </p:spPr>
        <p:txBody>
          <a:bodyPr wrap="square" rtlCol="0">
            <a:spAutoFit/>
          </a:bodyPr>
          <a:lstStyle/>
          <a:p>
            <a:r>
              <a:rPr lang="en-US" dirty="0"/>
              <a:t>Orange</a:t>
            </a:r>
          </a:p>
        </p:txBody>
      </p:sp>
      <p:sp>
        <p:nvSpPr>
          <p:cNvPr id="3" name="Slide Number Placeholder 2">
            <a:extLst>
              <a:ext uri="{FF2B5EF4-FFF2-40B4-BE49-F238E27FC236}">
                <a16:creationId xmlns:a16="http://schemas.microsoft.com/office/drawing/2014/main" id="{CB7EC331-6BEF-DF4E-BDFB-B45C9B83C3DF}"/>
              </a:ext>
            </a:extLst>
          </p:cNvPr>
          <p:cNvSpPr>
            <a:spLocks noGrp="1"/>
          </p:cNvSpPr>
          <p:nvPr>
            <p:ph type="sldNum" sz="quarter" idx="12"/>
          </p:nvPr>
        </p:nvSpPr>
        <p:spPr/>
        <p:txBody>
          <a:bodyPr/>
          <a:lstStyle/>
          <a:p>
            <a:fld id="{34D36792-E2A9-6A41-A564-0C91229C87C6}" type="slidenum">
              <a:rPr lang="en-US" smtClean="0"/>
              <a:t>3</a:t>
            </a:fld>
            <a:endParaRPr lang="en-US"/>
          </a:p>
        </p:txBody>
      </p:sp>
    </p:spTree>
    <p:extLst>
      <p:ext uri="{BB962C8B-B14F-4D97-AF65-F5344CB8AC3E}">
        <p14:creationId xmlns:p14="http://schemas.microsoft.com/office/powerpoint/2010/main" val="271773524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335" y="1052025"/>
            <a:ext cx="9358067" cy="2387600"/>
          </a:xfrm>
        </p:spPr>
        <p:txBody>
          <a:bodyPr vert="horz" anchor="ctr">
            <a:normAutofit/>
          </a:bodyPr>
          <a:lstStyle/>
          <a:p>
            <a:r>
              <a:rPr lang="en-US" sz="4800" b="1" dirty="0"/>
              <a:t>ExTuNe: Explaining </a:t>
            </a:r>
            <a:br>
              <a:rPr lang="en-US" sz="4800" b="1" dirty="0"/>
            </a:br>
            <a:r>
              <a:rPr lang="en-US" sz="4800" b="1" dirty="0"/>
              <a:t>Tuple Non-conformance</a:t>
            </a:r>
          </a:p>
        </p:txBody>
      </p:sp>
      <p:pic>
        <p:nvPicPr>
          <p:cNvPr id="1026" name="Picture 2" descr="mage result for umass amherst 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5420213"/>
            <a:ext cx="1286933" cy="1280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785" r="28000" b="3398"/>
          <a:stretch/>
        </p:blipFill>
        <p:spPr>
          <a:xfrm>
            <a:off x="10797401" y="5257800"/>
            <a:ext cx="1302096" cy="1600200"/>
          </a:xfrm>
          <a:prstGeom prst="rect">
            <a:avLst/>
          </a:prstGeom>
        </p:spPr>
      </p:pic>
      <p:sp>
        <p:nvSpPr>
          <p:cNvPr id="9" name="Title 1">
            <a:extLst>
              <a:ext uri="{FF2B5EF4-FFF2-40B4-BE49-F238E27FC236}">
                <a16:creationId xmlns:a16="http://schemas.microsoft.com/office/drawing/2014/main" id="{2144EFE1-EC66-BA47-8D2D-311DF295F28F}"/>
              </a:ext>
            </a:extLst>
          </p:cNvPr>
          <p:cNvSpPr txBox="1">
            <a:spLocks/>
          </p:cNvSpPr>
          <p:nvPr/>
        </p:nvSpPr>
        <p:spPr>
          <a:xfrm>
            <a:off x="2010825" y="3194331"/>
            <a:ext cx="8215087" cy="2063469"/>
          </a:xfrm>
          <a:prstGeom prst="rect">
            <a:avLst/>
          </a:prstGeom>
          <a:solidFill>
            <a:schemeClr val="bg1">
              <a:lumMod val="85000"/>
            </a:schemeClr>
          </a:solidFill>
          <a:ln>
            <a:solidFill>
              <a:schemeClr val="tx1"/>
            </a:solidFill>
          </a:ln>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0100" lvl="1" indent="-342900">
              <a:buFont typeface="Wingdings" pitchFamily="2" charset="2"/>
              <a:buChar char="ü"/>
            </a:pPr>
            <a:r>
              <a:rPr lang="en-US" sz="3600" dirty="0"/>
              <a:t>Alerts about non-conforming tuples</a:t>
            </a:r>
          </a:p>
          <a:p>
            <a:pPr marL="800100" lvl="1" indent="-342900">
              <a:buFont typeface="Wingdings" pitchFamily="2" charset="2"/>
              <a:buChar char="ü"/>
            </a:pPr>
            <a:r>
              <a:rPr lang="en-US" sz="3600" dirty="0"/>
              <a:t>Explains causes of non-conformance</a:t>
            </a:r>
          </a:p>
          <a:p>
            <a:pPr marL="800100" lvl="1" indent="-342900">
              <a:buFont typeface="Wingdings" pitchFamily="2" charset="2"/>
              <a:buChar char="ü"/>
            </a:pPr>
            <a:r>
              <a:rPr lang="en-US" sz="3600" dirty="0"/>
              <a:t>May locate data errors</a:t>
            </a:r>
          </a:p>
        </p:txBody>
      </p:sp>
    </p:spTree>
    <p:extLst>
      <p:ext uri="{BB962C8B-B14F-4D97-AF65-F5344CB8AC3E}">
        <p14:creationId xmlns:p14="http://schemas.microsoft.com/office/powerpoint/2010/main" val="1308898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umass amherst 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223" y="1762613"/>
            <a:ext cx="2745621" cy="27318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785" r="28000" b="3398"/>
          <a:stretch/>
        </p:blipFill>
        <p:spPr>
          <a:xfrm>
            <a:off x="6502404" y="1428435"/>
            <a:ext cx="2766812" cy="3400250"/>
          </a:xfrm>
          <a:prstGeom prst="rect">
            <a:avLst/>
          </a:prstGeom>
        </p:spPr>
      </p:pic>
    </p:spTree>
    <p:extLst>
      <p:ext uri="{BB962C8B-B14F-4D97-AF65-F5344CB8AC3E}">
        <p14:creationId xmlns:p14="http://schemas.microsoft.com/office/powerpoint/2010/main" val="176698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Trusting Machine Learning Predictions</a:t>
            </a:r>
          </a:p>
        </p:txBody>
      </p:sp>
      <p:sp>
        <p:nvSpPr>
          <p:cNvPr id="4" name="Footer Placeholder 3"/>
          <p:cNvSpPr>
            <a:spLocks noGrp="1"/>
          </p:cNvSpPr>
          <p:nvPr>
            <p:ph type="ftr" sz="quarter" idx="11"/>
          </p:nvPr>
        </p:nvSpPr>
        <p:spPr/>
        <p:txBody>
          <a:bodyPr/>
          <a:lstStyle/>
          <a:p>
            <a:r>
              <a:rPr lang="en-US" dirty="0"/>
              <a:t>ExTuNe: Explaining Tuple Non-conformance</a:t>
            </a:r>
          </a:p>
        </p:txBody>
      </p:sp>
      <p:pic>
        <p:nvPicPr>
          <p:cNvPr id="5" name="Picture 4">
            <a:extLst>
              <a:ext uri="{FF2B5EF4-FFF2-40B4-BE49-F238E27FC236}">
                <a16:creationId xmlns:a16="http://schemas.microsoft.com/office/drawing/2014/main" id="{6CCBDA85-30F2-E740-A510-B977BA4BC081}"/>
              </a:ext>
            </a:extLst>
          </p:cNvPr>
          <p:cNvPicPr>
            <a:picLocks noChangeAspect="1"/>
          </p:cNvPicPr>
          <p:nvPr/>
        </p:nvPicPr>
        <p:blipFill>
          <a:blip r:embed="rId3"/>
          <a:stretch>
            <a:fillRect/>
          </a:stretch>
        </p:blipFill>
        <p:spPr>
          <a:xfrm>
            <a:off x="6073105" y="2135802"/>
            <a:ext cx="1066800" cy="1003300"/>
          </a:xfrm>
          <a:prstGeom prst="rect">
            <a:avLst/>
          </a:prstGeom>
        </p:spPr>
      </p:pic>
      <p:pic>
        <p:nvPicPr>
          <p:cNvPr id="7" name="Picture 6">
            <a:extLst>
              <a:ext uri="{FF2B5EF4-FFF2-40B4-BE49-F238E27FC236}">
                <a16:creationId xmlns:a16="http://schemas.microsoft.com/office/drawing/2014/main" id="{973C4C5F-FD45-1F43-AE1E-38A295AD1FAE}"/>
              </a:ext>
            </a:extLst>
          </p:cNvPr>
          <p:cNvPicPr>
            <a:picLocks noChangeAspect="1"/>
          </p:cNvPicPr>
          <p:nvPr/>
        </p:nvPicPr>
        <p:blipFill>
          <a:blip r:embed="rId4"/>
          <a:stretch>
            <a:fillRect/>
          </a:stretch>
        </p:blipFill>
        <p:spPr>
          <a:xfrm>
            <a:off x="6111205" y="3468017"/>
            <a:ext cx="990600" cy="1016000"/>
          </a:xfrm>
          <a:prstGeom prst="rect">
            <a:avLst/>
          </a:prstGeom>
        </p:spPr>
      </p:pic>
      <p:pic>
        <p:nvPicPr>
          <p:cNvPr id="8" name="Picture 7">
            <a:extLst>
              <a:ext uri="{FF2B5EF4-FFF2-40B4-BE49-F238E27FC236}">
                <a16:creationId xmlns:a16="http://schemas.microsoft.com/office/drawing/2014/main" id="{D1DFE4C6-D61E-A448-9BE1-61E980C631D7}"/>
              </a:ext>
            </a:extLst>
          </p:cNvPr>
          <p:cNvPicPr>
            <a:picLocks noChangeAspect="1"/>
          </p:cNvPicPr>
          <p:nvPr/>
        </p:nvPicPr>
        <p:blipFill>
          <a:blip r:embed="rId5"/>
          <a:stretch>
            <a:fillRect/>
          </a:stretch>
        </p:blipFill>
        <p:spPr>
          <a:xfrm>
            <a:off x="6111205" y="4885057"/>
            <a:ext cx="990600" cy="1016000"/>
          </a:xfrm>
          <a:prstGeom prst="rect">
            <a:avLst/>
          </a:prstGeom>
        </p:spPr>
      </p:pic>
      <p:pic>
        <p:nvPicPr>
          <p:cNvPr id="9" name="Picture 8">
            <a:extLst>
              <a:ext uri="{FF2B5EF4-FFF2-40B4-BE49-F238E27FC236}">
                <a16:creationId xmlns:a16="http://schemas.microsoft.com/office/drawing/2014/main" id="{0FD256CD-29E2-824E-A13B-335F2035A114}"/>
              </a:ext>
            </a:extLst>
          </p:cNvPr>
          <p:cNvPicPr>
            <a:picLocks noChangeAspect="1"/>
          </p:cNvPicPr>
          <p:nvPr/>
        </p:nvPicPr>
        <p:blipFill>
          <a:blip r:embed="rId6"/>
          <a:stretch>
            <a:fillRect/>
          </a:stretch>
        </p:blipFill>
        <p:spPr>
          <a:xfrm>
            <a:off x="8666098" y="2116751"/>
            <a:ext cx="1003300" cy="1041400"/>
          </a:xfrm>
          <a:prstGeom prst="rect">
            <a:avLst/>
          </a:prstGeom>
        </p:spPr>
      </p:pic>
      <p:pic>
        <p:nvPicPr>
          <p:cNvPr id="10" name="Picture 9">
            <a:extLst>
              <a:ext uri="{FF2B5EF4-FFF2-40B4-BE49-F238E27FC236}">
                <a16:creationId xmlns:a16="http://schemas.microsoft.com/office/drawing/2014/main" id="{54615E51-9510-EF40-90E3-536ED49D30AF}"/>
              </a:ext>
            </a:extLst>
          </p:cNvPr>
          <p:cNvPicPr>
            <a:picLocks noChangeAspect="1"/>
          </p:cNvPicPr>
          <p:nvPr/>
        </p:nvPicPr>
        <p:blipFill>
          <a:blip r:embed="rId7"/>
          <a:stretch>
            <a:fillRect/>
          </a:stretch>
        </p:blipFill>
        <p:spPr>
          <a:xfrm>
            <a:off x="8678797" y="3513604"/>
            <a:ext cx="990600" cy="1016000"/>
          </a:xfrm>
          <a:prstGeom prst="rect">
            <a:avLst/>
          </a:prstGeom>
        </p:spPr>
      </p:pic>
      <p:pic>
        <p:nvPicPr>
          <p:cNvPr id="12" name="Picture 11">
            <a:extLst>
              <a:ext uri="{FF2B5EF4-FFF2-40B4-BE49-F238E27FC236}">
                <a16:creationId xmlns:a16="http://schemas.microsoft.com/office/drawing/2014/main" id="{32E8E729-29AA-6549-AD7D-70A38DD19467}"/>
              </a:ext>
            </a:extLst>
          </p:cNvPr>
          <p:cNvPicPr>
            <a:picLocks noChangeAspect="1"/>
          </p:cNvPicPr>
          <p:nvPr/>
        </p:nvPicPr>
        <p:blipFill>
          <a:blip r:embed="rId8"/>
          <a:stretch>
            <a:fillRect/>
          </a:stretch>
        </p:blipFill>
        <p:spPr>
          <a:xfrm>
            <a:off x="8666098" y="4885058"/>
            <a:ext cx="1300191" cy="1180575"/>
          </a:xfrm>
          <a:prstGeom prst="rect">
            <a:avLst/>
          </a:prstGeom>
        </p:spPr>
      </p:pic>
      <p:sp>
        <p:nvSpPr>
          <p:cNvPr id="13" name="TextBox 12">
            <a:extLst>
              <a:ext uri="{FF2B5EF4-FFF2-40B4-BE49-F238E27FC236}">
                <a16:creationId xmlns:a16="http://schemas.microsoft.com/office/drawing/2014/main" id="{34173A5C-5F00-6F47-945F-B837E2266B32}"/>
              </a:ext>
            </a:extLst>
          </p:cNvPr>
          <p:cNvSpPr txBox="1"/>
          <p:nvPr/>
        </p:nvSpPr>
        <p:spPr>
          <a:xfrm>
            <a:off x="7241189" y="2397863"/>
            <a:ext cx="1128156" cy="369332"/>
          </a:xfrm>
          <a:prstGeom prst="rect">
            <a:avLst/>
          </a:prstGeom>
          <a:noFill/>
        </p:spPr>
        <p:txBody>
          <a:bodyPr wrap="square" rtlCol="0">
            <a:spAutoFit/>
          </a:bodyPr>
          <a:lstStyle/>
          <a:p>
            <a:r>
              <a:rPr lang="en-US" dirty="0"/>
              <a:t>Red</a:t>
            </a:r>
          </a:p>
        </p:txBody>
      </p:sp>
      <p:sp>
        <p:nvSpPr>
          <p:cNvPr id="14" name="TextBox 13">
            <a:extLst>
              <a:ext uri="{FF2B5EF4-FFF2-40B4-BE49-F238E27FC236}">
                <a16:creationId xmlns:a16="http://schemas.microsoft.com/office/drawing/2014/main" id="{CE094DC9-B52E-0447-A710-04D88901218F}"/>
              </a:ext>
            </a:extLst>
          </p:cNvPr>
          <p:cNvSpPr txBox="1"/>
          <p:nvPr/>
        </p:nvSpPr>
        <p:spPr>
          <a:xfrm>
            <a:off x="7201193" y="3790077"/>
            <a:ext cx="1128156" cy="369332"/>
          </a:xfrm>
          <a:prstGeom prst="rect">
            <a:avLst/>
          </a:prstGeom>
          <a:noFill/>
        </p:spPr>
        <p:txBody>
          <a:bodyPr wrap="square" rtlCol="0">
            <a:spAutoFit/>
          </a:bodyPr>
          <a:lstStyle/>
          <a:p>
            <a:r>
              <a:rPr lang="en-US" dirty="0"/>
              <a:t>Yellow</a:t>
            </a:r>
          </a:p>
        </p:txBody>
      </p:sp>
      <p:sp>
        <p:nvSpPr>
          <p:cNvPr id="15" name="TextBox 14">
            <a:extLst>
              <a:ext uri="{FF2B5EF4-FFF2-40B4-BE49-F238E27FC236}">
                <a16:creationId xmlns:a16="http://schemas.microsoft.com/office/drawing/2014/main" id="{5F9C839A-A5A6-3941-89C4-1EEA6C66535A}"/>
              </a:ext>
            </a:extLst>
          </p:cNvPr>
          <p:cNvSpPr txBox="1"/>
          <p:nvPr/>
        </p:nvSpPr>
        <p:spPr>
          <a:xfrm>
            <a:off x="7241189" y="5208391"/>
            <a:ext cx="1128156" cy="369332"/>
          </a:xfrm>
          <a:prstGeom prst="rect">
            <a:avLst/>
          </a:prstGeom>
          <a:noFill/>
        </p:spPr>
        <p:txBody>
          <a:bodyPr wrap="square" rtlCol="0">
            <a:spAutoFit/>
          </a:bodyPr>
          <a:lstStyle/>
          <a:p>
            <a:r>
              <a:rPr lang="en-US" dirty="0"/>
              <a:t>Green</a:t>
            </a:r>
          </a:p>
        </p:txBody>
      </p:sp>
      <p:sp>
        <p:nvSpPr>
          <p:cNvPr id="18" name="TextBox 17">
            <a:extLst>
              <a:ext uri="{FF2B5EF4-FFF2-40B4-BE49-F238E27FC236}">
                <a16:creationId xmlns:a16="http://schemas.microsoft.com/office/drawing/2014/main" id="{1C260B40-EC5C-EC4D-9B63-2A30DDD2C0D3}"/>
              </a:ext>
            </a:extLst>
          </p:cNvPr>
          <p:cNvSpPr txBox="1"/>
          <p:nvPr/>
        </p:nvSpPr>
        <p:spPr>
          <a:xfrm>
            <a:off x="681766" y="1532270"/>
            <a:ext cx="3356833" cy="369332"/>
          </a:xfrm>
          <a:prstGeom prst="rect">
            <a:avLst/>
          </a:prstGeom>
          <a:solidFill>
            <a:schemeClr val="bg1">
              <a:lumMod val="85000"/>
            </a:schemeClr>
          </a:solidFill>
        </p:spPr>
        <p:txBody>
          <a:bodyPr wrap="square" rtlCol="0">
            <a:spAutoFit/>
          </a:bodyPr>
          <a:lstStyle/>
          <a:p>
            <a:pPr algn="ctr"/>
            <a:r>
              <a:rPr lang="en-US" b="1" dirty="0"/>
              <a:t>Training data</a:t>
            </a:r>
          </a:p>
        </p:txBody>
      </p:sp>
      <p:grpSp>
        <p:nvGrpSpPr>
          <p:cNvPr id="33" name="Group 32">
            <a:extLst>
              <a:ext uri="{FF2B5EF4-FFF2-40B4-BE49-F238E27FC236}">
                <a16:creationId xmlns:a16="http://schemas.microsoft.com/office/drawing/2014/main" id="{CB2554CE-EC77-D64F-A328-0D7BF6273C16}"/>
              </a:ext>
            </a:extLst>
          </p:cNvPr>
          <p:cNvGrpSpPr/>
          <p:nvPr/>
        </p:nvGrpSpPr>
        <p:grpSpPr>
          <a:xfrm>
            <a:off x="667079" y="2541566"/>
            <a:ext cx="3355596" cy="3164785"/>
            <a:chOff x="527380" y="2518569"/>
            <a:chExt cx="3355596" cy="3164785"/>
          </a:xfrm>
        </p:grpSpPr>
        <p:pic>
          <p:nvPicPr>
            <p:cNvPr id="20" name="Picture 19">
              <a:extLst>
                <a:ext uri="{FF2B5EF4-FFF2-40B4-BE49-F238E27FC236}">
                  <a16:creationId xmlns:a16="http://schemas.microsoft.com/office/drawing/2014/main" id="{83527FC6-820C-FB41-AA66-AA70F6500039}"/>
                </a:ext>
              </a:extLst>
            </p:cNvPr>
            <p:cNvPicPr>
              <a:picLocks noChangeAspect="1"/>
            </p:cNvPicPr>
            <p:nvPr/>
          </p:nvPicPr>
          <p:blipFill>
            <a:blip r:embed="rId3"/>
            <a:stretch>
              <a:fillRect/>
            </a:stretch>
          </p:blipFill>
          <p:spPr>
            <a:xfrm>
              <a:off x="1025770" y="2518569"/>
              <a:ext cx="1066800" cy="1003300"/>
            </a:xfrm>
            <a:prstGeom prst="rect">
              <a:avLst/>
            </a:prstGeom>
          </p:spPr>
        </p:pic>
        <p:pic>
          <p:nvPicPr>
            <p:cNvPr id="21" name="Picture 20">
              <a:extLst>
                <a:ext uri="{FF2B5EF4-FFF2-40B4-BE49-F238E27FC236}">
                  <a16:creationId xmlns:a16="http://schemas.microsoft.com/office/drawing/2014/main" id="{532D1A00-A1DA-684A-960C-61247D396058}"/>
                </a:ext>
              </a:extLst>
            </p:cNvPr>
            <p:cNvPicPr>
              <a:picLocks noChangeAspect="1"/>
            </p:cNvPicPr>
            <p:nvPr/>
          </p:nvPicPr>
          <p:blipFill>
            <a:blip r:embed="rId4"/>
            <a:stretch>
              <a:fillRect/>
            </a:stretch>
          </p:blipFill>
          <p:spPr>
            <a:xfrm>
              <a:off x="1720724" y="2869265"/>
              <a:ext cx="990600" cy="1016000"/>
            </a:xfrm>
            <a:prstGeom prst="rect">
              <a:avLst/>
            </a:prstGeom>
          </p:spPr>
        </p:pic>
        <p:pic>
          <p:nvPicPr>
            <p:cNvPr id="22" name="Picture 21">
              <a:extLst>
                <a:ext uri="{FF2B5EF4-FFF2-40B4-BE49-F238E27FC236}">
                  <a16:creationId xmlns:a16="http://schemas.microsoft.com/office/drawing/2014/main" id="{75125965-9DFB-7048-9A1E-AF30B18BE364}"/>
                </a:ext>
              </a:extLst>
            </p:cNvPr>
            <p:cNvPicPr>
              <a:picLocks noChangeAspect="1"/>
            </p:cNvPicPr>
            <p:nvPr/>
          </p:nvPicPr>
          <p:blipFill>
            <a:blip r:embed="rId5"/>
            <a:stretch>
              <a:fillRect/>
            </a:stretch>
          </p:blipFill>
          <p:spPr>
            <a:xfrm>
              <a:off x="1101970" y="3392567"/>
              <a:ext cx="990600" cy="1016000"/>
            </a:xfrm>
            <a:prstGeom prst="rect">
              <a:avLst/>
            </a:prstGeom>
          </p:spPr>
        </p:pic>
        <p:pic>
          <p:nvPicPr>
            <p:cNvPr id="23" name="Picture 22">
              <a:extLst>
                <a:ext uri="{FF2B5EF4-FFF2-40B4-BE49-F238E27FC236}">
                  <a16:creationId xmlns:a16="http://schemas.microsoft.com/office/drawing/2014/main" id="{71CAF8B8-7DB5-BE40-829B-009BC0AD876F}"/>
                </a:ext>
              </a:extLst>
            </p:cNvPr>
            <p:cNvPicPr>
              <a:picLocks noChangeAspect="1"/>
            </p:cNvPicPr>
            <p:nvPr/>
          </p:nvPicPr>
          <p:blipFill>
            <a:blip r:embed="rId5"/>
            <a:stretch>
              <a:fillRect/>
            </a:stretch>
          </p:blipFill>
          <p:spPr>
            <a:xfrm>
              <a:off x="2254124" y="2520230"/>
              <a:ext cx="990600" cy="1016000"/>
            </a:xfrm>
            <a:prstGeom prst="rect">
              <a:avLst/>
            </a:prstGeom>
          </p:spPr>
        </p:pic>
        <p:pic>
          <p:nvPicPr>
            <p:cNvPr id="24" name="Picture 23">
              <a:extLst>
                <a:ext uri="{FF2B5EF4-FFF2-40B4-BE49-F238E27FC236}">
                  <a16:creationId xmlns:a16="http://schemas.microsoft.com/office/drawing/2014/main" id="{EF85DB2E-4CAA-6C40-B968-4B7B4EEA48E4}"/>
                </a:ext>
              </a:extLst>
            </p:cNvPr>
            <p:cNvPicPr>
              <a:picLocks noChangeAspect="1"/>
            </p:cNvPicPr>
            <p:nvPr/>
          </p:nvPicPr>
          <p:blipFill>
            <a:blip r:embed="rId6"/>
            <a:stretch>
              <a:fillRect/>
            </a:stretch>
          </p:blipFill>
          <p:spPr>
            <a:xfrm>
              <a:off x="1631454" y="3779985"/>
              <a:ext cx="1003300" cy="1041400"/>
            </a:xfrm>
            <a:prstGeom prst="rect">
              <a:avLst/>
            </a:prstGeom>
          </p:spPr>
        </p:pic>
        <p:pic>
          <p:nvPicPr>
            <p:cNvPr id="25" name="Picture 24">
              <a:extLst>
                <a:ext uri="{FF2B5EF4-FFF2-40B4-BE49-F238E27FC236}">
                  <a16:creationId xmlns:a16="http://schemas.microsoft.com/office/drawing/2014/main" id="{AA9E39AF-9227-8D4C-914B-6865BA5152BF}"/>
                </a:ext>
              </a:extLst>
            </p:cNvPr>
            <p:cNvPicPr>
              <a:picLocks noChangeAspect="1"/>
            </p:cNvPicPr>
            <p:nvPr/>
          </p:nvPicPr>
          <p:blipFill>
            <a:blip r:embed="rId7"/>
            <a:stretch>
              <a:fillRect/>
            </a:stretch>
          </p:blipFill>
          <p:spPr>
            <a:xfrm>
              <a:off x="2630238" y="3202748"/>
              <a:ext cx="990600" cy="1016000"/>
            </a:xfrm>
            <a:prstGeom prst="rect">
              <a:avLst/>
            </a:prstGeom>
          </p:spPr>
        </p:pic>
        <p:pic>
          <p:nvPicPr>
            <p:cNvPr id="26" name="Picture 25">
              <a:extLst>
                <a:ext uri="{FF2B5EF4-FFF2-40B4-BE49-F238E27FC236}">
                  <a16:creationId xmlns:a16="http://schemas.microsoft.com/office/drawing/2014/main" id="{8577BF0E-C897-EA49-A693-DE93655729AC}"/>
                </a:ext>
              </a:extLst>
            </p:cNvPr>
            <p:cNvPicPr>
              <a:picLocks noChangeAspect="1"/>
            </p:cNvPicPr>
            <p:nvPr/>
          </p:nvPicPr>
          <p:blipFill>
            <a:blip r:embed="rId3"/>
            <a:stretch>
              <a:fillRect/>
            </a:stretch>
          </p:blipFill>
          <p:spPr>
            <a:xfrm>
              <a:off x="2262908" y="3781444"/>
              <a:ext cx="1066800" cy="1003300"/>
            </a:xfrm>
            <a:prstGeom prst="rect">
              <a:avLst/>
            </a:prstGeom>
          </p:spPr>
        </p:pic>
        <p:pic>
          <p:nvPicPr>
            <p:cNvPr id="27" name="Picture 26">
              <a:extLst>
                <a:ext uri="{FF2B5EF4-FFF2-40B4-BE49-F238E27FC236}">
                  <a16:creationId xmlns:a16="http://schemas.microsoft.com/office/drawing/2014/main" id="{B131CDE4-2DF4-1045-A95F-BFEC27AC8504}"/>
                </a:ext>
              </a:extLst>
            </p:cNvPr>
            <p:cNvPicPr>
              <a:picLocks noChangeAspect="1"/>
            </p:cNvPicPr>
            <p:nvPr/>
          </p:nvPicPr>
          <p:blipFill>
            <a:blip r:embed="rId9"/>
            <a:stretch>
              <a:fillRect/>
            </a:stretch>
          </p:blipFill>
          <p:spPr>
            <a:xfrm>
              <a:off x="1228311" y="4393228"/>
              <a:ext cx="1016000" cy="1003300"/>
            </a:xfrm>
            <a:prstGeom prst="rect">
              <a:avLst/>
            </a:prstGeom>
          </p:spPr>
        </p:pic>
        <p:pic>
          <p:nvPicPr>
            <p:cNvPr id="28" name="Picture 27">
              <a:extLst>
                <a:ext uri="{FF2B5EF4-FFF2-40B4-BE49-F238E27FC236}">
                  <a16:creationId xmlns:a16="http://schemas.microsoft.com/office/drawing/2014/main" id="{CA06F169-B623-5644-AD7E-712402A6729D}"/>
                </a:ext>
              </a:extLst>
            </p:cNvPr>
            <p:cNvPicPr>
              <a:picLocks noChangeAspect="1"/>
            </p:cNvPicPr>
            <p:nvPr/>
          </p:nvPicPr>
          <p:blipFill>
            <a:blip r:embed="rId9"/>
            <a:stretch>
              <a:fillRect/>
            </a:stretch>
          </p:blipFill>
          <p:spPr>
            <a:xfrm>
              <a:off x="2866976" y="4218748"/>
              <a:ext cx="1016000" cy="1003300"/>
            </a:xfrm>
            <a:prstGeom prst="rect">
              <a:avLst/>
            </a:prstGeom>
          </p:spPr>
        </p:pic>
        <p:pic>
          <p:nvPicPr>
            <p:cNvPr id="29" name="Picture 28">
              <a:extLst>
                <a:ext uri="{FF2B5EF4-FFF2-40B4-BE49-F238E27FC236}">
                  <a16:creationId xmlns:a16="http://schemas.microsoft.com/office/drawing/2014/main" id="{2724EDF9-E1F8-CF42-BBBF-11723AA29832}"/>
                </a:ext>
              </a:extLst>
            </p:cNvPr>
            <p:cNvPicPr>
              <a:picLocks noChangeAspect="1"/>
            </p:cNvPicPr>
            <p:nvPr/>
          </p:nvPicPr>
          <p:blipFill>
            <a:blip r:embed="rId7"/>
            <a:stretch>
              <a:fillRect/>
            </a:stretch>
          </p:blipFill>
          <p:spPr>
            <a:xfrm>
              <a:off x="542067" y="3025680"/>
              <a:ext cx="990600" cy="1016000"/>
            </a:xfrm>
            <a:prstGeom prst="rect">
              <a:avLst/>
            </a:prstGeom>
          </p:spPr>
        </p:pic>
        <p:pic>
          <p:nvPicPr>
            <p:cNvPr id="30" name="Picture 29">
              <a:extLst>
                <a:ext uri="{FF2B5EF4-FFF2-40B4-BE49-F238E27FC236}">
                  <a16:creationId xmlns:a16="http://schemas.microsoft.com/office/drawing/2014/main" id="{1E630613-6D47-A84C-8314-676757D69022}"/>
                </a:ext>
              </a:extLst>
            </p:cNvPr>
            <p:cNvPicPr>
              <a:picLocks noChangeAspect="1"/>
            </p:cNvPicPr>
            <p:nvPr/>
          </p:nvPicPr>
          <p:blipFill>
            <a:blip r:embed="rId5"/>
            <a:stretch>
              <a:fillRect/>
            </a:stretch>
          </p:blipFill>
          <p:spPr>
            <a:xfrm>
              <a:off x="1847798" y="4667354"/>
              <a:ext cx="990600" cy="1016000"/>
            </a:xfrm>
            <a:prstGeom prst="rect">
              <a:avLst/>
            </a:prstGeom>
          </p:spPr>
        </p:pic>
        <p:pic>
          <p:nvPicPr>
            <p:cNvPr id="31" name="Picture 30">
              <a:extLst>
                <a:ext uri="{FF2B5EF4-FFF2-40B4-BE49-F238E27FC236}">
                  <a16:creationId xmlns:a16="http://schemas.microsoft.com/office/drawing/2014/main" id="{62BF3AF2-4E6E-2D47-BB9F-9112D0BD564B}"/>
                </a:ext>
              </a:extLst>
            </p:cNvPr>
            <p:cNvPicPr>
              <a:picLocks noChangeAspect="1"/>
            </p:cNvPicPr>
            <p:nvPr/>
          </p:nvPicPr>
          <p:blipFill>
            <a:blip r:embed="rId4"/>
            <a:stretch>
              <a:fillRect/>
            </a:stretch>
          </p:blipFill>
          <p:spPr>
            <a:xfrm>
              <a:off x="527380" y="4155865"/>
              <a:ext cx="990600" cy="1016000"/>
            </a:xfrm>
            <a:prstGeom prst="rect">
              <a:avLst/>
            </a:prstGeom>
          </p:spPr>
        </p:pic>
      </p:grpSp>
      <p:sp>
        <p:nvSpPr>
          <p:cNvPr id="32" name="TextBox 31">
            <a:extLst>
              <a:ext uri="{FF2B5EF4-FFF2-40B4-BE49-F238E27FC236}">
                <a16:creationId xmlns:a16="http://schemas.microsoft.com/office/drawing/2014/main" id="{C1CA0B90-3F5C-754D-8421-BCB3A2DB1B10}"/>
              </a:ext>
            </a:extLst>
          </p:cNvPr>
          <p:cNvSpPr txBox="1"/>
          <p:nvPr/>
        </p:nvSpPr>
        <p:spPr>
          <a:xfrm>
            <a:off x="6073105" y="1532270"/>
            <a:ext cx="5183369" cy="369332"/>
          </a:xfrm>
          <a:prstGeom prst="rect">
            <a:avLst/>
          </a:prstGeom>
          <a:solidFill>
            <a:schemeClr val="bg1">
              <a:lumMod val="85000"/>
            </a:schemeClr>
          </a:solidFill>
        </p:spPr>
        <p:txBody>
          <a:bodyPr wrap="square" rtlCol="0">
            <a:spAutoFit/>
          </a:bodyPr>
          <a:lstStyle>
            <a:defPPr>
              <a:defRPr lang="en-US"/>
            </a:defPPr>
          </a:lstStyle>
          <a:p>
            <a:pPr algn="ctr"/>
            <a:r>
              <a:rPr lang="en-US" b="1" dirty="0"/>
              <a:t>New data</a:t>
            </a:r>
          </a:p>
        </p:txBody>
      </p:sp>
      <p:sp>
        <p:nvSpPr>
          <p:cNvPr id="38" name="Rounded Rectangle 37">
            <a:extLst>
              <a:ext uri="{FF2B5EF4-FFF2-40B4-BE49-F238E27FC236}">
                <a16:creationId xmlns:a16="http://schemas.microsoft.com/office/drawing/2014/main" id="{E13D2EFB-CC80-6247-AF3D-E76BD25A7E6F}"/>
              </a:ext>
            </a:extLst>
          </p:cNvPr>
          <p:cNvSpPr/>
          <p:nvPr/>
        </p:nvSpPr>
        <p:spPr>
          <a:xfrm>
            <a:off x="8556859" y="4844381"/>
            <a:ext cx="1427831" cy="1410931"/>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4F6839C-273C-7B43-B916-FB8BE493179C}"/>
              </a:ext>
            </a:extLst>
          </p:cNvPr>
          <p:cNvSpPr txBox="1"/>
          <p:nvPr/>
        </p:nvSpPr>
        <p:spPr>
          <a:xfrm>
            <a:off x="10128318" y="2397863"/>
            <a:ext cx="1128156" cy="369332"/>
          </a:xfrm>
          <a:prstGeom prst="rect">
            <a:avLst/>
          </a:prstGeom>
          <a:noFill/>
        </p:spPr>
        <p:txBody>
          <a:bodyPr wrap="square" rtlCol="0">
            <a:spAutoFit/>
          </a:bodyPr>
          <a:lstStyle/>
          <a:p>
            <a:r>
              <a:rPr lang="en-US" dirty="0"/>
              <a:t>Pink</a:t>
            </a:r>
          </a:p>
        </p:txBody>
      </p:sp>
      <p:sp>
        <p:nvSpPr>
          <p:cNvPr id="40" name="TextBox 39">
            <a:extLst>
              <a:ext uri="{FF2B5EF4-FFF2-40B4-BE49-F238E27FC236}">
                <a16:creationId xmlns:a16="http://schemas.microsoft.com/office/drawing/2014/main" id="{2E49CBD3-F2DD-124B-B6E8-C5E99510F5FD}"/>
              </a:ext>
            </a:extLst>
          </p:cNvPr>
          <p:cNvSpPr txBox="1"/>
          <p:nvPr/>
        </p:nvSpPr>
        <p:spPr>
          <a:xfrm>
            <a:off x="10128318" y="3791351"/>
            <a:ext cx="1128156" cy="369332"/>
          </a:xfrm>
          <a:prstGeom prst="rect">
            <a:avLst/>
          </a:prstGeom>
          <a:noFill/>
        </p:spPr>
        <p:txBody>
          <a:bodyPr wrap="square" rtlCol="0">
            <a:spAutoFit/>
          </a:bodyPr>
          <a:lstStyle/>
          <a:p>
            <a:r>
              <a:rPr lang="en-US" dirty="0"/>
              <a:t>Orange</a:t>
            </a:r>
          </a:p>
        </p:txBody>
      </p:sp>
      <p:sp>
        <p:nvSpPr>
          <p:cNvPr id="3" name="Slide Number Placeholder 2">
            <a:extLst>
              <a:ext uri="{FF2B5EF4-FFF2-40B4-BE49-F238E27FC236}">
                <a16:creationId xmlns:a16="http://schemas.microsoft.com/office/drawing/2014/main" id="{CB7EC331-6BEF-DF4E-BDFB-B45C9B83C3DF}"/>
              </a:ext>
            </a:extLst>
          </p:cNvPr>
          <p:cNvSpPr>
            <a:spLocks noGrp="1"/>
          </p:cNvSpPr>
          <p:nvPr>
            <p:ph type="sldNum" sz="quarter" idx="12"/>
          </p:nvPr>
        </p:nvSpPr>
        <p:spPr/>
        <p:txBody>
          <a:bodyPr/>
          <a:lstStyle/>
          <a:p>
            <a:fld id="{34D36792-E2A9-6A41-A564-0C91229C87C6}" type="slidenum">
              <a:rPr lang="en-US" smtClean="0"/>
              <a:t>4</a:t>
            </a:fld>
            <a:endParaRPr lang="en-US"/>
          </a:p>
        </p:txBody>
      </p:sp>
    </p:spTree>
    <p:extLst>
      <p:ext uri="{BB962C8B-B14F-4D97-AF65-F5344CB8AC3E}">
        <p14:creationId xmlns:p14="http://schemas.microsoft.com/office/powerpoint/2010/main" val="19337798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91E061D-1F07-1540-82B6-1FBB8A0448CC}"/>
              </a:ext>
            </a:extLst>
          </p:cNvPr>
          <p:cNvPicPr>
            <a:picLocks noChangeAspect="1"/>
          </p:cNvPicPr>
          <p:nvPr/>
        </p:nvPicPr>
        <p:blipFill rotWithShape="1">
          <a:blip r:embed="rId3"/>
          <a:srcRect l="14794" r="17083"/>
          <a:stretch/>
        </p:blipFill>
        <p:spPr>
          <a:xfrm>
            <a:off x="11041322" y="4641795"/>
            <a:ext cx="1150678" cy="1206500"/>
          </a:xfrm>
          <a:prstGeom prst="rect">
            <a:avLst/>
          </a:prstGeom>
        </p:spPr>
      </p:pic>
      <p:sp>
        <p:nvSpPr>
          <p:cNvPr id="2" name="Title 1"/>
          <p:cNvSpPr>
            <a:spLocks noGrp="1"/>
          </p:cNvSpPr>
          <p:nvPr>
            <p:ph type="title"/>
          </p:nvPr>
        </p:nvSpPr>
        <p:spPr/>
        <p:txBody>
          <a:bodyPr>
            <a:normAutofit/>
          </a:bodyPr>
          <a:lstStyle/>
          <a:p>
            <a:r>
              <a:rPr lang="en-US" dirty="0"/>
              <a:t>Trusting Machine Learning Predictions</a:t>
            </a:r>
          </a:p>
        </p:txBody>
      </p:sp>
      <p:sp>
        <p:nvSpPr>
          <p:cNvPr id="4" name="Footer Placeholder 3"/>
          <p:cNvSpPr>
            <a:spLocks noGrp="1"/>
          </p:cNvSpPr>
          <p:nvPr>
            <p:ph type="ftr" sz="quarter" idx="11"/>
          </p:nvPr>
        </p:nvSpPr>
        <p:spPr/>
        <p:txBody>
          <a:bodyPr/>
          <a:lstStyle/>
          <a:p>
            <a:r>
              <a:rPr lang="en-US" dirty="0"/>
              <a:t>ExTuNe: Explaining Tuple Non-conformance</a:t>
            </a:r>
          </a:p>
        </p:txBody>
      </p:sp>
      <p:pic>
        <p:nvPicPr>
          <p:cNvPr id="5" name="Picture 4">
            <a:extLst>
              <a:ext uri="{FF2B5EF4-FFF2-40B4-BE49-F238E27FC236}">
                <a16:creationId xmlns:a16="http://schemas.microsoft.com/office/drawing/2014/main" id="{6CCBDA85-30F2-E740-A510-B977BA4BC081}"/>
              </a:ext>
            </a:extLst>
          </p:cNvPr>
          <p:cNvPicPr>
            <a:picLocks noChangeAspect="1"/>
          </p:cNvPicPr>
          <p:nvPr/>
        </p:nvPicPr>
        <p:blipFill>
          <a:blip r:embed="rId4"/>
          <a:stretch>
            <a:fillRect/>
          </a:stretch>
        </p:blipFill>
        <p:spPr>
          <a:xfrm>
            <a:off x="6073105" y="2135802"/>
            <a:ext cx="1066800" cy="1003300"/>
          </a:xfrm>
          <a:prstGeom prst="rect">
            <a:avLst/>
          </a:prstGeom>
        </p:spPr>
      </p:pic>
      <p:pic>
        <p:nvPicPr>
          <p:cNvPr id="7" name="Picture 6">
            <a:extLst>
              <a:ext uri="{FF2B5EF4-FFF2-40B4-BE49-F238E27FC236}">
                <a16:creationId xmlns:a16="http://schemas.microsoft.com/office/drawing/2014/main" id="{973C4C5F-FD45-1F43-AE1E-38A295AD1FAE}"/>
              </a:ext>
            </a:extLst>
          </p:cNvPr>
          <p:cNvPicPr>
            <a:picLocks noChangeAspect="1"/>
          </p:cNvPicPr>
          <p:nvPr/>
        </p:nvPicPr>
        <p:blipFill>
          <a:blip r:embed="rId5"/>
          <a:stretch>
            <a:fillRect/>
          </a:stretch>
        </p:blipFill>
        <p:spPr>
          <a:xfrm>
            <a:off x="6111205" y="3468017"/>
            <a:ext cx="990600" cy="1016000"/>
          </a:xfrm>
          <a:prstGeom prst="rect">
            <a:avLst/>
          </a:prstGeom>
        </p:spPr>
      </p:pic>
      <p:pic>
        <p:nvPicPr>
          <p:cNvPr id="8" name="Picture 7">
            <a:extLst>
              <a:ext uri="{FF2B5EF4-FFF2-40B4-BE49-F238E27FC236}">
                <a16:creationId xmlns:a16="http://schemas.microsoft.com/office/drawing/2014/main" id="{D1DFE4C6-D61E-A448-9BE1-61E980C631D7}"/>
              </a:ext>
            </a:extLst>
          </p:cNvPr>
          <p:cNvPicPr>
            <a:picLocks noChangeAspect="1"/>
          </p:cNvPicPr>
          <p:nvPr/>
        </p:nvPicPr>
        <p:blipFill>
          <a:blip r:embed="rId6"/>
          <a:stretch>
            <a:fillRect/>
          </a:stretch>
        </p:blipFill>
        <p:spPr>
          <a:xfrm>
            <a:off x="6111205" y="4885057"/>
            <a:ext cx="990600" cy="1016000"/>
          </a:xfrm>
          <a:prstGeom prst="rect">
            <a:avLst/>
          </a:prstGeom>
        </p:spPr>
      </p:pic>
      <p:pic>
        <p:nvPicPr>
          <p:cNvPr id="9" name="Picture 8">
            <a:extLst>
              <a:ext uri="{FF2B5EF4-FFF2-40B4-BE49-F238E27FC236}">
                <a16:creationId xmlns:a16="http://schemas.microsoft.com/office/drawing/2014/main" id="{0FD256CD-29E2-824E-A13B-335F2035A114}"/>
              </a:ext>
            </a:extLst>
          </p:cNvPr>
          <p:cNvPicPr>
            <a:picLocks noChangeAspect="1"/>
          </p:cNvPicPr>
          <p:nvPr/>
        </p:nvPicPr>
        <p:blipFill>
          <a:blip r:embed="rId7"/>
          <a:stretch>
            <a:fillRect/>
          </a:stretch>
        </p:blipFill>
        <p:spPr>
          <a:xfrm>
            <a:off x="8666098" y="2116751"/>
            <a:ext cx="1003300" cy="1041400"/>
          </a:xfrm>
          <a:prstGeom prst="rect">
            <a:avLst/>
          </a:prstGeom>
        </p:spPr>
      </p:pic>
      <p:pic>
        <p:nvPicPr>
          <p:cNvPr id="10" name="Picture 9">
            <a:extLst>
              <a:ext uri="{FF2B5EF4-FFF2-40B4-BE49-F238E27FC236}">
                <a16:creationId xmlns:a16="http://schemas.microsoft.com/office/drawing/2014/main" id="{54615E51-9510-EF40-90E3-536ED49D30AF}"/>
              </a:ext>
            </a:extLst>
          </p:cNvPr>
          <p:cNvPicPr>
            <a:picLocks noChangeAspect="1"/>
          </p:cNvPicPr>
          <p:nvPr/>
        </p:nvPicPr>
        <p:blipFill>
          <a:blip r:embed="rId8"/>
          <a:stretch>
            <a:fillRect/>
          </a:stretch>
        </p:blipFill>
        <p:spPr>
          <a:xfrm>
            <a:off x="8678797" y="3513604"/>
            <a:ext cx="990600" cy="1016000"/>
          </a:xfrm>
          <a:prstGeom prst="rect">
            <a:avLst/>
          </a:prstGeom>
        </p:spPr>
      </p:pic>
      <p:pic>
        <p:nvPicPr>
          <p:cNvPr id="12" name="Picture 11">
            <a:extLst>
              <a:ext uri="{FF2B5EF4-FFF2-40B4-BE49-F238E27FC236}">
                <a16:creationId xmlns:a16="http://schemas.microsoft.com/office/drawing/2014/main" id="{32E8E729-29AA-6549-AD7D-70A38DD19467}"/>
              </a:ext>
            </a:extLst>
          </p:cNvPr>
          <p:cNvPicPr>
            <a:picLocks noChangeAspect="1"/>
          </p:cNvPicPr>
          <p:nvPr/>
        </p:nvPicPr>
        <p:blipFill>
          <a:blip r:embed="rId9"/>
          <a:stretch>
            <a:fillRect/>
          </a:stretch>
        </p:blipFill>
        <p:spPr>
          <a:xfrm>
            <a:off x="8666098" y="4885058"/>
            <a:ext cx="1300191" cy="1180575"/>
          </a:xfrm>
          <a:prstGeom prst="rect">
            <a:avLst/>
          </a:prstGeom>
        </p:spPr>
      </p:pic>
      <p:sp>
        <p:nvSpPr>
          <p:cNvPr id="13" name="TextBox 12">
            <a:extLst>
              <a:ext uri="{FF2B5EF4-FFF2-40B4-BE49-F238E27FC236}">
                <a16:creationId xmlns:a16="http://schemas.microsoft.com/office/drawing/2014/main" id="{34173A5C-5F00-6F47-945F-B837E2266B32}"/>
              </a:ext>
            </a:extLst>
          </p:cNvPr>
          <p:cNvSpPr txBox="1"/>
          <p:nvPr/>
        </p:nvSpPr>
        <p:spPr>
          <a:xfrm>
            <a:off x="7241189" y="2397863"/>
            <a:ext cx="1128156" cy="369332"/>
          </a:xfrm>
          <a:prstGeom prst="rect">
            <a:avLst/>
          </a:prstGeom>
          <a:noFill/>
        </p:spPr>
        <p:txBody>
          <a:bodyPr wrap="square" rtlCol="0">
            <a:spAutoFit/>
          </a:bodyPr>
          <a:lstStyle/>
          <a:p>
            <a:r>
              <a:rPr lang="en-US" dirty="0"/>
              <a:t>Red</a:t>
            </a:r>
          </a:p>
        </p:txBody>
      </p:sp>
      <p:sp>
        <p:nvSpPr>
          <p:cNvPr id="14" name="TextBox 13">
            <a:extLst>
              <a:ext uri="{FF2B5EF4-FFF2-40B4-BE49-F238E27FC236}">
                <a16:creationId xmlns:a16="http://schemas.microsoft.com/office/drawing/2014/main" id="{CE094DC9-B52E-0447-A710-04D88901218F}"/>
              </a:ext>
            </a:extLst>
          </p:cNvPr>
          <p:cNvSpPr txBox="1"/>
          <p:nvPr/>
        </p:nvSpPr>
        <p:spPr>
          <a:xfrm>
            <a:off x="7201193" y="3790077"/>
            <a:ext cx="1128156" cy="369332"/>
          </a:xfrm>
          <a:prstGeom prst="rect">
            <a:avLst/>
          </a:prstGeom>
          <a:noFill/>
        </p:spPr>
        <p:txBody>
          <a:bodyPr wrap="square" rtlCol="0">
            <a:spAutoFit/>
          </a:bodyPr>
          <a:lstStyle/>
          <a:p>
            <a:r>
              <a:rPr lang="en-US" dirty="0"/>
              <a:t>Yellow</a:t>
            </a:r>
          </a:p>
        </p:txBody>
      </p:sp>
      <p:sp>
        <p:nvSpPr>
          <p:cNvPr id="15" name="TextBox 14">
            <a:extLst>
              <a:ext uri="{FF2B5EF4-FFF2-40B4-BE49-F238E27FC236}">
                <a16:creationId xmlns:a16="http://schemas.microsoft.com/office/drawing/2014/main" id="{5F9C839A-A5A6-3941-89C4-1EEA6C66535A}"/>
              </a:ext>
            </a:extLst>
          </p:cNvPr>
          <p:cNvSpPr txBox="1"/>
          <p:nvPr/>
        </p:nvSpPr>
        <p:spPr>
          <a:xfrm>
            <a:off x="7241189" y="5208391"/>
            <a:ext cx="1128156" cy="369332"/>
          </a:xfrm>
          <a:prstGeom prst="rect">
            <a:avLst/>
          </a:prstGeom>
          <a:noFill/>
        </p:spPr>
        <p:txBody>
          <a:bodyPr wrap="square" rtlCol="0">
            <a:spAutoFit/>
          </a:bodyPr>
          <a:lstStyle/>
          <a:p>
            <a:r>
              <a:rPr lang="en-US" dirty="0"/>
              <a:t>Green</a:t>
            </a:r>
          </a:p>
        </p:txBody>
      </p:sp>
      <p:grpSp>
        <p:nvGrpSpPr>
          <p:cNvPr id="33" name="Group 32">
            <a:extLst>
              <a:ext uri="{FF2B5EF4-FFF2-40B4-BE49-F238E27FC236}">
                <a16:creationId xmlns:a16="http://schemas.microsoft.com/office/drawing/2014/main" id="{CB2554CE-EC77-D64F-A328-0D7BF6273C16}"/>
              </a:ext>
            </a:extLst>
          </p:cNvPr>
          <p:cNvGrpSpPr/>
          <p:nvPr/>
        </p:nvGrpSpPr>
        <p:grpSpPr>
          <a:xfrm>
            <a:off x="667079" y="2541566"/>
            <a:ext cx="3355596" cy="3164785"/>
            <a:chOff x="527380" y="2518569"/>
            <a:chExt cx="3355596" cy="3164785"/>
          </a:xfrm>
        </p:grpSpPr>
        <p:pic>
          <p:nvPicPr>
            <p:cNvPr id="20" name="Picture 19">
              <a:extLst>
                <a:ext uri="{FF2B5EF4-FFF2-40B4-BE49-F238E27FC236}">
                  <a16:creationId xmlns:a16="http://schemas.microsoft.com/office/drawing/2014/main" id="{83527FC6-820C-FB41-AA66-AA70F6500039}"/>
                </a:ext>
              </a:extLst>
            </p:cNvPr>
            <p:cNvPicPr>
              <a:picLocks noChangeAspect="1"/>
            </p:cNvPicPr>
            <p:nvPr/>
          </p:nvPicPr>
          <p:blipFill>
            <a:blip r:embed="rId4"/>
            <a:stretch>
              <a:fillRect/>
            </a:stretch>
          </p:blipFill>
          <p:spPr>
            <a:xfrm>
              <a:off x="1025770" y="2518569"/>
              <a:ext cx="1066800" cy="1003300"/>
            </a:xfrm>
            <a:prstGeom prst="rect">
              <a:avLst/>
            </a:prstGeom>
          </p:spPr>
        </p:pic>
        <p:pic>
          <p:nvPicPr>
            <p:cNvPr id="21" name="Picture 20">
              <a:extLst>
                <a:ext uri="{FF2B5EF4-FFF2-40B4-BE49-F238E27FC236}">
                  <a16:creationId xmlns:a16="http://schemas.microsoft.com/office/drawing/2014/main" id="{532D1A00-A1DA-684A-960C-61247D396058}"/>
                </a:ext>
              </a:extLst>
            </p:cNvPr>
            <p:cNvPicPr>
              <a:picLocks noChangeAspect="1"/>
            </p:cNvPicPr>
            <p:nvPr/>
          </p:nvPicPr>
          <p:blipFill>
            <a:blip r:embed="rId5"/>
            <a:stretch>
              <a:fillRect/>
            </a:stretch>
          </p:blipFill>
          <p:spPr>
            <a:xfrm>
              <a:off x="1720724" y="2869265"/>
              <a:ext cx="990600" cy="1016000"/>
            </a:xfrm>
            <a:prstGeom prst="rect">
              <a:avLst/>
            </a:prstGeom>
          </p:spPr>
        </p:pic>
        <p:pic>
          <p:nvPicPr>
            <p:cNvPr id="22" name="Picture 21">
              <a:extLst>
                <a:ext uri="{FF2B5EF4-FFF2-40B4-BE49-F238E27FC236}">
                  <a16:creationId xmlns:a16="http://schemas.microsoft.com/office/drawing/2014/main" id="{75125965-9DFB-7048-9A1E-AF30B18BE364}"/>
                </a:ext>
              </a:extLst>
            </p:cNvPr>
            <p:cNvPicPr>
              <a:picLocks noChangeAspect="1"/>
            </p:cNvPicPr>
            <p:nvPr/>
          </p:nvPicPr>
          <p:blipFill>
            <a:blip r:embed="rId6"/>
            <a:stretch>
              <a:fillRect/>
            </a:stretch>
          </p:blipFill>
          <p:spPr>
            <a:xfrm>
              <a:off x="1101970" y="3392567"/>
              <a:ext cx="990600" cy="1016000"/>
            </a:xfrm>
            <a:prstGeom prst="rect">
              <a:avLst/>
            </a:prstGeom>
          </p:spPr>
        </p:pic>
        <p:pic>
          <p:nvPicPr>
            <p:cNvPr id="23" name="Picture 22">
              <a:extLst>
                <a:ext uri="{FF2B5EF4-FFF2-40B4-BE49-F238E27FC236}">
                  <a16:creationId xmlns:a16="http://schemas.microsoft.com/office/drawing/2014/main" id="{71CAF8B8-7DB5-BE40-829B-009BC0AD876F}"/>
                </a:ext>
              </a:extLst>
            </p:cNvPr>
            <p:cNvPicPr>
              <a:picLocks noChangeAspect="1"/>
            </p:cNvPicPr>
            <p:nvPr/>
          </p:nvPicPr>
          <p:blipFill>
            <a:blip r:embed="rId6"/>
            <a:stretch>
              <a:fillRect/>
            </a:stretch>
          </p:blipFill>
          <p:spPr>
            <a:xfrm>
              <a:off x="2254124" y="2520230"/>
              <a:ext cx="990600" cy="1016000"/>
            </a:xfrm>
            <a:prstGeom prst="rect">
              <a:avLst/>
            </a:prstGeom>
          </p:spPr>
        </p:pic>
        <p:pic>
          <p:nvPicPr>
            <p:cNvPr id="24" name="Picture 23">
              <a:extLst>
                <a:ext uri="{FF2B5EF4-FFF2-40B4-BE49-F238E27FC236}">
                  <a16:creationId xmlns:a16="http://schemas.microsoft.com/office/drawing/2014/main" id="{EF85DB2E-4CAA-6C40-B968-4B7B4EEA48E4}"/>
                </a:ext>
              </a:extLst>
            </p:cNvPr>
            <p:cNvPicPr>
              <a:picLocks noChangeAspect="1"/>
            </p:cNvPicPr>
            <p:nvPr/>
          </p:nvPicPr>
          <p:blipFill>
            <a:blip r:embed="rId7"/>
            <a:stretch>
              <a:fillRect/>
            </a:stretch>
          </p:blipFill>
          <p:spPr>
            <a:xfrm>
              <a:off x="1631454" y="3779985"/>
              <a:ext cx="1003300" cy="1041400"/>
            </a:xfrm>
            <a:prstGeom prst="rect">
              <a:avLst/>
            </a:prstGeom>
          </p:spPr>
        </p:pic>
        <p:pic>
          <p:nvPicPr>
            <p:cNvPr id="25" name="Picture 24">
              <a:extLst>
                <a:ext uri="{FF2B5EF4-FFF2-40B4-BE49-F238E27FC236}">
                  <a16:creationId xmlns:a16="http://schemas.microsoft.com/office/drawing/2014/main" id="{AA9E39AF-9227-8D4C-914B-6865BA5152BF}"/>
                </a:ext>
              </a:extLst>
            </p:cNvPr>
            <p:cNvPicPr>
              <a:picLocks noChangeAspect="1"/>
            </p:cNvPicPr>
            <p:nvPr/>
          </p:nvPicPr>
          <p:blipFill>
            <a:blip r:embed="rId8"/>
            <a:stretch>
              <a:fillRect/>
            </a:stretch>
          </p:blipFill>
          <p:spPr>
            <a:xfrm>
              <a:off x="2630238" y="3202748"/>
              <a:ext cx="990600" cy="1016000"/>
            </a:xfrm>
            <a:prstGeom prst="rect">
              <a:avLst/>
            </a:prstGeom>
          </p:spPr>
        </p:pic>
        <p:pic>
          <p:nvPicPr>
            <p:cNvPr id="26" name="Picture 25">
              <a:extLst>
                <a:ext uri="{FF2B5EF4-FFF2-40B4-BE49-F238E27FC236}">
                  <a16:creationId xmlns:a16="http://schemas.microsoft.com/office/drawing/2014/main" id="{8577BF0E-C897-EA49-A693-DE93655729AC}"/>
                </a:ext>
              </a:extLst>
            </p:cNvPr>
            <p:cNvPicPr>
              <a:picLocks noChangeAspect="1"/>
            </p:cNvPicPr>
            <p:nvPr/>
          </p:nvPicPr>
          <p:blipFill>
            <a:blip r:embed="rId4"/>
            <a:stretch>
              <a:fillRect/>
            </a:stretch>
          </p:blipFill>
          <p:spPr>
            <a:xfrm>
              <a:off x="2262908" y="3781444"/>
              <a:ext cx="1066800" cy="1003300"/>
            </a:xfrm>
            <a:prstGeom prst="rect">
              <a:avLst/>
            </a:prstGeom>
          </p:spPr>
        </p:pic>
        <p:pic>
          <p:nvPicPr>
            <p:cNvPr id="27" name="Picture 26">
              <a:extLst>
                <a:ext uri="{FF2B5EF4-FFF2-40B4-BE49-F238E27FC236}">
                  <a16:creationId xmlns:a16="http://schemas.microsoft.com/office/drawing/2014/main" id="{B131CDE4-2DF4-1045-A95F-BFEC27AC8504}"/>
                </a:ext>
              </a:extLst>
            </p:cNvPr>
            <p:cNvPicPr>
              <a:picLocks noChangeAspect="1"/>
            </p:cNvPicPr>
            <p:nvPr/>
          </p:nvPicPr>
          <p:blipFill>
            <a:blip r:embed="rId10"/>
            <a:stretch>
              <a:fillRect/>
            </a:stretch>
          </p:blipFill>
          <p:spPr>
            <a:xfrm>
              <a:off x="1228311" y="4393228"/>
              <a:ext cx="1016000" cy="1003300"/>
            </a:xfrm>
            <a:prstGeom prst="rect">
              <a:avLst/>
            </a:prstGeom>
          </p:spPr>
        </p:pic>
        <p:pic>
          <p:nvPicPr>
            <p:cNvPr id="28" name="Picture 27">
              <a:extLst>
                <a:ext uri="{FF2B5EF4-FFF2-40B4-BE49-F238E27FC236}">
                  <a16:creationId xmlns:a16="http://schemas.microsoft.com/office/drawing/2014/main" id="{CA06F169-B623-5644-AD7E-712402A6729D}"/>
                </a:ext>
              </a:extLst>
            </p:cNvPr>
            <p:cNvPicPr>
              <a:picLocks noChangeAspect="1"/>
            </p:cNvPicPr>
            <p:nvPr/>
          </p:nvPicPr>
          <p:blipFill>
            <a:blip r:embed="rId10"/>
            <a:stretch>
              <a:fillRect/>
            </a:stretch>
          </p:blipFill>
          <p:spPr>
            <a:xfrm>
              <a:off x="2866976" y="4218748"/>
              <a:ext cx="1016000" cy="1003300"/>
            </a:xfrm>
            <a:prstGeom prst="rect">
              <a:avLst/>
            </a:prstGeom>
          </p:spPr>
        </p:pic>
        <p:pic>
          <p:nvPicPr>
            <p:cNvPr id="29" name="Picture 28">
              <a:extLst>
                <a:ext uri="{FF2B5EF4-FFF2-40B4-BE49-F238E27FC236}">
                  <a16:creationId xmlns:a16="http://schemas.microsoft.com/office/drawing/2014/main" id="{2724EDF9-E1F8-CF42-BBBF-11723AA29832}"/>
                </a:ext>
              </a:extLst>
            </p:cNvPr>
            <p:cNvPicPr>
              <a:picLocks noChangeAspect="1"/>
            </p:cNvPicPr>
            <p:nvPr/>
          </p:nvPicPr>
          <p:blipFill>
            <a:blip r:embed="rId8"/>
            <a:stretch>
              <a:fillRect/>
            </a:stretch>
          </p:blipFill>
          <p:spPr>
            <a:xfrm>
              <a:off x="542067" y="3025680"/>
              <a:ext cx="990600" cy="1016000"/>
            </a:xfrm>
            <a:prstGeom prst="rect">
              <a:avLst/>
            </a:prstGeom>
          </p:spPr>
        </p:pic>
        <p:pic>
          <p:nvPicPr>
            <p:cNvPr id="30" name="Picture 29">
              <a:extLst>
                <a:ext uri="{FF2B5EF4-FFF2-40B4-BE49-F238E27FC236}">
                  <a16:creationId xmlns:a16="http://schemas.microsoft.com/office/drawing/2014/main" id="{1E630613-6D47-A84C-8314-676757D69022}"/>
                </a:ext>
              </a:extLst>
            </p:cNvPr>
            <p:cNvPicPr>
              <a:picLocks noChangeAspect="1"/>
            </p:cNvPicPr>
            <p:nvPr/>
          </p:nvPicPr>
          <p:blipFill>
            <a:blip r:embed="rId6"/>
            <a:stretch>
              <a:fillRect/>
            </a:stretch>
          </p:blipFill>
          <p:spPr>
            <a:xfrm>
              <a:off x="1847798" y="4667354"/>
              <a:ext cx="990600" cy="1016000"/>
            </a:xfrm>
            <a:prstGeom prst="rect">
              <a:avLst/>
            </a:prstGeom>
          </p:spPr>
        </p:pic>
        <p:pic>
          <p:nvPicPr>
            <p:cNvPr id="31" name="Picture 30">
              <a:extLst>
                <a:ext uri="{FF2B5EF4-FFF2-40B4-BE49-F238E27FC236}">
                  <a16:creationId xmlns:a16="http://schemas.microsoft.com/office/drawing/2014/main" id="{62BF3AF2-4E6E-2D47-BB9F-9112D0BD564B}"/>
                </a:ext>
              </a:extLst>
            </p:cNvPr>
            <p:cNvPicPr>
              <a:picLocks noChangeAspect="1"/>
            </p:cNvPicPr>
            <p:nvPr/>
          </p:nvPicPr>
          <p:blipFill>
            <a:blip r:embed="rId5"/>
            <a:stretch>
              <a:fillRect/>
            </a:stretch>
          </p:blipFill>
          <p:spPr>
            <a:xfrm>
              <a:off x="527380" y="4155865"/>
              <a:ext cx="990600" cy="1016000"/>
            </a:xfrm>
            <a:prstGeom prst="rect">
              <a:avLst/>
            </a:prstGeom>
          </p:spPr>
        </p:pic>
      </p:grpSp>
      <p:sp>
        <p:nvSpPr>
          <p:cNvPr id="35" name="Rounded Rectangle 34">
            <a:extLst>
              <a:ext uri="{FF2B5EF4-FFF2-40B4-BE49-F238E27FC236}">
                <a16:creationId xmlns:a16="http://schemas.microsoft.com/office/drawing/2014/main" id="{6CE6DCA1-8F1B-1743-914B-532C1211FECD}"/>
              </a:ext>
            </a:extLst>
          </p:cNvPr>
          <p:cNvSpPr/>
          <p:nvPr/>
        </p:nvSpPr>
        <p:spPr>
          <a:xfrm>
            <a:off x="8556859" y="4844381"/>
            <a:ext cx="1427831" cy="1410931"/>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7C5C8E7-6187-4349-80CD-96EC72224DFD}"/>
              </a:ext>
            </a:extLst>
          </p:cNvPr>
          <p:cNvSpPr txBox="1"/>
          <p:nvPr/>
        </p:nvSpPr>
        <p:spPr>
          <a:xfrm>
            <a:off x="10128318" y="2397863"/>
            <a:ext cx="1128156" cy="369332"/>
          </a:xfrm>
          <a:prstGeom prst="rect">
            <a:avLst/>
          </a:prstGeom>
          <a:noFill/>
        </p:spPr>
        <p:txBody>
          <a:bodyPr wrap="square" rtlCol="0">
            <a:spAutoFit/>
          </a:bodyPr>
          <a:lstStyle/>
          <a:p>
            <a:r>
              <a:rPr lang="en-US" dirty="0"/>
              <a:t>Pink</a:t>
            </a:r>
          </a:p>
        </p:txBody>
      </p:sp>
      <p:sp>
        <p:nvSpPr>
          <p:cNvPr id="38" name="TextBox 37">
            <a:extLst>
              <a:ext uri="{FF2B5EF4-FFF2-40B4-BE49-F238E27FC236}">
                <a16:creationId xmlns:a16="http://schemas.microsoft.com/office/drawing/2014/main" id="{076418E8-AC01-8E48-B095-E1A8DECD9FDE}"/>
              </a:ext>
            </a:extLst>
          </p:cNvPr>
          <p:cNvSpPr txBox="1"/>
          <p:nvPr/>
        </p:nvSpPr>
        <p:spPr>
          <a:xfrm>
            <a:off x="10157193" y="5208391"/>
            <a:ext cx="988620" cy="369332"/>
          </a:xfrm>
          <a:prstGeom prst="rect">
            <a:avLst/>
          </a:prstGeom>
          <a:noFill/>
        </p:spPr>
        <p:txBody>
          <a:bodyPr wrap="square" rtlCol="0">
            <a:spAutoFit/>
          </a:bodyPr>
          <a:lstStyle/>
          <a:p>
            <a:r>
              <a:rPr lang="en-US" dirty="0">
                <a:solidFill>
                  <a:srgbClr val="FF0000"/>
                </a:solidFill>
              </a:rPr>
              <a:t>Green</a:t>
            </a:r>
          </a:p>
        </p:txBody>
      </p:sp>
      <p:sp>
        <p:nvSpPr>
          <p:cNvPr id="39" name="TextBox 38">
            <a:extLst>
              <a:ext uri="{FF2B5EF4-FFF2-40B4-BE49-F238E27FC236}">
                <a16:creationId xmlns:a16="http://schemas.microsoft.com/office/drawing/2014/main" id="{4A280F22-ABBA-584D-83AC-9F4C3743A101}"/>
              </a:ext>
            </a:extLst>
          </p:cNvPr>
          <p:cNvSpPr txBox="1"/>
          <p:nvPr/>
        </p:nvSpPr>
        <p:spPr>
          <a:xfrm>
            <a:off x="6073105" y="1532270"/>
            <a:ext cx="5183369" cy="369332"/>
          </a:xfrm>
          <a:prstGeom prst="rect">
            <a:avLst/>
          </a:prstGeom>
          <a:solidFill>
            <a:schemeClr val="bg1">
              <a:lumMod val="85000"/>
            </a:schemeClr>
          </a:solidFill>
        </p:spPr>
        <p:txBody>
          <a:bodyPr wrap="square" rtlCol="0">
            <a:spAutoFit/>
          </a:bodyPr>
          <a:lstStyle>
            <a:defPPr>
              <a:defRPr lang="en-US"/>
            </a:defPPr>
          </a:lstStyle>
          <a:p>
            <a:pPr algn="ctr"/>
            <a:r>
              <a:rPr lang="en-US" b="1" dirty="0"/>
              <a:t>New data</a:t>
            </a:r>
          </a:p>
        </p:txBody>
      </p:sp>
      <p:sp>
        <p:nvSpPr>
          <p:cNvPr id="3" name="Slide Number Placeholder 2">
            <a:extLst>
              <a:ext uri="{FF2B5EF4-FFF2-40B4-BE49-F238E27FC236}">
                <a16:creationId xmlns:a16="http://schemas.microsoft.com/office/drawing/2014/main" id="{87D00DF4-E5F8-DB4F-BB4A-D5E2490BA493}"/>
              </a:ext>
            </a:extLst>
          </p:cNvPr>
          <p:cNvSpPr>
            <a:spLocks noGrp="1"/>
          </p:cNvSpPr>
          <p:nvPr>
            <p:ph type="sldNum" sz="quarter" idx="12"/>
          </p:nvPr>
        </p:nvSpPr>
        <p:spPr/>
        <p:txBody>
          <a:bodyPr/>
          <a:lstStyle/>
          <a:p>
            <a:fld id="{34D36792-E2A9-6A41-A564-0C91229C87C6}" type="slidenum">
              <a:rPr lang="en-US" smtClean="0"/>
              <a:t>5</a:t>
            </a:fld>
            <a:endParaRPr lang="en-US"/>
          </a:p>
        </p:txBody>
      </p:sp>
      <p:sp>
        <p:nvSpPr>
          <p:cNvPr id="40" name="TextBox 39">
            <a:extLst>
              <a:ext uri="{FF2B5EF4-FFF2-40B4-BE49-F238E27FC236}">
                <a16:creationId xmlns:a16="http://schemas.microsoft.com/office/drawing/2014/main" id="{589C4E9E-4763-5943-B68F-04D95B47EC62}"/>
              </a:ext>
            </a:extLst>
          </p:cNvPr>
          <p:cNvSpPr txBox="1"/>
          <p:nvPr/>
        </p:nvSpPr>
        <p:spPr>
          <a:xfrm>
            <a:off x="681766" y="1532270"/>
            <a:ext cx="3356833" cy="369332"/>
          </a:xfrm>
          <a:prstGeom prst="rect">
            <a:avLst/>
          </a:prstGeom>
          <a:solidFill>
            <a:schemeClr val="bg1">
              <a:lumMod val="85000"/>
            </a:schemeClr>
          </a:solidFill>
        </p:spPr>
        <p:txBody>
          <a:bodyPr wrap="square" rtlCol="0">
            <a:spAutoFit/>
          </a:bodyPr>
          <a:lstStyle/>
          <a:p>
            <a:pPr algn="ctr"/>
            <a:r>
              <a:rPr lang="en-US" b="1" dirty="0"/>
              <a:t>Training data</a:t>
            </a:r>
          </a:p>
        </p:txBody>
      </p:sp>
      <p:sp>
        <p:nvSpPr>
          <p:cNvPr id="36" name="TextBox 35">
            <a:extLst>
              <a:ext uri="{FF2B5EF4-FFF2-40B4-BE49-F238E27FC236}">
                <a16:creationId xmlns:a16="http://schemas.microsoft.com/office/drawing/2014/main" id="{54BAC31A-14B0-8E4B-944C-4249DD69D540}"/>
              </a:ext>
            </a:extLst>
          </p:cNvPr>
          <p:cNvSpPr txBox="1"/>
          <p:nvPr/>
        </p:nvSpPr>
        <p:spPr>
          <a:xfrm>
            <a:off x="10128318" y="3791351"/>
            <a:ext cx="1128156" cy="369332"/>
          </a:xfrm>
          <a:prstGeom prst="rect">
            <a:avLst/>
          </a:prstGeom>
          <a:noFill/>
        </p:spPr>
        <p:txBody>
          <a:bodyPr wrap="square" rtlCol="0">
            <a:spAutoFit/>
          </a:bodyPr>
          <a:lstStyle/>
          <a:p>
            <a:r>
              <a:rPr lang="en-US" dirty="0"/>
              <a:t>Orange</a:t>
            </a:r>
          </a:p>
        </p:txBody>
      </p:sp>
    </p:spTree>
    <p:extLst>
      <p:ext uri="{BB962C8B-B14F-4D97-AF65-F5344CB8AC3E}">
        <p14:creationId xmlns:p14="http://schemas.microsoft.com/office/powerpoint/2010/main" val="36220531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91E061D-1F07-1540-82B6-1FBB8A0448CC}"/>
              </a:ext>
            </a:extLst>
          </p:cNvPr>
          <p:cNvPicPr>
            <a:picLocks noChangeAspect="1"/>
          </p:cNvPicPr>
          <p:nvPr/>
        </p:nvPicPr>
        <p:blipFill rotWithShape="1">
          <a:blip r:embed="rId3"/>
          <a:srcRect l="14794" r="17083"/>
          <a:stretch/>
        </p:blipFill>
        <p:spPr>
          <a:xfrm>
            <a:off x="11041322" y="4641795"/>
            <a:ext cx="1150678" cy="1206500"/>
          </a:xfrm>
          <a:prstGeom prst="rect">
            <a:avLst/>
          </a:prstGeom>
        </p:spPr>
      </p:pic>
      <p:sp>
        <p:nvSpPr>
          <p:cNvPr id="2" name="Title 1"/>
          <p:cNvSpPr>
            <a:spLocks noGrp="1"/>
          </p:cNvSpPr>
          <p:nvPr>
            <p:ph type="title"/>
          </p:nvPr>
        </p:nvSpPr>
        <p:spPr/>
        <p:txBody>
          <a:bodyPr>
            <a:normAutofit/>
          </a:bodyPr>
          <a:lstStyle/>
          <a:p>
            <a:r>
              <a:rPr lang="en-US" dirty="0"/>
              <a:t>Non-conforming Tuple</a:t>
            </a:r>
          </a:p>
        </p:txBody>
      </p:sp>
      <p:sp>
        <p:nvSpPr>
          <p:cNvPr id="4" name="Footer Placeholder 3"/>
          <p:cNvSpPr>
            <a:spLocks noGrp="1"/>
          </p:cNvSpPr>
          <p:nvPr>
            <p:ph type="ftr" sz="quarter" idx="11"/>
          </p:nvPr>
        </p:nvSpPr>
        <p:spPr/>
        <p:txBody>
          <a:bodyPr/>
          <a:lstStyle/>
          <a:p>
            <a:r>
              <a:rPr lang="en-US" dirty="0"/>
              <a:t>ExTuNe: Explaining Tuple Non-conformance</a:t>
            </a:r>
          </a:p>
        </p:txBody>
      </p:sp>
      <p:pic>
        <p:nvPicPr>
          <p:cNvPr id="5" name="Picture 4">
            <a:extLst>
              <a:ext uri="{FF2B5EF4-FFF2-40B4-BE49-F238E27FC236}">
                <a16:creationId xmlns:a16="http://schemas.microsoft.com/office/drawing/2014/main" id="{6CCBDA85-30F2-E740-A510-B977BA4BC081}"/>
              </a:ext>
            </a:extLst>
          </p:cNvPr>
          <p:cNvPicPr>
            <a:picLocks noChangeAspect="1"/>
          </p:cNvPicPr>
          <p:nvPr/>
        </p:nvPicPr>
        <p:blipFill>
          <a:blip r:embed="rId4"/>
          <a:stretch>
            <a:fillRect/>
          </a:stretch>
        </p:blipFill>
        <p:spPr>
          <a:xfrm>
            <a:off x="6073105" y="2135802"/>
            <a:ext cx="1066800" cy="1003300"/>
          </a:xfrm>
          <a:prstGeom prst="rect">
            <a:avLst/>
          </a:prstGeom>
        </p:spPr>
      </p:pic>
      <p:pic>
        <p:nvPicPr>
          <p:cNvPr id="7" name="Picture 6">
            <a:extLst>
              <a:ext uri="{FF2B5EF4-FFF2-40B4-BE49-F238E27FC236}">
                <a16:creationId xmlns:a16="http://schemas.microsoft.com/office/drawing/2014/main" id="{973C4C5F-FD45-1F43-AE1E-38A295AD1FAE}"/>
              </a:ext>
            </a:extLst>
          </p:cNvPr>
          <p:cNvPicPr>
            <a:picLocks noChangeAspect="1"/>
          </p:cNvPicPr>
          <p:nvPr/>
        </p:nvPicPr>
        <p:blipFill>
          <a:blip r:embed="rId5"/>
          <a:stretch>
            <a:fillRect/>
          </a:stretch>
        </p:blipFill>
        <p:spPr>
          <a:xfrm>
            <a:off x="6111205" y="3468017"/>
            <a:ext cx="990600" cy="1016000"/>
          </a:xfrm>
          <a:prstGeom prst="rect">
            <a:avLst/>
          </a:prstGeom>
        </p:spPr>
      </p:pic>
      <p:pic>
        <p:nvPicPr>
          <p:cNvPr id="8" name="Picture 7">
            <a:extLst>
              <a:ext uri="{FF2B5EF4-FFF2-40B4-BE49-F238E27FC236}">
                <a16:creationId xmlns:a16="http://schemas.microsoft.com/office/drawing/2014/main" id="{D1DFE4C6-D61E-A448-9BE1-61E980C631D7}"/>
              </a:ext>
            </a:extLst>
          </p:cNvPr>
          <p:cNvPicPr>
            <a:picLocks noChangeAspect="1"/>
          </p:cNvPicPr>
          <p:nvPr/>
        </p:nvPicPr>
        <p:blipFill>
          <a:blip r:embed="rId6"/>
          <a:stretch>
            <a:fillRect/>
          </a:stretch>
        </p:blipFill>
        <p:spPr>
          <a:xfrm>
            <a:off x="6111205" y="4885057"/>
            <a:ext cx="990600" cy="1016000"/>
          </a:xfrm>
          <a:prstGeom prst="rect">
            <a:avLst/>
          </a:prstGeom>
        </p:spPr>
      </p:pic>
      <p:pic>
        <p:nvPicPr>
          <p:cNvPr id="9" name="Picture 8">
            <a:extLst>
              <a:ext uri="{FF2B5EF4-FFF2-40B4-BE49-F238E27FC236}">
                <a16:creationId xmlns:a16="http://schemas.microsoft.com/office/drawing/2014/main" id="{0FD256CD-29E2-824E-A13B-335F2035A114}"/>
              </a:ext>
            </a:extLst>
          </p:cNvPr>
          <p:cNvPicPr>
            <a:picLocks noChangeAspect="1"/>
          </p:cNvPicPr>
          <p:nvPr/>
        </p:nvPicPr>
        <p:blipFill>
          <a:blip r:embed="rId7"/>
          <a:stretch>
            <a:fillRect/>
          </a:stretch>
        </p:blipFill>
        <p:spPr>
          <a:xfrm>
            <a:off x="8666098" y="2116751"/>
            <a:ext cx="1003300" cy="1041400"/>
          </a:xfrm>
          <a:prstGeom prst="rect">
            <a:avLst/>
          </a:prstGeom>
        </p:spPr>
      </p:pic>
      <p:pic>
        <p:nvPicPr>
          <p:cNvPr id="10" name="Picture 9">
            <a:extLst>
              <a:ext uri="{FF2B5EF4-FFF2-40B4-BE49-F238E27FC236}">
                <a16:creationId xmlns:a16="http://schemas.microsoft.com/office/drawing/2014/main" id="{54615E51-9510-EF40-90E3-536ED49D30AF}"/>
              </a:ext>
            </a:extLst>
          </p:cNvPr>
          <p:cNvPicPr>
            <a:picLocks noChangeAspect="1"/>
          </p:cNvPicPr>
          <p:nvPr/>
        </p:nvPicPr>
        <p:blipFill>
          <a:blip r:embed="rId8"/>
          <a:stretch>
            <a:fillRect/>
          </a:stretch>
        </p:blipFill>
        <p:spPr>
          <a:xfrm>
            <a:off x="8678797" y="3513604"/>
            <a:ext cx="990600" cy="1016000"/>
          </a:xfrm>
          <a:prstGeom prst="rect">
            <a:avLst/>
          </a:prstGeom>
        </p:spPr>
      </p:pic>
      <p:pic>
        <p:nvPicPr>
          <p:cNvPr id="12" name="Picture 11">
            <a:extLst>
              <a:ext uri="{FF2B5EF4-FFF2-40B4-BE49-F238E27FC236}">
                <a16:creationId xmlns:a16="http://schemas.microsoft.com/office/drawing/2014/main" id="{32E8E729-29AA-6549-AD7D-70A38DD19467}"/>
              </a:ext>
            </a:extLst>
          </p:cNvPr>
          <p:cNvPicPr>
            <a:picLocks noChangeAspect="1"/>
          </p:cNvPicPr>
          <p:nvPr/>
        </p:nvPicPr>
        <p:blipFill>
          <a:blip r:embed="rId9"/>
          <a:stretch>
            <a:fillRect/>
          </a:stretch>
        </p:blipFill>
        <p:spPr>
          <a:xfrm>
            <a:off x="8666098" y="4885058"/>
            <a:ext cx="1300191" cy="1180575"/>
          </a:xfrm>
          <a:prstGeom prst="rect">
            <a:avLst/>
          </a:prstGeom>
        </p:spPr>
      </p:pic>
      <p:sp>
        <p:nvSpPr>
          <p:cNvPr id="13" name="TextBox 12">
            <a:extLst>
              <a:ext uri="{FF2B5EF4-FFF2-40B4-BE49-F238E27FC236}">
                <a16:creationId xmlns:a16="http://schemas.microsoft.com/office/drawing/2014/main" id="{34173A5C-5F00-6F47-945F-B837E2266B32}"/>
              </a:ext>
            </a:extLst>
          </p:cNvPr>
          <p:cNvSpPr txBox="1"/>
          <p:nvPr/>
        </p:nvSpPr>
        <p:spPr>
          <a:xfrm>
            <a:off x="7241189" y="2397863"/>
            <a:ext cx="1128156" cy="369332"/>
          </a:xfrm>
          <a:prstGeom prst="rect">
            <a:avLst/>
          </a:prstGeom>
          <a:noFill/>
        </p:spPr>
        <p:txBody>
          <a:bodyPr wrap="square" rtlCol="0">
            <a:spAutoFit/>
          </a:bodyPr>
          <a:lstStyle/>
          <a:p>
            <a:r>
              <a:rPr lang="en-US" dirty="0"/>
              <a:t>Red</a:t>
            </a:r>
          </a:p>
        </p:txBody>
      </p:sp>
      <p:sp>
        <p:nvSpPr>
          <p:cNvPr id="14" name="TextBox 13">
            <a:extLst>
              <a:ext uri="{FF2B5EF4-FFF2-40B4-BE49-F238E27FC236}">
                <a16:creationId xmlns:a16="http://schemas.microsoft.com/office/drawing/2014/main" id="{CE094DC9-B52E-0447-A710-04D88901218F}"/>
              </a:ext>
            </a:extLst>
          </p:cNvPr>
          <p:cNvSpPr txBox="1"/>
          <p:nvPr/>
        </p:nvSpPr>
        <p:spPr>
          <a:xfrm>
            <a:off x="7201193" y="3790077"/>
            <a:ext cx="1128156" cy="369332"/>
          </a:xfrm>
          <a:prstGeom prst="rect">
            <a:avLst/>
          </a:prstGeom>
          <a:noFill/>
        </p:spPr>
        <p:txBody>
          <a:bodyPr wrap="square" rtlCol="0">
            <a:spAutoFit/>
          </a:bodyPr>
          <a:lstStyle/>
          <a:p>
            <a:r>
              <a:rPr lang="en-US" dirty="0"/>
              <a:t>Yellow</a:t>
            </a:r>
          </a:p>
        </p:txBody>
      </p:sp>
      <p:sp>
        <p:nvSpPr>
          <p:cNvPr id="15" name="TextBox 14">
            <a:extLst>
              <a:ext uri="{FF2B5EF4-FFF2-40B4-BE49-F238E27FC236}">
                <a16:creationId xmlns:a16="http://schemas.microsoft.com/office/drawing/2014/main" id="{5F9C839A-A5A6-3941-89C4-1EEA6C66535A}"/>
              </a:ext>
            </a:extLst>
          </p:cNvPr>
          <p:cNvSpPr txBox="1"/>
          <p:nvPr/>
        </p:nvSpPr>
        <p:spPr>
          <a:xfrm>
            <a:off x="7241189" y="5208391"/>
            <a:ext cx="1128156" cy="369332"/>
          </a:xfrm>
          <a:prstGeom prst="rect">
            <a:avLst/>
          </a:prstGeom>
          <a:noFill/>
        </p:spPr>
        <p:txBody>
          <a:bodyPr wrap="square" rtlCol="0">
            <a:spAutoFit/>
          </a:bodyPr>
          <a:lstStyle/>
          <a:p>
            <a:r>
              <a:rPr lang="en-US" dirty="0"/>
              <a:t>Green</a:t>
            </a:r>
          </a:p>
        </p:txBody>
      </p:sp>
      <p:grpSp>
        <p:nvGrpSpPr>
          <p:cNvPr id="33" name="Group 32">
            <a:extLst>
              <a:ext uri="{FF2B5EF4-FFF2-40B4-BE49-F238E27FC236}">
                <a16:creationId xmlns:a16="http://schemas.microsoft.com/office/drawing/2014/main" id="{CB2554CE-EC77-D64F-A328-0D7BF6273C16}"/>
              </a:ext>
            </a:extLst>
          </p:cNvPr>
          <p:cNvGrpSpPr/>
          <p:nvPr/>
        </p:nvGrpSpPr>
        <p:grpSpPr>
          <a:xfrm>
            <a:off x="667079" y="2541566"/>
            <a:ext cx="3355596" cy="3164785"/>
            <a:chOff x="527380" y="2518569"/>
            <a:chExt cx="3355596" cy="3164785"/>
          </a:xfrm>
        </p:grpSpPr>
        <p:pic>
          <p:nvPicPr>
            <p:cNvPr id="20" name="Picture 19">
              <a:extLst>
                <a:ext uri="{FF2B5EF4-FFF2-40B4-BE49-F238E27FC236}">
                  <a16:creationId xmlns:a16="http://schemas.microsoft.com/office/drawing/2014/main" id="{83527FC6-820C-FB41-AA66-AA70F6500039}"/>
                </a:ext>
              </a:extLst>
            </p:cNvPr>
            <p:cNvPicPr>
              <a:picLocks noChangeAspect="1"/>
            </p:cNvPicPr>
            <p:nvPr/>
          </p:nvPicPr>
          <p:blipFill>
            <a:blip r:embed="rId4"/>
            <a:stretch>
              <a:fillRect/>
            </a:stretch>
          </p:blipFill>
          <p:spPr>
            <a:xfrm>
              <a:off x="1025770" y="2518569"/>
              <a:ext cx="1066800" cy="1003300"/>
            </a:xfrm>
            <a:prstGeom prst="rect">
              <a:avLst/>
            </a:prstGeom>
          </p:spPr>
        </p:pic>
        <p:pic>
          <p:nvPicPr>
            <p:cNvPr id="21" name="Picture 20">
              <a:extLst>
                <a:ext uri="{FF2B5EF4-FFF2-40B4-BE49-F238E27FC236}">
                  <a16:creationId xmlns:a16="http://schemas.microsoft.com/office/drawing/2014/main" id="{532D1A00-A1DA-684A-960C-61247D396058}"/>
                </a:ext>
              </a:extLst>
            </p:cNvPr>
            <p:cNvPicPr>
              <a:picLocks noChangeAspect="1"/>
            </p:cNvPicPr>
            <p:nvPr/>
          </p:nvPicPr>
          <p:blipFill>
            <a:blip r:embed="rId5"/>
            <a:stretch>
              <a:fillRect/>
            </a:stretch>
          </p:blipFill>
          <p:spPr>
            <a:xfrm>
              <a:off x="1720724" y="2869265"/>
              <a:ext cx="990600" cy="1016000"/>
            </a:xfrm>
            <a:prstGeom prst="rect">
              <a:avLst/>
            </a:prstGeom>
          </p:spPr>
        </p:pic>
        <p:pic>
          <p:nvPicPr>
            <p:cNvPr id="22" name="Picture 21">
              <a:extLst>
                <a:ext uri="{FF2B5EF4-FFF2-40B4-BE49-F238E27FC236}">
                  <a16:creationId xmlns:a16="http://schemas.microsoft.com/office/drawing/2014/main" id="{75125965-9DFB-7048-9A1E-AF30B18BE364}"/>
                </a:ext>
              </a:extLst>
            </p:cNvPr>
            <p:cNvPicPr>
              <a:picLocks noChangeAspect="1"/>
            </p:cNvPicPr>
            <p:nvPr/>
          </p:nvPicPr>
          <p:blipFill>
            <a:blip r:embed="rId6"/>
            <a:stretch>
              <a:fillRect/>
            </a:stretch>
          </p:blipFill>
          <p:spPr>
            <a:xfrm>
              <a:off x="1101970" y="3392567"/>
              <a:ext cx="990600" cy="1016000"/>
            </a:xfrm>
            <a:prstGeom prst="rect">
              <a:avLst/>
            </a:prstGeom>
          </p:spPr>
        </p:pic>
        <p:pic>
          <p:nvPicPr>
            <p:cNvPr id="23" name="Picture 22">
              <a:extLst>
                <a:ext uri="{FF2B5EF4-FFF2-40B4-BE49-F238E27FC236}">
                  <a16:creationId xmlns:a16="http://schemas.microsoft.com/office/drawing/2014/main" id="{71CAF8B8-7DB5-BE40-829B-009BC0AD876F}"/>
                </a:ext>
              </a:extLst>
            </p:cNvPr>
            <p:cNvPicPr>
              <a:picLocks noChangeAspect="1"/>
            </p:cNvPicPr>
            <p:nvPr/>
          </p:nvPicPr>
          <p:blipFill>
            <a:blip r:embed="rId6"/>
            <a:stretch>
              <a:fillRect/>
            </a:stretch>
          </p:blipFill>
          <p:spPr>
            <a:xfrm>
              <a:off x="2254124" y="2520230"/>
              <a:ext cx="990600" cy="1016000"/>
            </a:xfrm>
            <a:prstGeom prst="rect">
              <a:avLst/>
            </a:prstGeom>
          </p:spPr>
        </p:pic>
        <p:pic>
          <p:nvPicPr>
            <p:cNvPr id="24" name="Picture 23">
              <a:extLst>
                <a:ext uri="{FF2B5EF4-FFF2-40B4-BE49-F238E27FC236}">
                  <a16:creationId xmlns:a16="http://schemas.microsoft.com/office/drawing/2014/main" id="{EF85DB2E-4CAA-6C40-B968-4B7B4EEA48E4}"/>
                </a:ext>
              </a:extLst>
            </p:cNvPr>
            <p:cNvPicPr>
              <a:picLocks noChangeAspect="1"/>
            </p:cNvPicPr>
            <p:nvPr/>
          </p:nvPicPr>
          <p:blipFill>
            <a:blip r:embed="rId7"/>
            <a:stretch>
              <a:fillRect/>
            </a:stretch>
          </p:blipFill>
          <p:spPr>
            <a:xfrm>
              <a:off x="1631454" y="3779985"/>
              <a:ext cx="1003300" cy="1041400"/>
            </a:xfrm>
            <a:prstGeom prst="rect">
              <a:avLst/>
            </a:prstGeom>
          </p:spPr>
        </p:pic>
        <p:pic>
          <p:nvPicPr>
            <p:cNvPr id="25" name="Picture 24">
              <a:extLst>
                <a:ext uri="{FF2B5EF4-FFF2-40B4-BE49-F238E27FC236}">
                  <a16:creationId xmlns:a16="http://schemas.microsoft.com/office/drawing/2014/main" id="{AA9E39AF-9227-8D4C-914B-6865BA5152BF}"/>
                </a:ext>
              </a:extLst>
            </p:cNvPr>
            <p:cNvPicPr>
              <a:picLocks noChangeAspect="1"/>
            </p:cNvPicPr>
            <p:nvPr/>
          </p:nvPicPr>
          <p:blipFill>
            <a:blip r:embed="rId8"/>
            <a:stretch>
              <a:fillRect/>
            </a:stretch>
          </p:blipFill>
          <p:spPr>
            <a:xfrm>
              <a:off x="2630238" y="3202748"/>
              <a:ext cx="990600" cy="1016000"/>
            </a:xfrm>
            <a:prstGeom prst="rect">
              <a:avLst/>
            </a:prstGeom>
          </p:spPr>
        </p:pic>
        <p:pic>
          <p:nvPicPr>
            <p:cNvPr id="26" name="Picture 25">
              <a:extLst>
                <a:ext uri="{FF2B5EF4-FFF2-40B4-BE49-F238E27FC236}">
                  <a16:creationId xmlns:a16="http://schemas.microsoft.com/office/drawing/2014/main" id="{8577BF0E-C897-EA49-A693-DE93655729AC}"/>
                </a:ext>
              </a:extLst>
            </p:cNvPr>
            <p:cNvPicPr>
              <a:picLocks noChangeAspect="1"/>
            </p:cNvPicPr>
            <p:nvPr/>
          </p:nvPicPr>
          <p:blipFill>
            <a:blip r:embed="rId4"/>
            <a:stretch>
              <a:fillRect/>
            </a:stretch>
          </p:blipFill>
          <p:spPr>
            <a:xfrm>
              <a:off x="2262908" y="3781444"/>
              <a:ext cx="1066800" cy="1003300"/>
            </a:xfrm>
            <a:prstGeom prst="rect">
              <a:avLst/>
            </a:prstGeom>
          </p:spPr>
        </p:pic>
        <p:pic>
          <p:nvPicPr>
            <p:cNvPr id="27" name="Picture 26">
              <a:extLst>
                <a:ext uri="{FF2B5EF4-FFF2-40B4-BE49-F238E27FC236}">
                  <a16:creationId xmlns:a16="http://schemas.microsoft.com/office/drawing/2014/main" id="{B131CDE4-2DF4-1045-A95F-BFEC27AC8504}"/>
                </a:ext>
              </a:extLst>
            </p:cNvPr>
            <p:cNvPicPr>
              <a:picLocks noChangeAspect="1"/>
            </p:cNvPicPr>
            <p:nvPr/>
          </p:nvPicPr>
          <p:blipFill>
            <a:blip r:embed="rId10"/>
            <a:stretch>
              <a:fillRect/>
            </a:stretch>
          </p:blipFill>
          <p:spPr>
            <a:xfrm>
              <a:off x="1228311" y="4393228"/>
              <a:ext cx="1016000" cy="1003300"/>
            </a:xfrm>
            <a:prstGeom prst="rect">
              <a:avLst/>
            </a:prstGeom>
          </p:spPr>
        </p:pic>
        <p:pic>
          <p:nvPicPr>
            <p:cNvPr id="28" name="Picture 27">
              <a:extLst>
                <a:ext uri="{FF2B5EF4-FFF2-40B4-BE49-F238E27FC236}">
                  <a16:creationId xmlns:a16="http://schemas.microsoft.com/office/drawing/2014/main" id="{CA06F169-B623-5644-AD7E-712402A6729D}"/>
                </a:ext>
              </a:extLst>
            </p:cNvPr>
            <p:cNvPicPr>
              <a:picLocks noChangeAspect="1"/>
            </p:cNvPicPr>
            <p:nvPr/>
          </p:nvPicPr>
          <p:blipFill>
            <a:blip r:embed="rId10"/>
            <a:stretch>
              <a:fillRect/>
            </a:stretch>
          </p:blipFill>
          <p:spPr>
            <a:xfrm>
              <a:off x="2866976" y="4218748"/>
              <a:ext cx="1016000" cy="1003300"/>
            </a:xfrm>
            <a:prstGeom prst="rect">
              <a:avLst/>
            </a:prstGeom>
          </p:spPr>
        </p:pic>
        <p:pic>
          <p:nvPicPr>
            <p:cNvPr id="29" name="Picture 28">
              <a:extLst>
                <a:ext uri="{FF2B5EF4-FFF2-40B4-BE49-F238E27FC236}">
                  <a16:creationId xmlns:a16="http://schemas.microsoft.com/office/drawing/2014/main" id="{2724EDF9-E1F8-CF42-BBBF-11723AA29832}"/>
                </a:ext>
              </a:extLst>
            </p:cNvPr>
            <p:cNvPicPr>
              <a:picLocks noChangeAspect="1"/>
            </p:cNvPicPr>
            <p:nvPr/>
          </p:nvPicPr>
          <p:blipFill>
            <a:blip r:embed="rId8"/>
            <a:stretch>
              <a:fillRect/>
            </a:stretch>
          </p:blipFill>
          <p:spPr>
            <a:xfrm>
              <a:off x="542067" y="3025680"/>
              <a:ext cx="990600" cy="1016000"/>
            </a:xfrm>
            <a:prstGeom prst="rect">
              <a:avLst/>
            </a:prstGeom>
          </p:spPr>
        </p:pic>
        <p:pic>
          <p:nvPicPr>
            <p:cNvPr id="30" name="Picture 29">
              <a:extLst>
                <a:ext uri="{FF2B5EF4-FFF2-40B4-BE49-F238E27FC236}">
                  <a16:creationId xmlns:a16="http://schemas.microsoft.com/office/drawing/2014/main" id="{1E630613-6D47-A84C-8314-676757D69022}"/>
                </a:ext>
              </a:extLst>
            </p:cNvPr>
            <p:cNvPicPr>
              <a:picLocks noChangeAspect="1"/>
            </p:cNvPicPr>
            <p:nvPr/>
          </p:nvPicPr>
          <p:blipFill>
            <a:blip r:embed="rId6"/>
            <a:stretch>
              <a:fillRect/>
            </a:stretch>
          </p:blipFill>
          <p:spPr>
            <a:xfrm>
              <a:off x="1847798" y="4667354"/>
              <a:ext cx="990600" cy="1016000"/>
            </a:xfrm>
            <a:prstGeom prst="rect">
              <a:avLst/>
            </a:prstGeom>
          </p:spPr>
        </p:pic>
        <p:pic>
          <p:nvPicPr>
            <p:cNvPr id="31" name="Picture 30">
              <a:extLst>
                <a:ext uri="{FF2B5EF4-FFF2-40B4-BE49-F238E27FC236}">
                  <a16:creationId xmlns:a16="http://schemas.microsoft.com/office/drawing/2014/main" id="{62BF3AF2-4E6E-2D47-BB9F-9112D0BD564B}"/>
                </a:ext>
              </a:extLst>
            </p:cNvPr>
            <p:cNvPicPr>
              <a:picLocks noChangeAspect="1"/>
            </p:cNvPicPr>
            <p:nvPr/>
          </p:nvPicPr>
          <p:blipFill>
            <a:blip r:embed="rId5"/>
            <a:stretch>
              <a:fillRect/>
            </a:stretch>
          </p:blipFill>
          <p:spPr>
            <a:xfrm>
              <a:off x="527380" y="4155865"/>
              <a:ext cx="990600" cy="1016000"/>
            </a:xfrm>
            <a:prstGeom prst="rect">
              <a:avLst/>
            </a:prstGeom>
          </p:spPr>
        </p:pic>
      </p:grpSp>
      <p:sp>
        <p:nvSpPr>
          <p:cNvPr id="35" name="Rounded Rectangle 34">
            <a:extLst>
              <a:ext uri="{FF2B5EF4-FFF2-40B4-BE49-F238E27FC236}">
                <a16:creationId xmlns:a16="http://schemas.microsoft.com/office/drawing/2014/main" id="{6CE6DCA1-8F1B-1743-914B-532C1211FECD}"/>
              </a:ext>
            </a:extLst>
          </p:cNvPr>
          <p:cNvSpPr/>
          <p:nvPr/>
        </p:nvSpPr>
        <p:spPr>
          <a:xfrm>
            <a:off x="8556859" y="4844381"/>
            <a:ext cx="1427831" cy="1410931"/>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ular Callout 35">
            <a:extLst>
              <a:ext uri="{FF2B5EF4-FFF2-40B4-BE49-F238E27FC236}">
                <a16:creationId xmlns:a16="http://schemas.microsoft.com/office/drawing/2014/main" id="{76BD2B59-FC65-AB40-8894-F8753D2E475F}"/>
              </a:ext>
            </a:extLst>
          </p:cNvPr>
          <p:cNvSpPr/>
          <p:nvPr/>
        </p:nvSpPr>
        <p:spPr>
          <a:xfrm>
            <a:off x="9913166" y="4335214"/>
            <a:ext cx="2186975" cy="342469"/>
          </a:xfrm>
          <a:prstGeom prst="wedgeRoundRectCallout">
            <a:avLst>
              <a:gd name="adj1" fmla="val -64164"/>
              <a:gd name="adj2" fmla="val 208381"/>
              <a:gd name="adj3" fmla="val 16667"/>
            </a:avLst>
          </a:prstGeom>
          <a:solidFill>
            <a:schemeClr val="bg1"/>
          </a:solidFill>
          <a:ln>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a:solidFill>
                  <a:schemeClr val="tx1"/>
                </a:solidFill>
              </a:rPr>
              <a:t>Non-conforming</a:t>
            </a:r>
          </a:p>
        </p:txBody>
      </p:sp>
      <p:sp>
        <p:nvSpPr>
          <p:cNvPr id="37" name="TextBox 36">
            <a:extLst>
              <a:ext uri="{FF2B5EF4-FFF2-40B4-BE49-F238E27FC236}">
                <a16:creationId xmlns:a16="http://schemas.microsoft.com/office/drawing/2014/main" id="{A7C5C8E7-6187-4349-80CD-96EC72224DFD}"/>
              </a:ext>
            </a:extLst>
          </p:cNvPr>
          <p:cNvSpPr txBox="1"/>
          <p:nvPr/>
        </p:nvSpPr>
        <p:spPr>
          <a:xfrm>
            <a:off x="10128318" y="2397863"/>
            <a:ext cx="1128156" cy="369332"/>
          </a:xfrm>
          <a:prstGeom prst="rect">
            <a:avLst/>
          </a:prstGeom>
          <a:noFill/>
        </p:spPr>
        <p:txBody>
          <a:bodyPr wrap="square" rtlCol="0">
            <a:spAutoFit/>
          </a:bodyPr>
          <a:lstStyle/>
          <a:p>
            <a:r>
              <a:rPr lang="en-US" dirty="0"/>
              <a:t>Pink</a:t>
            </a:r>
          </a:p>
        </p:txBody>
      </p:sp>
      <p:sp>
        <p:nvSpPr>
          <p:cNvPr id="38" name="TextBox 37">
            <a:extLst>
              <a:ext uri="{FF2B5EF4-FFF2-40B4-BE49-F238E27FC236}">
                <a16:creationId xmlns:a16="http://schemas.microsoft.com/office/drawing/2014/main" id="{076418E8-AC01-8E48-B095-E1A8DECD9FDE}"/>
              </a:ext>
            </a:extLst>
          </p:cNvPr>
          <p:cNvSpPr txBox="1"/>
          <p:nvPr/>
        </p:nvSpPr>
        <p:spPr>
          <a:xfrm>
            <a:off x="10157193" y="5208391"/>
            <a:ext cx="988620" cy="369332"/>
          </a:xfrm>
          <a:prstGeom prst="rect">
            <a:avLst/>
          </a:prstGeom>
          <a:noFill/>
        </p:spPr>
        <p:txBody>
          <a:bodyPr wrap="square" rtlCol="0">
            <a:spAutoFit/>
          </a:bodyPr>
          <a:lstStyle/>
          <a:p>
            <a:r>
              <a:rPr lang="en-US" dirty="0">
                <a:solidFill>
                  <a:srgbClr val="FF0000"/>
                </a:solidFill>
              </a:rPr>
              <a:t>Green</a:t>
            </a:r>
          </a:p>
        </p:txBody>
      </p:sp>
      <p:sp>
        <p:nvSpPr>
          <p:cNvPr id="39" name="TextBox 38">
            <a:extLst>
              <a:ext uri="{FF2B5EF4-FFF2-40B4-BE49-F238E27FC236}">
                <a16:creationId xmlns:a16="http://schemas.microsoft.com/office/drawing/2014/main" id="{4A280F22-ABBA-584D-83AC-9F4C3743A101}"/>
              </a:ext>
            </a:extLst>
          </p:cNvPr>
          <p:cNvSpPr txBox="1"/>
          <p:nvPr/>
        </p:nvSpPr>
        <p:spPr>
          <a:xfrm>
            <a:off x="6073105" y="1532270"/>
            <a:ext cx="5183369" cy="369332"/>
          </a:xfrm>
          <a:prstGeom prst="rect">
            <a:avLst/>
          </a:prstGeom>
          <a:solidFill>
            <a:schemeClr val="bg1">
              <a:lumMod val="85000"/>
            </a:schemeClr>
          </a:solidFill>
        </p:spPr>
        <p:txBody>
          <a:bodyPr wrap="square" rtlCol="0">
            <a:spAutoFit/>
          </a:bodyPr>
          <a:lstStyle>
            <a:defPPr>
              <a:defRPr lang="en-US"/>
            </a:defPPr>
          </a:lstStyle>
          <a:p>
            <a:pPr algn="ctr"/>
            <a:r>
              <a:rPr lang="en-US" b="1" dirty="0"/>
              <a:t>New data</a:t>
            </a:r>
          </a:p>
        </p:txBody>
      </p:sp>
      <p:sp>
        <p:nvSpPr>
          <p:cNvPr id="3" name="Slide Number Placeholder 2">
            <a:extLst>
              <a:ext uri="{FF2B5EF4-FFF2-40B4-BE49-F238E27FC236}">
                <a16:creationId xmlns:a16="http://schemas.microsoft.com/office/drawing/2014/main" id="{87D00DF4-E5F8-DB4F-BB4A-D5E2490BA493}"/>
              </a:ext>
            </a:extLst>
          </p:cNvPr>
          <p:cNvSpPr>
            <a:spLocks noGrp="1"/>
          </p:cNvSpPr>
          <p:nvPr>
            <p:ph type="sldNum" sz="quarter" idx="12"/>
          </p:nvPr>
        </p:nvSpPr>
        <p:spPr/>
        <p:txBody>
          <a:bodyPr/>
          <a:lstStyle/>
          <a:p>
            <a:fld id="{34D36792-E2A9-6A41-A564-0C91229C87C6}" type="slidenum">
              <a:rPr lang="en-US" smtClean="0"/>
              <a:t>6</a:t>
            </a:fld>
            <a:endParaRPr lang="en-US"/>
          </a:p>
        </p:txBody>
      </p:sp>
      <p:sp>
        <p:nvSpPr>
          <p:cNvPr id="40" name="TextBox 39">
            <a:extLst>
              <a:ext uri="{FF2B5EF4-FFF2-40B4-BE49-F238E27FC236}">
                <a16:creationId xmlns:a16="http://schemas.microsoft.com/office/drawing/2014/main" id="{589C4E9E-4763-5943-B68F-04D95B47EC62}"/>
              </a:ext>
            </a:extLst>
          </p:cNvPr>
          <p:cNvSpPr txBox="1"/>
          <p:nvPr/>
        </p:nvSpPr>
        <p:spPr>
          <a:xfrm>
            <a:off x="681766" y="1532270"/>
            <a:ext cx="3356833" cy="369332"/>
          </a:xfrm>
          <a:prstGeom prst="rect">
            <a:avLst/>
          </a:prstGeom>
          <a:solidFill>
            <a:schemeClr val="bg1">
              <a:lumMod val="85000"/>
            </a:schemeClr>
          </a:solidFill>
        </p:spPr>
        <p:txBody>
          <a:bodyPr wrap="square" rtlCol="0">
            <a:spAutoFit/>
          </a:bodyPr>
          <a:lstStyle/>
          <a:p>
            <a:pPr algn="ctr"/>
            <a:r>
              <a:rPr lang="en-US" b="1" dirty="0"/>
              <a:t>Training data</a:t>
            </a:r>
          </a:p>
        </p:txBody>
      </p:sp>
      <p:sp>
        <p:nvSpPr>
          <p:cNvPr id="41" name="TextBox 40">
            <a:extLst>
              <a:ext uri="{FF2B5EF4-FFF2-40B4-BE49-F238E27FC236}">
                <a16:creationId xmlns:a16="http://schemas.microsoft.com/office/drawing/2014/main" id="{9FC98B2B-CDB8-164E-9CCB-B66D7779949F}"/>
              </a:ext>
            </a:extLst>
          </p:cNvPr>
          <p:cNvSpPr txBox="1"/>
          <p:nvPr/>
        </p:nvSpPr>
        <p:spPr>
          <a:xfrm>
            <a:off x="10128318" y="3791351"/>
            <a:ext cx="1128156" cy="369332"/>
          </a:xfrm>
          <a:prstGeom prst="rect">
            <a:avLst/>
          </a:prstGeom>
          <a:noFill/>
        </p:spPr>
        <p:txBody>
          <a:bodyPr wrap="square" rtlCol="0">
            <a:spAutoFit/>
          </a:bodyPr>
          <a:lstStyle/>
          <a:p>
            <a:r>
              <a:rPr lang="en-US" dirty="0"/>
              <a:t>Orange</a:t>
            </a:r>
          </a:p>
        </p:txBody>
      </p:sp>
    </p:spTree>
    <p:extLst>
      <p:ext uri="{BB962C8B-B14F-4D97-AF65-F5344CB8AC3E}">
        <p14:creationId xmlns:p14="http://schemas.microsoft.com/office/powerpoint/2010/main" val="22886524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E57CDD-CCC9-CD4A-B909-617899BD2D6D}"/>
              </a:ext>
            </a:extLst>
          </p:cNvPr>
          <p:cNvSpPr>
            <a:spLocks noGrp="1"/>
          </p:cNvSpPr>
          <p:nvPr>
            <p:ph type="ftr" sz="quarter" idx="11"/>
          </p:nvPr>
        </p:nvSpPr>
        <p:spPr/>
        <p:txBody>
          <a:bodyPr/>
          <a:lstStyle/>
          <a:p>
            <a:r>
              <a:rPr lang="en-US" dirty="0"/>
              <a:t>ExTuNe: Explaining Tuple Non-conformance</a:t>
            </a:r>
          </a:p>
        </p:txBody>
      </p:sp>
      <p:pic>
        <p:nvPicPr>
          <p:cNvPr id="6" name="Picture 5">
            <a:extLst>
              <a:ext uri="{FF2B5EF4-FFF2-40B4-BE49-F238E27FC236}">
                <a16:creationId xmlns:a16="http://schemas.microsoft.com/office/drawing/2014/main" id="{5322640C-FE3A-4945-B5CE-2DFFC2871831}"/>
              </a:ext>
            </a:extLst>
          </p:cNvPr>
          <p:cNvPicPr>
            <a:picLocks noChangeAspect="1"/>
          </p:cNvPicPr>
          <p:nvPr/>
        </p:nvPicPr>
        <p:blipFill rotWithShape="1">
          <a:blip r:embed="rId3"/>
          <a:srcRect t="15768"/>
          <a:stretch/>
        </p:blipFill>
        <p:spPr>
          <a:xfrm>
            <a:off x="2216480" y="2226211"/>
            <a:ext cx="7770482" cy="3754973"/>
          </a:xfrm>
          <a:prstGeom prst="rect">
            <a:avLst/>
          </a:prstGeom>
        </p:spPr>
      </p:pic>
      <p:sp>
        <p:nvSpPr>
          <p:cNvPr id="7" name="Title 1">
            <a:extLst>
              <a:ext uri="{FF2B5EF4-FFF2-40B4-BE49-F238E27FC236}">
                <a16:creationId xmlns:a16="http://schemas.microsoft.com/office/drawing/2014/main" id="{39FA765C-8824-CC41-BD99-2C1DDE5A12AF}"/>
              </a:ext>
            </a:extLst>
          </p:cNvPr>
          <p:cNvSpPr txBox="1">
            <a:spLocks/>
          </p:cNvSpPr>
          <p:nvPr/>
        </p:nvSpPr>
        <p:spPr>
          <a:xfrm>
            <a:off x="3239756" y="894442"/>
            <a:ext cx="5712487" cy="956601"/>
          </a:xfrm>
          <a:prstGeom prst="rect">
            <a:avLst/>
          </a:prstGeom>
          <a:solidFill>
            <a:schemeClr val="bg1">
              <a:lumMod val="85000"/>
            </a:schemeClr>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t>Can we always </a:t>
            </a:r>
            <a:r>
              <a:rPr lang="en-US" sz="3000" b="1" u="sng" dirty="0"/>
              <a:t>trust</a:t>
            </a:r>
            <a:r>
              <a:rPr lang="en-US" sz="3000" dirty="0"/>
              <a:t> the predictions </a:t>
            </a:r>
          </a:p>
          <a:p>
            <a:pPr algn="ctr"/>
            <a:r>
              <a:rPr lang="en-US" sz="3000" dirty="0"/>
              <a:t>made by a machine-learned model?</a:t>
            </a:r>
          </a:p>
        </p:txBody>
      </p:sp>
      <p:sp>
        <p:nvSpPr>
          <p:cNvPr id="3" name="Slide Number Placeholder 2">
            <a:extLst>
              <a:ext uri="{FF2B5EF4-FFF2-40B4-BE49-F238E27FC236}">
                <a16:creationId xmlns:a16="http://schemas.microsoft.com/office/drawing/2014/main" id="{0AEB4E5C-6820-3B4C-BE37-D6BF3DF4FB1B}"/>
              </a:ext>
            </a:extLst>
          </p:cNvPr>
          <p:cNvSpPr>
            <a:spLocks noGrp="1"/>
          </p:cNvSpPr>
          <p:nvPr>
            <p:ph type="sldNum" sz="quarter" idx="12"/>
          </p:nvPr>
        </p:nvSpPr>
        <p:spPr/>
        <p:txBody>
          <a:bodyPr/>
          <a:lstStyle/>
          <a:p>
            <a:fld id="{34D36792-E2A9-6A41-A564-0C91229C87C6}" type="slidenum">
              <a:rPr lang="en-US" smtClean="0"/>
              <a:t>7</a:t>
            </a:fld>
            <a:endParaRPr lang="en-US"/>
          </a:p>
        </p:txBody>
      </p:sp>
    </p:spTree>
    <p:extLst>
      <p:ext uri="{BB962C8B-B14F-4D97-AF65-F5344CB8AC3E}">
        <p14:creationId xmlns:p14="http://schemas.microsoft.com/office/powerpoint/2010/main" val="418997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E57CDD-CCC9-CD4A-B909-617899BD2D6D}"/>
              </a:ext>
            </a:extLst>
          </p:cNvPr>
          <p:cNvSpPr>
            <a:spLocks noGrp="1"/>
          </p:cNvSpPr>
          <p:nvPr>
            <p:ph type="ftr" sz="quarter" idx="11"/>
          </p:nvPr>
        </p:nvSpPr>
        <p:spPr/>
        <p:txBody>
          <a:bodyPr/>
          <a:lstStyle/>
          <a:p>
            <a:r>
              <a:rPr lang="en-US" dirty="0"/>
              <a:t>ExTuNe: Explaining Tuple Non-conformance</a:t>
            </a:r>
          </a:p>
        </p:txBody>
      </p:sp>
      <p:grpSp>
        <p:nvGrpSpPr>
          <p:cNvPr id="7" name="Group 6">
            <a:extLst>
              <a:ext uri="{FF2B5EF4-FFF2-40B4-BE49-F238E27FC236}">
                <a16:creationId xmlns:a16="http://schemas.microsoft.com/office/drawing/2014/main" id="{44628F70-7A9F-4F42-B54C-94CCC750F72B}"/>
              </a:ext>
            </a:extLst>
          </p:cNvPr>
          <p:cNvGrpSpPr/>
          <p:nvPr/>
        </p:nvGrpSpPr>
        <p:grpSpPr>
          <a:xfrm>
            <a:off x="1438861" y="2222754"/>
            <a:ext cx="9314278" cy="3147197"/>
            <a:chOff x="701919" y="1996205"/>
            <a:chExt cx="9314278" cy="3147197"/>
          </a:xfrm>
        </p:grpSpPr>
        <p:pic>
          <p:nvPicPr>
            <p:cNvPr id="5" name="Picture 4">
              <a:extLst>
                <a:ext uri="{FF2B5EF4-FFF2-40B4-BE49-F238E27FC236}">
                  <a16:creationId xmlns:a16="http://schemas.microsoft.com/office/drawing/2014/main" id="{A0B1033C-CF1E-F14C-8C59-17DCBFDB9F72}"/>
                </a:ext>
              </a:extLst>
            </p:cNvPr>
            <p:cNvPicPr>
              <a:picLocks noChangeAspect="1"/>
            </p:cNvPicPr>
            <p:nvPr/>
          </p:nvPicPr>
          <p:blipFill>
            <a:blip r:embed="rId3"/>
            <a:stretch>
              <a:fillRect/>
            </a:stretch>
          </p:blipFill>
          <p:spPr>
            <a:xfrm>
              <a:off x="701919" y="1996205"/>
              <a:ext cx="9314278" cy="1153297"/>
            </a:xfrm>
            <a:prstGeom prst="rect">
              <a:avLst/>
            </a:prstGeom>
          </p:spPr>
        </p:pic>
        <p:pic>
          <p:nvPicPr>
            <p:cNvPr id="3" name="Picture 2">
              <a:extLst>
                <a:ext uri="{FF2B5EF4-FFF2-40B4-BE49-F238E27FC236}">
                  <a16:creationId xmlns:a16="http://schemas.microsoft.com/office/drawing/2014/main" id="{B4DC5E5A-1CAB-524A-9D9B-CB4ED3B8A4E2}"/>
                </a:ext>
              </a:extLst>
            </p:cNvPr>
            <p:cNvPicPr>
              <a:picLocks noChangeAspect="1"/>
            </p:cNvPicPr>
            <p:nvPr/>
          </p:nvPicPr>
          <p:blipFill>
            <a:blip r:embed="rId4"/>
            <a:stretch>
              <a:fillRect/>
            </a:stretch>
          </p:blipFill>
          <p:spPr>
            <a:xfrm>
              <a:off x="701919" y="3149502"/>
              <a:ext cx="8115300" cy="1993900"/>
            </a:xfrm>
            <a:prstGeom prst="rect">
              <a:avLst/>
            </a:prstGeom>
          </p:spPr>
        </p:pic>
      </p:grpSp>
      <p:sp>
        <p:nvSpPr>
          <p:cNvPr id="14" name="Title 1">
            <a:extLst>
              <a:ext uri="{FF2B5EF4-FFF2-40B4-BE49-F238E27FC236}">
                <a16:creationId xmlns:a16="http://schemas.microsoft.com/office/drawing/2014/main" id="{5BDF7608-342E-FA42-9EF1-186473B32E2B}"/>
              </a:ext>
            </a:extLst>
          </p:cNvPr>
          <p:cNvSpPr>
            <a:spLocks noGrp="1"/>
          </p:cNvSpPr>
          <p:nvPr>
            <p:ph type="title"/>
          </p:nvPr>
        </p:nvSpPr>
        <p:spPr>
          <a:xfrm>
            <a:off x="838200" y="365127"/>
            <a:ext cx="10515600" cy="1325563"/>
          </a:xfrm>
        </p:spPr>
        <p:txBody>
          <a:bodyPr/>
          <a:lstStyle/>
          <a:p>
            <a:r>
              <a:rPr lang="en-US" dirty="0"/>
              <a:t>Machine Learning Fails</a:t>
            </a:r>
          </a:p>
        </p:txBody>
      </p:sp>
      <p:sp>
        <p:nvSpPr>
          <p:cNvPr id="2" name="Slide Number Placeholder 1">
            <a:extLst>
              <a:ext uri="{FF2B5EF4-FFF2-40B4-BE49-F238E27FC236}">
                <a16:creationId xmlns:a16="http://schemas.microsoft.com/office/drawing/2014/main" id="{20500C79-1EB2-C546-8EA4-1D49F6F1C235}"/>
              </a:ext>
            </a:extLst>
          </p:cNvPr>
          <p:cNvSpPr>
            <a:spLocks noGrp="1"/>
          </p:cNvSpPr>
          <p:nvPr>
            <p:ph type="sldNum" sz="quarter" idx="12"/>
          </p:nvPr>
        </p:nvSpPr>
        <p:spPr/>
        <p:txBody>
          <a:bodyPr/>
          <a:lstStyle/>
          <a:p>
            <a:fld id="{34D36792-E2A9-6A41-A564-0C91229C87C6}" type="slidenum">
              <a:rPr lang="en-US" smtClean="0"/>
              <a:t>8</a:t>
            </a:fld>
            <a:endParaRPr lang="en-US"/>
          </a:p>
        </p:txBody>
      </p:sp>
    </p:spTree>
    <p:extLst>
      <p:ext uri="{BB962C8B-B14F-4D97-AF65-F5344CB8AC3E}">
        <p14:creationId xmlns:p14="http://schemas.microsoft.com/office/powerpoint/2010/main" val="30627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E57CDD-CCC9-CD4A-B909-617899BD2D6D}"/>
              </a:ext>
            </a:extLst>
          </p:cNvPr>
          <p:cNvSpPr>
            <a:spLocks noGrp="1"/>
          </p:cNvSpPr>
          <p:nvPr>
            <p:ph type="ftr" sz="quarter" idx="11"/>
          </p:nvPr>
        </p:nvSpPr>
        <p:spPr/>
        <p:txBody>
          <a:bodyPr/>
          <a:lstStyle/>
          <a:p>
            <a:r>
              <a:rPr lang="en-US" dirty="0"/>
              <a:t>ExTuNe: Explaining Tuple Non-conformance</a:t>
            </a:r>
          </a:p>
        </p:txBody>
      </p:sp>
      <p:grpSp>
        <p:nvGrpSpPr>
          <p:cNvPr id="7" name="Group 6">
            <a:extLst>
              <a:ext uri="{FF2B5EF4-FFF2-40B4-BE49-F238E27FC236}">
                <a16:creationId xmlns:a16="http://schemas.microsoft.com/office/drawing/2014/main" id="{44628F70-7A9F-4F42-B54C-94CCC750F72B}"/>
              </a:ext>
            </a:extLst>
          </p:cNvPr>
          <p:cNvGrpSpPr/>
          <p:nvPr/>
        </p:nvGrpSpPr>
        <p:grpSpPr>
          <a:xfrm>
            <a:off x="1438861" y="2222754"/>
            <a:ext cx="9314278" cy="3147197"/>
            <a:chOff x="701919" y="1996205"/>
            <a:chExt cx="9314278" cy="3147197"/>
          </a:xfrm>
        </p:grpSpPr>
        <p:pic>
          <p:nvPicPr>
            <p:cNvPr id="5" name="Picture 4">
              <a:extLst>
                <a:ext uri="{FF2B5EF4-FFF2-40B4-BE49-F238E27FC236}">
                  <a16:creationId xmlns:a16="http://schemas.microsoft.com/office/drawing/2014/main" id="{A0B1033C-CF1E-F14C-8C59-17DCBFDB9F72}"/>
                </a:ext>
              </a:extLst>
            </p:cNvPr>
            <p:cNvPicPr>
              <a:picLocks noChangeAspect="1"/>
            </p:cNvPicPr>
            <p:nvPr/>
          </p:nvPicPr>
          <p:blipFill>
            <a:blip r:embed="rId3"/>
            <a:stretch>
              <a:fillRect/>
            </a:stretch>
          </p:blipFill>
          <p:spPr>
            <a:xfrm>
              <a:off x="701919" y="1996205"/>
              <a:ext cx="9314278" cy="1153297"/>
            </a:xfrm>
            <a:prstGeom prst="rect">
              <a:avLst/>
            </a:prstGeom>
          </p:spPr>
        </p:pic>
        <p:pic>
          <p:nvPicPr>
            <p:cNvPr id="3" name="Picture 2">
              <a:extLst>
                <a:ext uri="{FF2B5EF4-FFF2-40B4-BE49-F238E27FC236}">
                  <a16:creationId xmlns:a16="http://schemas.microsoft.com/office/drawing/2014/main" id="{B4DC5E5A-1CAB-524A-9D9B-CB4ED3B8A4E2}"/>
                </a:ext>
              </a:extLst>
            </p:cNvPr>
            <p:cNvPicPr>
              <a:picLocks noChangeAspect="1"/>
            </p:cNvPicPr>
            <p:nvPr/>
          </p:nvPicPr>
          <p:blipFill>
            <a:blip r:embed="rId4"/>
            <a:stretch>
              <a:fillRect/>
            </a:stretch>
          </p:blipFill>
          <p:spPr>
            <a:xfrm>
              <a:off x="701919" y="3149502"/>
              <a:ext cx="8115300" cy="1993900"/>
            </a:xfrm>
            <a:prstGeom prst="rect">
              <a:avLst/>
            </a:prstGeom>
          </p:spPr>
        </p:pic>
      </p:grpSp>
      <p:sp>
        <p:nvSpPr>
          <p:cNvPr id="6" name="Rectangle 5">
            <a:extLst>
              <a:ext uri="{FF2B5EF4-FFF2-40B4-BE49-F238E27FC236}">
                <a16:creationId xmlns:a16="http://schemas.microsoft.com/office/drawing/2014/main" id="{E105A0D4-FF21-6146-82BC-BB819629C147}"/>
              </a:ext>
            </a:extLst>
          </p:cNvPr>
          <p:cNvSpPr/>
          <p:nvPr/>
        </p:nvSpPr>
        <p:spPr>
          <a:xfrm>
            <a:off x="1167618" y="1941342"/>
            <a:ext cx="9889588" cy="385454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EA68EB6-AA6D-5F44-887E-ECB87731DE99}"/>
              </a:ext>
            </a:extLst>
          </p:cNvPr>
          <p:cNvPicPr>
            <a:picLocks noChangeAspect="1"/>
          </p:cNvPicPr>
          <p:nvPr/>
        </p:nvPicPr>
        <p:blipFill>
          <a:blip r:embed="rId5"/>
          <a:stretch>
            <a:fillRect/>
          </a:stretch>
        </p:blipFill>
        <p:spPr>
          <a:xfrm>
            <a:off x="7176014" y="1962254"/>
            <a:ext cx="4480681" cy="3833371"/>
          </a:xfrm>
          <a:prstGeom prst="rect">
            <a:avLst/>
          </a:prstGeom>
        </p:spPr>
      </p:pic>
      <p:sp>
        <p:nvSpPr>
          <p:cNvPr id="8" name="Slide Number Placeholder 7">
            <a:extLst>
              <a:ext uri="{FF2B5EF4-FFF2-40B4-BE49-F238E27FC236}">
                <a16:creationId xmlns:a16="http://schemas.microsoft.com/office/drawing/2014/main" id="{2B132387-83E5-3843-A316-D6A74D946960}"/>
              </a:ext>
            </a:extLst>
          </p:cNvPr>
          <p:cNvSpPr>
            <a:spLocks noGrp="1"/>
          </p:cNvSpPr>
          <p:nvPr>
            <p:ph type="sldNum" sz="quarter" idx="12"/>
          </p:nvPr>
        </p:nvSpPr>
        <p:spPr/>
        <p:txBody>
          <a:bodyPr/>
          <a:lstStyle/>
          <a:p>
            <a:fld id="{34D36792-E2A9-6A41-A564-0C91229C87C6}" type="slidenum">
              <a:rPr lang="en-US" smtClean="0"/>
              <a:t>9</a:t>
            </a:fld>
            <a:endParaRPr lang="en-US"/>
          </a:p>
        </p:txBody>
      </p:sp>
      <p:sp>
        <p:nvSpPr>
          <p:cNvPr id="14" name="Title 1">
            <a:extLst>
              <a:ext uri="{FF2B5EF4-FFF2-40B4-BE49-F238E27FC236}">
                <a16:creationId xmlns:a16="http://schemas.microsoft.com/office/drawing/2014/main" id="{5ED1BF35-5A1D-884E-8773-EA2F95EE4B28}"/>
              </a:ext>
            </a:extLst>
          </p:cNvPr>
          <p:cNvSpPr>
            <a:spLocks noGrp="1"/>
          </p:cNvSpPr>
          <p:nvPr>
            <p:ph type="title"/>
          </p:nvPr>
        </p:nvSpPr>
        <p:spPr>
          <a:xfrm>
            <a:off x="838200" y="365127"/>
            <a:ext cx="10515600" cy="1325563"/>
          </a:xfrm>
        </p:spPr>
        <p:txBody>
          <a:bodyPr/>
          <a:lstStyle/>
          <a:p>
            <a:r>
              <a:rPr lang="en-US" dirty="0"/>
              <a:t>Machine Learning Fails</a:t>
            </a:r>
          </a:p>
        </p:txBody>
      </p:sp>
      <p:pic>
        <p:nvPicPr>
          <p:cNvPr id="12" name="Picture 11">
            <a:extLst>
              <a:ext uri="{FF2B5EF4-FFF2-40B4-BE49-F238E27FC236}">
                <a16:creationId xmlns:a16="http://schemas.microsoft.com/office/drawing/2014/main" id="{56453714-140F-194D-BE13-F94C21DFEBCD}"/>
              </a:ext>
            </a:extLst>
          </p:cNvPr>
          <p:cNvPicPr>
            <a:picLocks noChangeAspect="1"/>
          </p:cNvPicPr>
          <p:nvPr/>
        </p:nvPicPr>
        <p:blipFill>
          <a:blip r:embed="rId6"/>
          <a:stretch>
            <a:fillRect/>
          </a:stretch>
        </p:blipFill>
        <p:spPr>
          <a:xfrm>
            <a:off x="568129" y="1962255"/>
            <a:ext cx="6461321" cy="3833370"/>
          </a:xfrm>
          <a:prstGeom prst="rect">
            <a:avLst/>
          </a:prstGeom>
        </p:spPr>
      </p:pic>
    </p:spTree>
    <p:extLst>
      <p:ext uri="{BB962C8B-B14F-4D97-AF65-F5344CB8AC3E}">
        <p14:creationId xmlns:p14="http://schemas.microsoft.com/office/powerpoint/2010/main" val="4670432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12959</TotalTime>
  <Words>2008</Words>
  <Application>Microsoft Macintosh PowerPoint</Application>
  <PresentationFormat>Widescreen</PresentationFormat>
  <Paragraphs>431</Paragraphs>
  <Slides>31</Slides>
  <Notes>31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Wingdings</vt:lpstr>
      <vt:lpstr>Office Theme</vt:lpstr>
      <vt:lpstr>ExTuNe: Explaining  Tuple Non-conformance</vt:lpstr>
      <vt:lpstr>Trusting Machine Learning Predictions</vt:lpstr>
      <vt:lpstr>Trusting Machine Learning Predictions</vt:lpstr>
      <vt:lpstr>Trusting Machine Learning Predictions</vt:lpstr>
      <vt:lpstr>Trusting Machine Learning Predictions</vt:lpstr>
      <vt:lpstr>Non-conforming Tuple</vt:lpstr>
      <vt:lpstr>PowerPoint Presentation</vt:lpstr>
      <vt:lpstr>Machine Learning Fails</vt:lpstr>
      <vt:lpstr>Machine Learning Fails</vt:lpstr>
      <vt:lpstr>Non-conformance Causes  Incorrect Prediction</vt:lpstr>
      <vt:lpstr>Tuple Non-conformance</vt:lpstr>
      <vt:lpstr>Tuple Non-conformance</vt:lpstr>
      <vt:lpstr>Tuple Non-conformance</vt:lpstr>
      <vt:lpstr>Data Invariants</vt:lpstr>
      <vt:lpstr>Detecting Non-conformance</vt:lpstr>
      <vt:lpstr>Health Dataset Invariants</vt:lpstr>
      <vt:lpstr>Degree of Non-conformance</vt:lpstr>
      <vt:lpstr>Degree of Non-conformance</vt:lpstr>
      <vt:lpstr>Tuple Non-conformance</vt:lpstr>
      <vt:lpstr>ExTuNe Explaining Tuple Non-conformance</vt:lpstr>
      <vt:lpstr>Ranking Non-conforming Tuples</vt:lpstr>
      <vt:lpstr>Tuple-level Explanation</vt:lpstr>
      <vt:lpstr>Tuple-level Explanation</vt:lpstr>
      <vt:lpstr>Intervention Reveals Causality</vt:lpstr>
      <vt:lpstr>Intervention Reveals Causality</vt:lpstr>
      <vt:lpstr>Intervention Reveals Causality</vt:lpstr>
      <vt:lpstr>ExTuNe Principles: Actual Causality</vt:lpstr>
      <vt:lpstr>PowerPoint Presentation</vt:lpstr>
      <vt:lpstr>Anomaly in COVID Dataset</vt:lpstr>
      <vt:lpstr>ExTuNe: Explaining  Tuple Non-conformance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SQuID: Semantic Similarity-Aware  Query Intent Discovery</dc:title>
  <dc:creator>Anna Fariha</dc:creator>
  <cp:lastModifiedBy>Anna Fariha</cp:lastModifiedBy>
  <cp:revision>1856</cp:revision>
  <dcterms:created xsi:type="dcterms:W3CDTF">2018-06-04T23:35:46Z</dcterms:created>
  <dcterms:modified xsi:type="dcterms:W3CDTF">2020-10-13T06:33:29Z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t-anfari@microsoft.com</vt:lpwstr>
  </property>
  <property fmtid="{D5CDD505-2E9C-101B-9397-08002B2CF9AE}" pid="5" name="MSIP_Label_f42aa342-8706-4288-bd11-ebb85995028c_SetDate">
    <vt:lpwstr>2018-06-05T16:48:43.3906216Z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