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24" r:id="rId3"/>
    <p:sldId id="556" r:id="rId4"/>
    <p:sldId id="555" r:id="rId5"/>
    <p:sldId id="557" r:id="rId6"/>
    <p:sldId id="559" r:id="rId7"/>
    <p:sldId id="549" r:id="rId8"/>
    <p:sldId id="423" r:id="rId9"/>
    <p:sldId id="560" r:id="rId10"/>
    <p:sldId id="561" r:id="rId11"/>
    <p:sldId id="562" r:id="rId12"/>
    <p:sldId id="564" r:id="rId13"/>
    <p:sldId id="563" r:id="rId14"/>
    <p:sldId id="51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0" userDrawn="1">
          <p15:clr>
            <a:srgbClr val="A4A3A4"/>
          </p15:clr>
        </p15:guide>
        <p15:guide id="3" orient="horz" pos="2208" userDrawn="1">
          <p15:clr>
            <a:srgbClr val="A4A3A4"/>
          </p15:clr>
        </p15:guide>
        <p15:guide id="4" orient="horz" pos="888" userDrawn="1">
          <p15:clr>
            <a:srgbClr val="A4A3A4"/>
          </p15:clr>
        </p15:guide>
        <p15:guide id="5" orient="horz" pos="1080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pos="4128" userDrawn="1">
          <p15:clr>
            <a:srgbClr val="A4A3A4"/>
          </p15:clr>
        </p15:guide>
        <p15:guide id="8" pos="3552" userDrawn="1">
          <p15:clr>
            <a:srgbClr val="A4A3A4"/>
          </p15:clr>
        </p15:guide>
        <p15:guide id="9" orient="horz" pos="1608" userDrawn="1">
          <p15:clr>
            <a:srgbClr val="A4A3A4"/>
          </p15:clr>
        </p15:guide>
        <p15:guide id="10" orient="horz" pos="34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Fariha" initials="AF" lastIdx="4" clrIdx="0">
    <p:extLst>
      <p:ext uri="{19B8F6BF-5375-455C-9EA6-DF929625EA0E}">
        <p15:presenceInfo xmlns:p15="http://schemas.microsoft.com/office/powerpoint/2012/main" userId="09158a66992636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5E00"/>
    <a:srgbClr val="00E8FF"/>
    <a:srgbClr val="34A092"/>
    <a:srgbClr val="009E73"/>
    <a:srgbClr val="0072B2"/>
    <a:srgbClr val="FF00FF"/>
    <a:srgbClr val="34A193"/>
    <a:srgbClr val="A8CEED"/>
    <a:srgbClr val="FBB830"/>
    <a:srgbClr val="68A4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" v="3" dt="2021-05-22T09:58:17.573"/>
    <p1510:client id="{31E1A561-3F13-49B5-9ABA-A09F989EF927}" v="1" dt="2021-05-22T10:49:39.011"/>
    <p1510:client id="{51E7065B-F693-A145-AA97-5E2533893616}" v="238" dt="2021-05-22T10:46:08.462"/>
    <p1510:client id="{99863C13-674A-4149-9B64-809982F27B49}" v="4" dt="2021-05-22T11:04:29.789"/>
    <p1510:client id="{CF07BE4A-F7F2-46AF-88A1-69AC18A6B971}" v="7" dt="2021-05-22T10:58:41.9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67440"/>
  </p:normalViewPr>
  <p:slideViewPr>
    <p:cSldViewPr snapToGrid="0">
      <p:cViewPr varScale="1">
        <p:scale>
          <a:sx n="70" d="100"/>
          <a:sy n="70" d="100"/>
        </p:scale>
        <p:origin x="976" y="184"/>
      </p:cViewPr>
      <p:guideLst>
        <p:guide orient="horz" pos="1920"/>
        <p:guide orient="horz" pos="2208"/>
        <p:guide orient="horz" pos="888"/>
        <p:guide orient="horz" pos="1080"/>
        <p:guide orient="horz"/>
        <p:guide pos="4128"/>
        <p:guide pos="3552"/>
        <p:guide orient="horz" pos="1608"/>
        <p:guide orient="horz" pos="34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22T03:58:18.189" idx="4">
    <p:pos x="7593" y="1019"/>
    <p:text>This fits in one line in my local version. IDK what happened with sharepoint.
</p:text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2C7FD0-B033-D74C-9472-0B9B641D36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B7AEDA-686B-3F49-A610-3E3D20575F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B09B3-5157-3D44-BCBF-48921DC5308C}" type="datetimeFigureOut">
              <a:rPr lang="en-US" smtClean="0"/>
              <a:t>6/3/21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AC0BD-E06A-F441-94B0-1ADD82C545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A3D30-2F33-1742-AB4E-6BFBB678B0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89011-4B1C-544C-A9ED-88EB3C87B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041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46490-D9C2-884C-8377-1704A87F15BA}" type="datetimeFigureOut">
              <a:rPr lang="en-US" smtClean="0"/>
              <a:t>6/3/21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100EC-23EB-1440-83D1-274E242F4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087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98FF5-5A05-2D42-8984-DAE540E175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57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374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6080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10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618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13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88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7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50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98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557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947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514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-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1DC2B82-2F80-8C49-BB0D-D96CE5578760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DFC33A-A501-8F47-BA0D-D6DE8E358924}"/>
              </a:ext>
            </a:extLst>
          </p:cNvPr>
          <p:cNvSpPr/>
          <p:nvPr userDrawn="1"/>
        </p:nvSpPr>
        <p:spPr>
          <a:xfrm>
            <a:off x="1" y="2082450"/>
            <a:ext cx="6435523" cy="2559931"/>
          </a:xfrm>
          <a:prstGeom prst="rect">
            <a:avLst/>
          </a:prstGeom>
          <a:gradFill flip="none" rotWithShape="1">
            <a:gsLst>
              <a:gs pos="39000">
                <a:srgbClr val="861C33"/>
              </a:gs>
              <a:gs pos="100000">
                <a:srgbClr val="60061F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C94552-76D0-454E-80CC-693F247F5E0D}"/>
              </a:ext>
            </a:extLst>
          </p:cNvPr>
          <p:cNvSpPr/>
          <p:nvPr userDrawn="1"/>
        </p:nvSpPr>
        <p:spPr>
          <a:xfrm>
            <a:off x="1" y="4635827"/>
            <a:ext cx="6435523" cy="2423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6F155-4275-1644-90BB-BE572D2CF087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" y="2426796"/>
            <a:ext cx="6435524" cy="2209031"/>
          </a:xfrm>
          <a:prstGeom prst="rect">
            <a:avLst/>
          </a:prstGeom>
          <a:noFill/>
        </p:spPr>
        <p:txBody>
          <a:bodyPr wrap="square" lIns="640080" tIns="0" rIns="640080" bIns="0" anchor="ctr">
            <a:noAutofit/>
          </a:bodyPr>
          <a:lstStyle>
            <a:lvl1pPr algn="l">
              <a:defRPr sz="4000" b="1" i="0" kern="1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21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32884"/>
            <a:ext cx="12192000" cy="288591"/>
          </a:xfrm>
        </p:spPr>
        <p:txBody>
          <a:bodyPr/>
          <a:lstStyle/>
          <a:p>
            <a:r>
              <a:rPr lang="en-US"/>
              <a:t>CoCo: Interactive Exploration of Conformance Constraints for Data Understanding and Data Cleaning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9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0DBCFBF-C367-E149-80E3-5098A9116B6D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5FFB4F-F543-E34F-9767-88FD36B051F7}"/>
              </a:ext>
            </a:extLst>
          </p:cNvPr>
          <p:cNvSpPr/>
          <p:nvPr userDrawn="1"/>
        </p:nvSpPr>
        <p:spPr>
          <a:xfrm>
            <a:off x="1" y="2082450"/>
            <a:ext cx="6435523" cy="2559931"/>
          </a:xfrm>
          <a:prstGeom prst="rect">
            <a:avLst/>
          </a:prstGeom>
          <a:gradFill flip="none" rotWithShape="1">
            <a:gsLst>
              <a:gs pos="39000">
                <a:srgbClr val="861C33"/>
              </a:gs>
              <a:gs pos="100000">
                <a:srgbClr val="60061F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428A81-46A0-A046-8618-426DF633248D}"/>
              </a:ext>
            </a:extLst>
          </p:cNvPr>
          <p:cNvSpPr/>
          <p:nvPr userDrawn="1"/>
        </p:nvSpPr>
        <p:spPr>
          <a:xfrm>
            <a:off x="1" y="4635827"/>
            <a:ext cx="6435523" cy="2423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FA093D2-8AF8-5945-BD5B-571EDC7FA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426796"/>
            <a:ext cx="6435524" cy="2209031"/>
          </a:xfrm>
          <a:prstGeom prst="rect">
            <a:avLst/>
          </a:prstGeom>
          <a:noFill/>
        </p:spPr>
        <p:txBody>
          <a:bodyPr wrap="square" lIns="640080" tIns="0" rIns="640080" bIns="0" anchor="ctr">
            <a:noAutofit/>
          </a:bodyPr>
          <a:lstStyle>
            <a:lvl1pPr algn="l">
              <a:defRPr sz="4000" b="1" i="0" kern="1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12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-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7027C51-123E-1C45-AA6F-4C0C49FE065F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5FFB4F-F543-E34F-9767-88FD36B051F7}"/>
              </a:ext>
            </a:extLst>
          </p:cNvPr>
          <p:cNvSpPr/>
          <p:nvPr userDrawn="1"/>
        </p:nvSpPr>
        <p:spPr>
          <a:xfrm>
            <a:off x="1" y="2082450"/>
            <a:ext cx="6435523" cy="2559931"/>
          </a:xfrm>
          <a:prstGeom prst="rect">
            <a:avLst/>
          </a:prstGeom>
          <a:gradFill flip="none" rotWithShape="1">
            <a:gsLst>
              <a:gs pos="39000">
                <a:srgbClr val="861C33"/>
              </a:gs>
              <a:gs pos="100000">
                <a:srgbClr val="60061F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428A81-46A0-A046-8618-426DF633248D}"/>
              </a:ext>
            </a:extLst>
          </p:cNvPr>
          <p:cNvSpPr/>
          <p:nvPr userDrawn="1"/>
        </p:nvSpPr>
        <p:spPr>
          <a:xfrm>
            <a:off x="1" y="4635827"/>
            <a:ext cx="6435523" cy="2423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FA093D2-8AF8-5945-BD5B-571EDC7FA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426796"/>
            <a:ext cx="6435524" cy="2209031"/>
          </a:xfrm>
          <a:prstGeom prst="rect">
            <a:avLst/>
          </a:prstGeom>
          <a:noFill/>
        </p:spPr>
        <p:txBody>
          <a:bodyPr wrap="square" lIns="640080" tIns="0" rIns="640080" bIns="0" anchor="ctr">
            <a:noAutofit/>
          </a:bodyPr>
          <a:lstStyle>
            <a:lvl1pPr algn="l">
              <a:defRPr sz="4000" b="1" i="0" kern="1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436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-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C08349E-31D9-2F40-A3F6-424A50953D55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9A6195-1448-A549-B677-E5073D3DD6CB}"/>
              </a:ext>
            </a:extLst>
          </p:cNvPr>
          <p:cNvSpPr/>
          <p:nvPr userDrawn="1"/>
        </p:nvSpPr>
        <p:spPr>
          <a:xfrm>
            <a:off x="1" y="2082450"/>
            <a:ext cx="6435523" cy="2559931"/>
          </a:xfrm>
          <a:prstGeom prst="rect">
            <a:avLst/>
          </a:prstGeom>
          <a:gradFill flip="none" rotWithShape="1">
            <a:gsLst>
              <a:gs pos="39000">
                <a:srgbClr val="861C33"/>
              </a:gs>
              <a:gs pos="100000">
                <a:srgbClr val="60061F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8B9E0A-7FBB-E643-8323-044EF49D4661}"/>
              </a:ext>
            </a:extLst>
          </p:cNvPr>
          <p:cNvSpPr/>
          <p:nvPr userDrawn="1"/>
        </p:nvSpPr>
        <p:spPr>
          <a:xfrm>
            <a:off x="1" y="4635827"/>
            <a:ext cx="6435523" cy="2423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8C1D86-F0E0-AE40-95AE-BFE2A3208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426796"/>
            <a:ext cx="6435524" cy="2209031"/>
          </a:xfrm>
          <a:prstGeom prst="rect">
            <a:avLst/>
          </a:prstGeom>
          <a:noFill/>
        </p:spPr>
        <p:txBody>
          <a:bodyPr wrap="square" lIns="640080" tIns="0" rIns="640080" bIns="0" anchor="ctr">
            <a:noAutofit/>
          </a:bodyPr>
          <a:lstStyle>
            <a:lvl1pPr algn="l">
              <a:defRPr sz="4000" b="1" i="0" kern="1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644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CE73DB-5291-704C-AA13-94BCF9C857B1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425DF1-4536-E74A-8267-EAEF4E82C3E5}"/>
              </a:ext>
            </a:extLst>
          </p:cNvPr>
          <p:cNvSpPr/>
          <p:nvPr userDrawn="1"/>
        </p:nvSpPr>
        <p:spPr>
          <a:xfrm>
            <a:off x="1" y="2082450"/>
            <a:ext cx="6435523" cy="2559931"/>
          </a:xfrm>
          <a:prstGeom prst="rect">
            <a:avLst/>
          </a:prstGeom>
          <a:gradFill flip="none" rotWithShape="1">
            <a:gsLst>
              <a:gs pos="39000">
                <a:srgbClr val="861C33"/>
              </a:gs>
              <a:gs pos="100000">
                <a:srgbClr val="60061F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153C03-1363-9A42-BC0E-CADE981E801A}"/>
              </a:ext>
            </a:extLst>
          </p:cNvPr>
          <p:cNvSpPr/>
          <p:nvPr userDrawn="1"/>
        </p:nvSpPr>
        <p:spPr>
          <a:xfrm>
            <a:off x="1" y="4635827"/>
            <a:ext cx="6435523" cy="2423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368BDD-1B41-F64A-BACD-327C312DB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426796"/>
            <a:ext cx="6435524" cy="2209031"/>
          </a:xfrm>
          <a:prstGeom prst="rect">
            <a:avLst/>
          </a:prstGeom>
          <a:noFill/>
        </p:spPr>
        <p:txBody>
          <a:bodyPr wrap="square" lIns="640080" tIns="0" rIns="640080" bIns="0" anchor="ctr">
            <a:noAutofit/>
          </a:bodyPr>
          <a:lstStyle>
            <a:lvl1pPr algn="l">
              <a:defRPr sz="4000" b="1" i="0" kern="1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185330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3DFC31F-A4B9-D845-9697-C48B03037995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425DF1-4536-E74A-8267-EAEF4E82C3E5}"/>
              </a:ext>
            </a:extLst>
          </p:cNvPr>
          <p:cNvSpPr/>
          <p:nvPr userDrawn="1"/>
        </p:nvSpPr>
        <p:spPr>
          <a:xfrm>
            <a:off x="1" y="2082450"/>
            <a:ext cx="6435523" cy="2559931"/>
          </a:xfrm>
          <a:prstGeom prst="rect">
            <a:avLst/>
          </a:prstGeom>
          <a:gradFill flip="none" rotWithShape="1">
            <a:gsLst>
              <a:gs pos="39000">
                <a:srgbClr val="861C33"/>
              </a:gs>
              <a:gs pos="100000">
                <a:srgbClr val="60061F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153C03-1363-9A42-BC0E-CADE981E801A}"/>
              </a:ext>
            </a:extLst>
          </p:cNvPr>
          <p:cNvSpPr/>
          <p:nvPr userDrawn="1"/>
        </p:nvSpPr>
        <p:spPr>
          <a:xfrm>
            <a:off x="1" y="4635827"/>
            <a:ext cx="6435523" cy="2423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368BDD-1B41-F64A-BACD-327C312DB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426796"/>
            <a:ext cx="6435524" cy="2209031"/>
          </a:xfrm>
          <a:prstGeom prst="rect">
            <a:avLst/>
          </a:prstGeom>
          <a:noFill/>
        </p:spPr>
        <p:txBody>
          <a:bodyPr wrap="square" lIns="640080" tIns="0" rIns="640080" bIns="0" anchor="ctr">
            <a:noAutofit/>
          </a:bodyPr>
          <a:lstStyle>
            <a:lvl1pPr algn="l">
              <a:defRPr sz="4000" b="1" i="0" kern="1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948678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D36DCD-D6E5-9C47-914B-7D3B0D02773F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425DF1-4536-E74A-8267-EAEF4E82C3E5}"/>
              </a:ext>
            </a:extLst>
          </p:cNvPr>
          <p:cNvSpPr/>
          <p:nvPr userDrawn="1"/>
        </p:nvSpPr>
        <p:spPr>
          <a:xfrm>
            <a:off x="1" y="2082450"/>
            <a:ext cx="6435523" cy="2559931"/>
          </a:xfrm>
          <a:prstGeom prst="rect">
            <a:avLst/>
          </a:prstGeom>
          <a:gradFill flip="none" rotWithShape="1">
            <a:gsLst>
              <a:gs pos="39000">
                <a:srgbClr val="861C33"/>
              </a:gs>
              <a:gs pos="100000">
                <a:srgbClr val="60061F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153C03-1363-9A42-BC0E-CADE981E801A}"/>
              </a:ext>
            </a:extLst>
          </p:cNvPr>
          <p:cNvSpPr/>
          <p:nvPr userDrawn="1"/>
        </p:nvSpPr>
        <p:spPr>
          <a:xfrm>
            <a:off x="1" y="4635827"/>
            <a:ext cx="6435523" cy="2423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368BDD-1B41-F64A-BACD-327C312DB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426796"/>
            <a:ext cx="6435524" cy="2209031"/>
          </a:xfrm>
          <a:prstGeom prst="rect">
            <a:avLst/>
          </a:prstGeom>
          <a:noFill/>
        </p:spPr>
        <p:txBody>
          <a:bodyPr wrap="square" lIns="640080" tIns="0" rIns="640080" bIns="0" anchor="ctr">
            <a:noAutofit/>
          </a:bodyPr>
          <a:lstStyle>
            <a:lvl1pPr algn="l">
              <a:defRPr sz="4000" b="1" i="0" kern="1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470718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7DD3EB-D537-6044-B18C-334C5DF63F1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l="-63" t="18668" r="63" b="3639"/>
          <a:stretch/>
        </p:blipFill>
        <p:spPr>
          <a:xfrm>
            <a:off x="0" y="-35716"/>
            <a:ext cx="12191999" cy="68937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425DF1-4536-E74A-8267-EAEF4E82C3E5}"/>
              </a:ext>
            </a:extLst>
          </p:cNvPr>
          <p:cNvSpPr/>
          <p:nvPr userDrawn="1"/>
        </p:nvSpPr>
        <p:spPr>
          <a:xfrm>
            <a:off x="1" y="2082450"/>
            <a:ext cx="6435523" cy="2559931"/>
          </a:xfrm>
          <a:prstGeom prst="rect">
            <a:avLst/>
          </a:prstGeom>
          <a:gradFill flip="none" rotWithShape="1">
            <a:gsLst>
              <a:gs pos="39000">
                <a:srgbClr val="861C33"/>
              </a:gs>
              <a:gs pos="100000">
                <a:srgbClr val="60061F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153C03-1363-9A42-BC0E-CADE981E801A}"/>
              </a:ext>
            </a:extLst>
          </p:cNvPr>
          <p:cNvSpPr/>
          <p:nvPr userDrawn="1"/>
        </p:nvSpPr>
        <p:spPr>
          <a:xfrm>
            <a:off x="1" y="4635827"/>
            <a:ext cx="6435523" cy="2423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368BDD-1B41-F64A-BACD-327C312DB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426796"/>
            <a:ext cx="6435524" cy="2209031"/>
          </a:xfrm>
          <a:prstGeom prst="rect">
            <a:avLst/>
          </a:prstGeom>
          <a:noFill/>
        </p:spPr>
        <p:txBody>
          <a:bodyPr wrap="square" lIns="640080" tIns="0" rIns="640080" bIns="0" anchor="ctr">
            <a:noAutofit/>
          </a:bodyPr>
          <a:lstStyle>
            <a:lvl1pPr algn="l">
              <a:defRPr sz="4000" b="1" i="0" kern="1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312438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+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32081" y="6251167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AEA5-A348-2949-9B8B-EA763C54C64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90AE346-D3A4-9943-8D13-83F2F4D78481}"/>
              </a:ext>
            </a:extLst>
          </p:cNvPr>
          <p:cNvSpPr/>
          <p:nvPr userDrawn="1"/>
        </p:nvSpPr>
        <p:spPr>
          <a:xfrm rot="5400000">
            <a:off x="1" y="0"/>
            <a:ext cx="1143000" cy="1143000"/>
          </a:xfrm>
          <a:prstGeom prst="rtTriangle">
            <a:avLst/>
          </a:prstGeom>
          <a:solidFill>
            <a:srgbClr val="6D1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DF678-BAD7-B14A-AE16-97D92E6A60A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304" y="1377387"/>
            <a:ext cx="11047391" cy="4662871"/>
          </a:xfrm>
          <a:prstGeom prst="rect">
            <a:avLst/>
          </a:prstGeom>
        </p:spPr>
        <p:txBody>
          <a:bodyPr/>
          <a:lstStyle>
            <a:lvl1pPr>
              <a:defRPr sz="2400" b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600" b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 sz="1333" b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 sz="1333" b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 sz="1333" b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7AE9D38-B0EE-3345-A40D-4FDE20DB6B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0368" y="571500"/>
            <a:ext cx="11047391" cy="621511"/>
          </a:xfrm>
          <a:prstGeom prst="rect">
            <a:avLst/>
          </a:prstGeom>
        </p:spPr>
        <p:txBody>
          <a:bodyPr lIns="182880" tIns="0" rIns="0" bIns="0" anchor="t"/>
          <a:lstStyle>
            <a:lvl1pPr marL="0" indent="0">
              <a:buNone/>
              <a:defRPr sz="3733" b="1">
                <a:solidFill>
                  <a:srgbClr val="6D122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1E0935-C792-B44D-BC47-327F5DB47F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0" y="6356351"/>
            <a:ext cx="12192000" cy="261000"/>
          </a:xfrm>
        </p:spPr>
        <p:txBody>
          <a:bodyPr/>
          <a:lstStyle/>
          <a:p>
            <a:r>
              <a:rPr lang="en-US"/>
              <a:t>CoCo: Interactive Exploration of Conformance Constraints for Data Understanding and Data Cleaning</a:t>
            </a:r>
          </a:p>
        </p:txBody>
      </p:sp>
    </p:spTree>
    <p:extLst>
      <p:ext uri="{BB962C8B-B14F-4D97-AF65-F5344CB8AC3E}">
        <p14:creationId xmlns:p14="http://schemas.microsoft.com/office/powerpoint/2010/main" val="3597520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6">
            <a:extLst>
              <a:ext uri="{FF2B5EF4-FFF2-40B4-BE49-F238E27FC236}">
                <a16:creationId xmlns:a16="http://schemas.microsoft.com/office/drawing/2014/main" id="{E8CAAEC9-CB0C-B948-B9C9-1A2E5615997D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77000">
                <a:srgbClr val="E5E5E4"/>
              </a:gs>
              <a:gs pos="12000">
                <a:srgbClr val="E5E5E4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>
            <a:miter lim="400000"/>
          </a:ln>
        </p:spPr>
        <p:txBody>
          <a:bodyPr lIns="38100" tIns="38100" rIns="38100" bIns="3810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defRPr sz="2200">
                <a:solidFill>
                  <a:srgbClr val="6D1327"/>
                </a:solidFill>
              </a:defRPr>
            </a:pPr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45678B-3948-BB41-985D-9A307304E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8296"/>
            <a:ext cx="10972800" cy="684769"/>
          </a:xfrm>
          <a:prstGeom prst="rect">
            <a:avLst/>
          </a:prstGeom>
        </p:spPr>
        <p:txBody>
          <a:bodyPr vert="horz" wrap="none" lIns="365760" tIns="45720" rIns="36576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55198-6587-874B-87F3-9D0A2CA11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2286000"/>
          </a:xfrm>
          <a:prstGeom prst="rect">
            <a:avLst/>
          </a:prstGeom>
        </p:spPr>
        <p:txBody>
          <a:bodyPr vert="horz" wrap="none" lIns="365760" tIns="0" rIns="36576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0BF0C-2264-1F4A-B7EF-EAD3B2250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CoCo: Interactive Exploration of Conformance Constraints for Data Understanding and Data Cleaning</a:t>
            </a:r>
          </a:p>
        </p:txBody>
      </p:sp>
    </p:spTree>
    <p:extLst>
      <p:ext uri="{BB962C8B-B14F-4D97-AF65-F5344CB8AC3E}">
        <p14:creationId xmlns:p14="http://schemas.microsoft.com/office/powerpoint/2010/main" val="221126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1" r:id="rId3"/>
    <p:sldLayoutId id="2147483663" r:id="rId4"/>
    <p:sldLayoutId id="2147483672" r:id="rId5"/>
    <p:sldLayoutId id="2147483673" r:id="rId6"/>
    <p:sldLayoutId id="2147483674" r:id="rId7"/>
    <p:sldLayoutId id="2147483675" r:id="rId8"/>
    <p:sldLayoutId id="2147483670" r:id="rId9"/>
    <p:sldLayoutId id="2147483676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 baseline="0">
          <a:solidFill>
            <a:srgbClr val="861C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b="1" i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8">
          <p15:clr>
            <a:srgbClr val="F26B43"/>
          </p15:clr>
        </p15:guide>
        <p15:guide id="2" orient="horz" pos="4176">
          <p15:clr>
            <a:srgbClr val="F26B43"/>
          </p15:clr>
        </p15:guide>
        <p15:guide id="3" pos="624">
          <p15:clr>
            <a:srgbClr val="F26B43"/>
          </p15:clr>
        </p15:guide>
        <p15:guide id="6" pos="384">
          <p15:clr>
            <a:srgbClr val="F26B43"/>
          </p15:clr>
        </p15:guide>
        <p15:guide id="7" pos="7296">
          <p15:clr>
            <a:srgbClr val="F26B43"/>
          </p15:clr>
        </p15:guide>
        <p15:guide id="8" orient="horz" pos="1008">
          <p15:clr>
            <a:srgbClr val="F26B43"/>
          </p15:clr>
        </p15:guide>
        <p15:guide id="9" orient="horz" pos="1416">
          <p15:clr>
            <a:srgbClr val="F26B43"/>
          </p15:clr>
        </p15:guide>
        <p15:guide id="10" orient="horz" pos="2448">
          <p15:clr>
            <a:srgbClr val="F26B43"/>
          </p15:clr>
        </p15:guide>
        <p15:guide id="11" orient="horz" pos="3552">
          <p15:clr>
            <a:srgbClr val="F26B43"/>
          </p15:clr>
        </p15:guide>
        <p15:guide id="12" orient="horz" pos="748">
          <p15:clr>
            <a:srgbClr val="F26B43"/>
          </p15:clr>
        </p15:guide>
        <p15:guide id="13" orient="horz" pos="3744">
          <p15:clr>
            <a:srgbClr val="F26B43"/>
          </p15:clr>
        </p15:guide>
        <p15:guide id="14" pos="3840">
          <p15:clr>
            <a:srgbClr val="F26B43"/>
          </p15:clr>
        </p15:guide>
        <p15:guide id="15" pos="4128">
          <p15:clr>
            <a:srgbClr val="F26B43"/>
          </p15:clr>
        </p15:guide>
        <p15:guide id="16" pos="35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comments" Target="../comments/commen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9335" y="1264967"/>
            <a:ext cx="9358067" cy="2387600"/>
          </a:xfrm>
        </p:spPr>
        <p:txBody>
          <a:bodyPr vert="horz" anchor="ctr">
            <a:normAutofit/>
          </a:bodyPr>
          <a:lstStyle/>
          <a:p>
            <a:r>
              <a:rPr lang="en-US" sz="3600" err="1"/>
              <a:t>CoCo</a:t>
            </a:r>
            <a:r>
              <a:rPr lang="en-US" sz="3600"/>
              <a:t>: Interactive Exploration of </a:t>
            </a:r>
            <a:br>
              <a:rPr lang="en-US" sz="3600"/>
            </a:br>
            <a:r>
              <a:rPr lang="en-US" sz="3600"/>
              <a:t>Conformance Constraints for </a:t>
            </a:r>
            <a:br>
              <a:rPr lang="en-US" sz="3600"/>
            </a:br>
            <a:r>
              <a:rPr lang="en-US" sz="3600"/>
              <a:t>Data Understanding and Data Cleaning</a:t>
            </a:r>
            <a:endParaRPr lang="en-US" sz="3600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53397"/>
            <a:ext cx="12192000" cy="1655763"/>
          </a:xfrm>
        </p:spPr>
        <p:txBody>
          <a:bodyPr anchor="ctr">
            <a:normAutofit/>
          </a:bodyPr>
          <a:lstStyle/>
          <a:p>
            <a:pPr defTabSz="218165">
              <a:spcBef>
                <a:spcPct val="0"/>
              </a:spcBef>
              <a:spcAft>
                <a:spcPct val="20000"/>
              </a:spcAft>
              <a:defRPr/>
            </a:pPr>
            <a:r>
              <a:rPr lang="en-US" kern="0">
                <a:solidFill>
                  <a:srgbClr val="595959"/>
                </a:solidFill>
                <a:latin typeface="Calibri" charset="0"/>
                <a:ea typeface="Calibri" charset="0"/>
                <a:cs typeface="Calibri" charset="0"/>
              </a:rPr>
              <a:t>Anna </a:t>
            </a:r>
            <a:r>
              <a:rPr lang="en-US" kern="0" err="1">
                <a:solidFill>
                  <a:srgbClr val="595959"/>
                </a:solidFill>
                <a:latin typeface="Calibri" charset="0"/>
                <a:ea typeface="Calibri" charset="0"/>
                <a:cs typeface="Calibri" charset="0"/>
              </a:rPr>
              <a:t>Fariha</a:t>
            </a:r>
            <a:r>
              <a:rPr lang="en-US" kern="0">
                <a:solidFill>
                  <a:srgbClr val="595959"/>
                </a:solidFill>
                <a:latin typeface="Calibri" charset="0"/>
                <a:ea typeface="Calibri" charset="0"/>
                <a:cs typeface="Calibri" charset="0"/>
              </a:rPr>
              <a:t>, Ashish Tiwari, Alexandra Meliou, Arjun Radhakrishna, </a:t>
            </a:r>
            <a:r>
              <a:rPr lang="en-US" kern="0" err="1">
                <a:solidFill>
                  <a:srgbClr val="595959"/>
                </a:solidFill>
                <a:latin typeface="Calibri" charset="0"/>
                <a:ea typeface="Calibri" charset="0"/>
                <a:cs typeface="Calibri" charset="0"/>
              </a:rPr>
              <a:t>Sumit</a:t>
            </a:r>
            <a:r>
              <a:rPr lang="en-US" kern="0">
                <a:solidFill>
                  <a:srgbClr val="595959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kern="0" err="1">
                <a:solidFill>
                  <a:srgbClr val="595959"/>
                </a:solidFill>
                <a:latin typeface="Calibri" charset="0"/>
                <a:ea typeface="Calibri" charset="0"/>
                <a:cs typeface="Calibri" charset="0"/>
              </a:rPr>
              <a:t>Gulwani</a:t>
            </a:r>
            <a:endParaRPr lang="en-US" kern="0">
              <a:solidFill>
                <a:srgbClr val="5959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5257801"/>
            <a:ext cx="12192000" cy="1369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8165">
              <a:spcBef>
                <a:spcPct val="0"/>
              </a:spcBef>
              <a:spcAft>
                <a:spcPct val="20000"/>
              </a:spcAft>
              <a:defRPr/>
            </a:pPr>
            <a:endParaRPr lang="en-US" sz="800" kern="0">
              <a:solidFill>
                <a:srgbClr val="595959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5953" defTabSz="218165">
              <a:spcBef>
                <a:spcPct val="0"/>
              </a:spcBef>
              <a:spcAft>
                <a:spcPct val="20000"/>
              </a:spcAft>
              <a:defRPr/>
            </a:pPr>
            <a:endParaRPr lang="en-US" sz="3600" kern="0">
              <a:solidFill>
                <a:srgbClr val="5959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30" name="Picture 6" descr="Soha Rostaminia">
            <a:extLst>
              <a:ext uri="{FF2B5EF4-FFF2-40B4-BE49-F238E27FC236}">
                <a16:creationId xmlns:a16="http://schemas.microsoft.com/office/drawing/2014/main" id="{725AA406-9E9B-6741-86C7-702B5C828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60" y="4556760"/>
            <a:ext cx="237744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icrosoft Logo Png - Free Transparent PNG Logos">
            <a:extLst>
              <a:ext uri="{FF2B5EF4-FFF2-40B4-BE49-F238E27FC236}">
                <a16:creationId xmlns:a16="http://schemas.microsoft.com/office/drawing/2014/main" id="{085D9DD7-6EFB-144A-A98D-E901089B83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8"/>
          <a:stretch/>
        </p:blipFill>
        <p:spPr bwMode="auto">
          <a:xfrm>
            <a:off x="6667638" y="4370412"/>
            <a:ext cx="2567802" cy="70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92B52229-245D-9943-BF86-B1F9C071D9AA}"/>
              </a:ext>
            </a:extLst>
          </p:cNvPr>
          <p:cNvSpPr txBox="1">
            <a:spLocks/>
          </p:cNvSpPr>
          <p:nvPr/>
        </p:nvSpPr>
        <p:spPr>
          <a:xfrm>
            <a:off x="1491504" y="5896580"/>
            <a:ext cx="9253728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tx1"/>
                </a:solidFill>
              </a:rPr>
              <a:t>ACM SIGMOD/PODS International Conference on Management of Data </a:t>
            </a:r>
          </a:p>
          <a:p>
            <a:r>
              <a:rPr lang="en-US" sz="1600">
                <a:solidFill>
                  <a:schemeClr val="tx1"/>
                </a:solidFill>
              </a:rPr>
              <a:t>June, 2021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66669A-6686-5849-9A87-2C15E269A726}"/>
              </a:ext>
            </a:extLst>
          </p:cNvPr>
          <p:cNvSpPr/>
          <p:nvPr/>
        </p:nvSpPr>
        <p:spPr>
          <a:xfrm>
            <a:off x="10259568" y="0"/>
            <a:ext cx="1932432" cy="1517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7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F17372F-439E-D24C-A195-1F1FE9230C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459" r="52442"/>
          <a:stretch/>
        </p:blipFill>
        <p:spPr>
          <a:xfrm>
            <a:off x="2963534" y="2122111"/>
            <a:ext cx="6264932" cy="41290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9C926C-8DBA-924F-8D57-19F32C8E4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10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2BCDC-17C0-DB45-852D-A3D19B201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700" err="1">
                <a:latin typeface="Arial"/>
                <a:ea typeface="Open Sans"/>
                <a:cs typeface="Arial"/>
              </a:rPr>
              <a:t>CoCo</a:t>
            </a:r>
            <a:r>
              <a:rPr lang="en-US" sz="3700">
                <a:latin typeface="Arial"/>
                <a:ea typeface="Open Sans"/>
                <a:cs typeface="Arial"/>
              </a:rPr>
              <a:t>: interactive exploration of </a:t>
            </a:r>
            <a:endParaRPr lang="en-US"/>
          </a:p>
          <a:p>
            <a:r>
              <a:rPr lang="en-US" u="sng"/>
              <a:t>Co</a:t>
            </a:r>
            <a:r>
              <a:rPr lang="en-US"/>
              <a:t>nformance </a:t>
            </a:r>
            <a:r>
              <a:rPr lang="en-US" u="sng"/>
              <a:t>Co</a:t>
            </a:r>
            <a:r>
              <a:rPr lang="en-US"/>
              <a:t>nstraints </a:t>
            </a:r>
          </a:p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F4AE9-789B-AC49-902C-22E7D1E4768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CoCo: Interactive Exploration of Conformance Constraints for Data Understanding and Data Cleaning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9DE057-F3C7-7A41-BD5F-B6E7691245E5}"/>
              </a:ext>
            </a:extLst>
          </p:cNvPr>
          <p:cNvSpPr/>
          <p:nvPr/>
        </p:nvSpPr>
        <p:spPr>
          <a:xfrm>
            <a:off x="3176011" y="2184859"/>
            <a:ext cx="4724244" cy="353332"/>
          </a:xfrm>
          <a:prstGeom prst="rect">
            <a:avLst/>
          </a:prstGeom>
          <a:noFill/>
          <a:ln w="38100">
            <a:solidFill>
              <a:srgbClr val="D55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3005DA-BDF1-C14A-B746-DF9A5210F0C1}"/>
              </a:ext>
            </a:extLst>
          </p:cNvPr>
          <p:cNvSpPr/>
          <p:nvPr/>
        </p:nvSpPr>
        <p:spPr>
          <a:xfrm>
            <a:off x="5718628" y="2699040"/>
            <a:ext cx="3062515" cy="2888960"/>
          </a:xfrm>
          <a:prstGeom prst="rect">
            <a:avLst/>
          </a:prstGeom>
          <a:noFill/>
          <a:ln w="38100">
            <a:solidFill>
              <a:srgbClr val="D55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79C854-4631-C145-B6D6-13F21C60DB2B}"/>
              </a:ext>
            </a:extLst>
          </p:cNvPr>
          <p:cNvSpPr/>
          <p:nvPr/>
        </p:nvSpPr>
        <p:spPr>
          <a:xfrm>
            <a:off x="10259568" y="0"/>
            <a:ext cx="1932432" cy="1517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6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B50D07-C7D4-5B44-9419-BD6942AE2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CA467-D4CF-5E4C-8B92-1EBCA867F78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CoCo: Interactive Exploration of Conformance Constraints for Data Understanding and Data Cleaning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44F92F-2393-5E4D-A20D-D89ED73B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5604" b="9490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F3FF27F-D392-6449-B074-262E2489AED5}"/>
              </a:ext>
            </a:extLst>
          </p:cNvPr>
          <p:cNvSpPr txBox="1">
            <a:spLocks/>
          </p:cNvSpPr>
          <p:nvPr/>
        </p:nvSpPr>
        <p:spPr>
          <a:xfrm>
            <a:off x="0" y="231006"/>
            <a:ext cx="3519055" cy="109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 baseline="0">
                <a:solidFill>
                  <a:srgbClr val="861C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cap="none">
                <a:solidFill>
                  <a:schemeClr val="tx1">
                    <a:lumMod val="95000"/>
                  </a:schemeClr>
                </a:solidFill>
                <a:latin typeface="Times" pitchFamily="2" charset="0"/>
              </a:rPr>
              <a:t>Demo</a:t>
            </a:r>
            <a:endParaRPr lang="en-US" sz="8000">
              <a:solidFill>
                <a:schemeClr val="tx1">
                  <a:lumMod val="95000"/>
                </a:schemeClr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03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74B36B-AF5B-0641-8F50-D5743954B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12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387BC-4B80-F242-8C4D-0D412B5400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Can conformance constraints guide </a:t>
            </a:r>
          </a:p>
          <a:p>
            <a:r>
              <a:rPr lang="en-US"/>
              <a:t>us in data cleaning?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88FC6-278B-6E42-B16A-5DF5940BD5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CoCo: Interactive Exploration of Conformance Constraints for Data Understanding and Data Cleaning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2DC5DD-D916-9A45-A74D-C04439E6CC1B}"/>
              </a:ext>
            </a:extLst>
          </p:cNvPr>
          <p:cNvSpPr/>
          <p:nvPr/>
        </p:nvSpPr>
        <p:spPr>
          <a:xfrm>
            <a:off x="10259568" y="0"/>
            <a:ext cx="1932432" cy="1517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BA9E7C-61D0-D44A-91DF-C1EA0DE80854}"/>
                  </a:ext>
                </a:extLst>
              </p:cNvPr>
              <p:cNvSpPr txBox="1"/>
              <p:nvPr/>
            </p:nvSpPr>
            <p:spPr>
              <a:xfrm>
                <a:off x="2373142" y="2217980"/>
                <a:ext cx="7445716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𝐴𝑟𝑟𝑖𝑣𝑎𝑙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𝑇𝑖𝑚𝑒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𝐷𝑒𝑝𝑎𝑟𝑡𝑢𝑟𝑒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𝑇𝑖𝑚𝑒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≈</m:t>
                      </m:r>
                      <m:r>
                        <a:rPr lang="en-US" sz="2400" b="0" i="1" smtClean="0">
                          <a:solidFill>
                            <a:srgbClr val="34A19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𝐹𝑙𝑖𝑔h𝑡</m:t>
                      </m:r>
                      <m:r>
                        <a:rPr lang="en-US" sz="2400" b="0" i="1" smtClean="0">
                          <a:solidFill>
                            <a:srgbClr val="34A19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</m:t>
                      </m:r>
                      <m:r>
                        <a:rPr lang="en-US" sz="2400" b="0" i="1" smtClean="0">
                          <a:solidFill>
                            <a:srgbClr val="34A19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𝐷𝑢𝑟𝑎𝑡𝑖𝑜𝑛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BA9E7C-61D0-D44A-91DF-C1EA0DE80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142" y="2217980"/>
                <a:ext cx="7445716" cy="369332"/>
              </a:xfrm>
              <a:prstGeom prst="rect">
                <a:avLst/>
              </a:prstGeom>
              <a:blipFill>
                <a:blip r:embed="rId3"/>
                <a:stretch>
                  <a:fillRect b="-354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C156F918-27F7-4E45-9547-19A2A63E7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93626"/>
              </p:ext>
            </p:extLst>
          </p:nvPr>
        </p:nvGraphicFramePr>
        <p:xfrm>
          <a:off x="1388719" y="3648557"/>
          <a:ext cx="9414561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09000">
                  <a:extLst>
                    <a:ext uri="{9D8B030D-6E8A-4147-A177-3AD203B41FA5}">
                      <a16:colId xmlns:a16="http://schemas.microsoft.com/office/drawing/2014/main" val="2067277238"/>
                    </a:ext>
                  </a:extLst>
                </a:gridCol>
                <a:gridCol w="1603331">
                  <a:extLst>
                    <a:ext uri="{9D8B030D-6E8A-4147-A177-3AD203B41FA5}">
                      <a16:colId xmlns:a16="http://schemas.microsoft.com/office/drawing/2014/main" val="3303937998"/>
                    </a:ext>
                  </a:extLst>
                </a:gridCol>
                <a:gridCol w="1878904">
                  <a:extLst>
                    <a:ext uri="{9D8B030D-6E8A-4147-A177-3AD203B41FA5}">
                      <a16:colId xmlns:a16="http://schemas.microsoft.com/office/drawing/2014/main" val="898667547"/>
                    </a:ext>
                  </a:extLst>
                </a:gridCol>
                <a:gridCol w="2379946">
                  <a:extLst>
                    <a:ext uri="{9D8B030D-6E8A-4147-A177-3AD203B41FA5}">
                      <a16:colId xmlns:a16="http://schemas.microsoft.com/office/drawing/2014/main" val="2210716744"/>
                    </a:ext>
                  </a:extLst>
                </a:gridCol>
                <a:gridCol w="1643380">
                  <a:extLst>
                    <a:ext uri="{9D8B030D-6E8A-4147-A177-3AD203B41FA5}">
                      <a16:colId xmlns:a16="http://schemas.microsoft.com/office/drawing/2014/main" val="13657167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Departure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Arrival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Flight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Distance Travelled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Arrival Delay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639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</a:rPr>
                        <a:t>21 hours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1000 miles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07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77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74B36B-AF5B-0641-8F50-D5743954BE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13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387BC-4B80-F242-8C4D-0D412B5400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Can conformance constraints guide </a:t>
            </a:r>
          </a:p>
          <a:p>
            <a:r>
              <a:rPr lang="en-US"/>
              <a:t>us in data cleaning?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88FC6-278B-6E42-B16A-5DF5940BD5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err="1"/>
              <a:t>CoCo</a:t>
            </a:r>
            <a:r>
              <a:rPr lang="en-US"/>
              <a:t>: Interactive Exploration of Conformance Constraints for Data Understanding and Data Cleaning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2DC5DD-D916-9A45-A74D-C04439E6CC1B}"/>
              </a:ext>
            </a:extLst>
          </p:cNvPr>
          <p:cNvSpPr/>
          <p:nvPr/>
        </p:nvSpPr>
        <p:spPr>
          <a:xfrm>
            <a:off x="10259568" y="0"/>
            <a:ext cx="1932432" cy="1517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BA9E7C-61D0-D44A-91DF-C1EA0DE80854}"/>
                  </a:ext>
                </a:extLst>
              </p:cNvPr>
              <p:cNvSpPr txBox="1"/>
              <p:nvPr/>
            </p:nvSpPr>
            <p:spPr>
              <a:xfrm>
                <a:off x="2373142" y="2217980"/>
                <a:ext cx="7445716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𝐴𝑟𝑟𝑖𝑣𝑎𝑙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𝑇𝑖𝑚𝑒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𝐷𝑒𝑝𝑎𝑟𝑡𝑢𝑟𝑒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𝑇𝑖𝑚𝑒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≈</m:t>
                      </m:r>
                      <m:r>
                        <a:rPr lang="en-US" sz="2400" b="0" i="1" smtClean="0">
                          <a:solidFill>
                            <a:srgbClr val="34A19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𝐹𝑙𝑖𝑔h𝑡</m:t>
                      </m:r>
                      <m:r>
                        <a:rPr lang="en-US" sz="2400" b="0" i="1" smtClean="0">
                          <a:solidFill>
                            <a:srgbClr val="34A19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</m:t>
                      </m:r>
                      <m:r>
                        <a:rPr lang="en-US" sz="2400" b="0" i="1" smtClean="0">
                          <a:solidFill>
                            <a:srgbClr val="34A19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𝐷𝑢𝑟𝑎𝑡𝑖𝑜𝑛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BA9E7C-61D0-D44A-91DF-C1EA0DE80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142" y="2217980"/>
                <a:ext cx="7445716" cy="369332"/>
              </a:xfrm>
              <a:prstGeom prst="rect">
                <a:avLst/>
              </a:prstGeom>
              <a:blipFill>
                <a:blip r:embed="rId3"/>
                <a:stretch>
                  <a:fillRect b="-354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C156F918-27F7-4E45-9547-19A2A63E76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352592"/>
              </p:ext>
            </p:extLst>
          </p:nvPr>
        </p:nvGraphicFramePr>
        <p:xfrm>
          <a:off x="1388719" y="3648557"/>
          <a:ext cx="9414561" cy="7416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09000">
                  <a:extLst>
                    <a:ext uri="{9D8B030D-6E8A-4147-A177-3AD203B41FA5}">
                      <a16:colId xmlns:a16="http://schemas.microsoft.com/office/drawing/2014/main" val="2067277238"/>
                    </a:ext>
                  </a:extLst>
                </a:gridCol>
                <a:gridCol w="1603331">
                  <a:extLst>
                    <a:ext uri="{9D8B030D-6E8A-4147-A177-3AD203B41FA5}">
                      <a16:colId xmlns:a16="http://schemas.microsoft.com/office/drawing/2014/main" val="3303937998"/>
                    </a:ext>
                  </a:extLst>
                </a:gridCol>
                <a:gridCol w="1878904">
                  <a:extLst>
                    <a:ext uri="{9D8B030D-6E8A-4147-A177-3AD203B41FA5}">
                      <a16:colId xmlns:a16="http://schemas.microsoft.com/office/drawing/2014/main" val="898667547"/>
                    </a:ext>
                  </a:extLst>
                </a:gridCol>
                <a:gridCol w="2379946">
                  <a:extLst>
                    <a:ext uri="{9D8B030D-6E8A-4147-A177-3AD203B41FA5}">
                      <a16:colId xmlns:a16="http://schemas.microsoft.com/office/drawing/2014/main" val="2210716744"/>
                    </a:ext>
                  </a:extLst>
                </a:gridCol>
                <a:gridCol w="1643380">
                  <a:extLst>
                    <a:ext uri="{9D8B030D-6E8A-4147-A177-3AD203B41FA5}">
                      <a16:colId xmlns:a16="http://schemas.microsoft.com/office/drawing/2014/main" val="13657167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Departure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Arrival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Flight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Distance Travelled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Arrival Delay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639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bg1"/>
                          </a:solidFill>
                        </a:rPr>
                        <a:t>2 hours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1000 miles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07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76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5BE4FE9-7E00-4649-8AEF-B6BA82EF3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0368" y="571500"/>
            <a:ext cx="11047391" cy="621511"/>
          </a:xfrm>
        </p:spPr>
        <p:txBody>
          <a:bodyPr/>
          <a:lstStyle/>
          <a:p>
            <a:r>
              <a:rPr lang="en-US"/>
              <a:t>Key takeaways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90003C25-22DB-384C-9D16-87C92C0F37B5}"/>
              </a:ext>
            </a:extLst>
          </p:cNvPr>
          <p:cNvSpPr txBox="1">
            <a:spLocks/>
          </p:cNvSpPr>
          <p:nvPr/>
        </p:nvSpPr>
        <p:spPr>
          <a:xfrm>
            <a:off x="0" y="6286500"/>
            <a:ext cx="12186310" cy="469676"/>
          </a:xfrm>
          <a:prstGeom prst="rect">
            <a:avLst/>
          </a:prstGeom>
        </p:spPr>
        <p:txBody>
          <a:bodyPr lIns="274320" rIns="274320"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 baseline="0">
                <a:solidFill>
                  <a:srgbClr val="861C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cap="none">
                <a:solidFill>
                  <a:schemeClr val="tx1">
                    <a:lumMod val="50000"/>
                    <a:lumOff val="50000"/>
                  </a:schemeClr>
                </a:solidFill>
              </a:rPr>
              <a:t>Anna </a:t>
            </a:r>
            <a:r>
              <a:rPr lang="en-US" sz="1800" cap="none" err="1">
                <a:solidFill>
                  <a:schemeClr val="tx1">
                    <a:lumMod val="50000"/>
                    <a:lumOff val="50000"/>
                  </a:schemeClr>
                </a:solidFill>
              </a:rPr>
              <a:t>Fariha</a:t>
            </a:r>
            <a:r>
              <a:rPr lang="en-US" sz="1800" cap="none">
                <a:solidFill>
                  <a:schemeClr val="tx1">
                    <a:lumMod val="50000"/>
                    <a:lumOff val="50000"/>
                  </a:schemeClr>
                </a:solidFill>
              </a:rPr>
              <a:t> &lt;</a:t>
            </a:r>
            <a:r>
              <a:rPr lang="en-US" sz="1800" cap="none" err="1">
                <a:solidFill>
                  <a:schemeClr val="tx1">
                    <a:lumMod val="50000"/>
                    <a:lumOff val="50000"/>
                  </a:schemeClr>
                </a:solidFill>
              </a:rPr>
              <a:t>afariha@cs.umass.edu</a:t>
            </a:r>
            <a:r>
              <a:rPr lang="en-US" sz="1800" cap="none">
                <a:solidFill>
                  <a:schemeClr val="tx1">
                    <a:lumMod val="50000"/>
                    <a:lumOff val="50000"/>
                  </a:schemeClr>
                </a:solidFill>
              </a:rPr>
              <a:t>&gt;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0C487F-5158-2246-B796-998693359260}"/>
              </a:ext>
            </a:extLst>
          </p:cNvPr>
          <p:cNvSpPr/>
          <p:nvPr/>
        </p:nvSpPr>
        <p:spPr>
          <a:xfrm>
            <a:off x="570369" y="1634052"/>
            <a:ext cx="10644646" cy="10842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Conformance constraint is a </a:t>
            </a:r>
            <a:r>
              <a:rPr lang="en-US" sz="2800">
                <a:solidFill>
                  <a:srgbClr val="0070C0"/>
                </a:solidFill>
              </a:rPr>
              <a:t>new data profiling primitive</a:t>
            </a:r>
            <a:r>
              <a:rPr lang="en-US" sz="2800">
                <a:solidFill>
                  <a:schemeClr val="tx2"/>
                </a:solidFill>
              </a:rPr>
              <a:t> </a:t>
            </a:r>
            <a:r>
              <a:rPr lang="en-US" sz="2800">
                <a:solidFill>
                  <a:schemeClr val="tx1"/>
                </a:solidFill>
              </a:rPr>
              <a:t>to model linear arithmetic relationships among numerical data attributes.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F5B62-DE7C-9745-AA69-EE5A0956C7E0}"/>
              </a:ext>
            </a:extLst>
          </p:cNvPr>
          <p:cNvSpPr/>
          <p:nvPr/>
        </p:nvSpPr>
        <p:spPr>
          <a:xfrm>
            <a:off x="570367" y="2906860"/>
            <a:ext cx="10644645" cy="10842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Conformance constraints help in </a:t>
            </a:r>
            <a:r>
              <a:rPr lang="en-US" sz="2800">
                <a:solidFill>
                  <a:srgbClr val="0070C0"/>
                </a:solidFill>
              </a:rPr>
              <a:t>data understanding </a:t>
            </a:r>
          </a:p>
          <a:p>
            <a:pPr algn="ctr"/>
            <a:r>
              <a:rPr lang="en-US" sz="2800">
                <a:solidFill>
                  <a:schemeClr val="tx1"/>
                </a:solidFill>
              </a:rPr>
              <a:t>and can guide in </a:t>
            </a:r>
            <a:r>
              <a:rPr lang="en-US" sz="2800">
                <a:solidFill>
                  <a:srgbClr val="0070C0"/>
                </a:solidFill>
              </a:rPr>
              <a:t>data cleaning</a:t>
            </a:r>
            <a:r>
              <a:rPr lang="en-US" sz="28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5F6B6-7313-3D41-9987-D717CC4A9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14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CEA4BB-5577-DB41-84BB-1351BCCFB51A}"/>
              </a:ext>
            </a:extLst>
          </p:cNvPr>
          <p:cNvSpPr/>
          <p:nvPr/>
        </p:nvSpPr>
        <p:spPr>
          <a:xfrm>
            <a:off x="10259568" y="0"/>
            <a:ext cx="1932432" cy="1517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5149AC-D050-7F45-8C9A-1384B6B86F80}"/>
              </a:ext>
            </a:extLst>
          </p:cNvPr>
          <p:cNvGrpSpPr/>
          <p:nvPr/>
        </p:nvGrpSpPr>
        <p:grpSpPr>
          <a:xfrm>
            <a:off x="570367" y="4227858"/>
            <a:ext cx="10644645" cy="1884483"/>
            <a:chOff x="570367" y="4227858"/>
            <a:chExt cx="10644645" cy="1884483"/>
          </a:xfrm>
        </p:grpSpPr>
        <p:pic>
          <p:nvPicPr>
            <p:cNvPr id="3" name="Picture 2" descr="Text&#10;&#10;Description automatically generated">
              <a:extLst>
                <a:ext uri="{FF2B5EF4-FFF2-40B4-BE49-F238E27FC236}">
                  <a16:creationId xmlns:a16="http://schemas.microsoft.com/office/drawing/2014/main" id="{41F54050-CA7A-4B4C-B073-A8E7BDBDA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4699" y="4227858"/>
              <a:ext cx="6480313" cy="188448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3FE5AA-C3E4-F140-8422-41FD81764E82}"/>
                </a:ext>
              </a:extLst>
            </p:cNvPr>
            <p:cNvSpPr txBox="1"/>
            <p:nvPr/>
          </p:nvSpPr>
          <p:spPr>
            <a:xfrm>
              <a:off x="570367" y="4674549"/>
              <a:ext cx="2351737" cy="8925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200"/>
                <a:t>Full Paper</a:t>
              </a:r>
            </a:p>
            <a:p>
              <a:r>
                <a:rPr lang="en-US"/>
                <a:t>[SIGMOD 2021]</a:t>
              </a:r>
            </a:p>
          </p:txBody>
        </p:sp>
        <p:pic>
          <p:nvPicPr>
            <p:cNvPr id="11" name="Graphic 10" descr="Right pointing backhand index with solid fill">
              <a:extLst>
                <a:ext uri="{FF2B5EF4-FFF2-40B4-BE49-F238E27FC236}">
                  <a16:creationId xmlns:a16="http://schemas.microsoft.com/office/drawing/2014/main" id="{70C30728-F288-C34A-B380-1893C9BBF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71201" y="4509737"/>
              <a:ext cx="914400" cy="9144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5604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AC8CC-6074-314C-897D-F476518FBE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0369" y="571500"/>
            <a:ext cx="9475506" cy="621511"/>
          </a:xfrm>
        </p:spPr>
        <p:txBody>
          <a:bodyPr/>
          <a:lstStyle/>
          <a:p>
            <a:r>
              <a:rPr lang="en-US"/>
              <a:t>Example: Flights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5A1351-2818-7B4A-8079-C4EB88EAB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2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D54CBC7-F0CD-DD46-8CEA-1E5CBB5712C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4864" y="6356351"/>
            <a:ext cx="12192000" cy="261000"/>
          </a:xfrm>
        </p:spPr>
        <p:txBody>
          <a:bodyPr/>
          <a:lstStyle/>
          <a:p>
            <a:r>
              <a:rPr lang="en-US" err="1"/>
              <a:t>CoCo</a:t>
            </a:r>
            <a:r>
              <a:rPr lang="en-US"/>
              <a:t>: Interactive Exploration of Conformance Constraints for Data Understanding and Data Cleaning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223073-BA6B-694A-9510-1061453D82EE}"/>
              </a:ext>
            </a:extLst>
          </p:cNvPr>
          <p:cNvSpPr/>
          <p:nvPr/>
        </p:nvSpPr>
        <p:spPr>
          <a:xfrm>
            <a:off x="10259568" y="0"/>
            <a:ext cx="1932432" cy="1517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lanes run out of fuel more often than you think | 2017-08-30 | ISHN">
            <a:extLst>
              <a:ext uri="{FF2B5EF4-FFF2-40B4-BE49-F238E27FC236}">
                <a16:creationId xmlns:a16="http://schemas.microsoft.com/office/drawing/2014/main" id="{22DFA1E3-083D-6C45-A47E-6C726DF7C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536" y="1340886"/>
            <a:ext cx="7792927" cy="476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10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AC8CC-6074-314C-897D-F476518FBE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0369" y="571500"/>
            <a:ext cx="9475506" cy="621511"/>
          </a:xfrm>
        </p:spPr>
        <p:txBody>
          <a:bodyPr/>
          <a:lstStyle/>
          <a:p>
            <a:r>
              <a:rPr lang="en-US"/>
              <a:t>Example: Flights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5A1351-2818-7B4A-8079-C4EB88EAB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3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D54CBC7-F0CD-DD46-8CEA-1E5CBB5712C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7600" y="6356350"/>
            <a:ext cx="12192000" cy="261000"/>
          </a:xfrm>
        </p:spPr>
        <p:txBody>
          <a:bodyPr/>
          <a:lstStyle/>
          <a:p>
            <a:r>
              <a:rPr lang="en-US"/>
              <a:t>CoCo: Interactive Exploration of Conformance Constraints for Data Understanding and Data Cleaning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223073-BA6B-694A-9510-1061453D82EE}"/>
              </a:ext>
            </a:extLst>
          </p:cNvPr>
          <p:cNvSpPr/>
          <p:nvPr/>
        </p:nvSpPr>
        <p:spPr>
          <a:xfrm>
            <a:off x="10259568" y="0"/>
            <a:ext cx="1932432" cy="1517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lanes run out of fuel more often than you think | 2017-08-30 | ISHN">
            <a:extLst>
              <a:ext uri="{FF2B5EF4-FFF2-40B4-BE49-F238E27FC236}">
                <a16:creationId xmlns:a16="http://schemas.microsoft.com/office/drawing/2014/main" id="{22DFA1E3-083D-6C45-A47E-6C726DF7C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4" y="1386376"/>
            <a:ext cx="1860016" cy="113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A686D0D-DCFB-C546-9F26-75AC572A0882}"/>
              </a:ext>
            </a:extLst>
          </p:cNvPr>
          <p:cNvGraphicFramePr>
            <a:graphicFrameLocks noGrp="1"/>
          </p:cNvGraphicFramePr>
          <p:nvPr/>
        </p:nvGraphicFramePr>
        <p:xfrm>
          <a:off x="1388719" y="2935325"/>
          <a:ext cx="9414561" cy="3708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09000">
                  <a:extLst>
                    <a:ext uri="{9D8B030D-6E8A-4147-A177-3AD203B41FA5}">
                      <a16:colId xmlns:a16="http://schemas.microsoft.com/office/drawing/2014/main" val="2067277238"/>
                    </a:ext>
                  </a:extLst>
                </a:gridCol>
                <a:gridCol w="1603331">
                  <a:extLst>
                    <a:ext uri="{9D8B030D-6E8A-4147-A177-3AD203B41FA5}">
                      <a16:colId xmlns:a16="http://schemas.microsoft.com/office/drawing/2014/main" val="3303937998"/>
                    </a:ext>
                  </a:extLst>
                </a:gridCol>
                <a:gridCol w="1878904">
                  <a:extLst>
                    <a:ext uri="{9D8B030D-6E8A-4147-A177-3AD203B41FA5}">
                      <a16:colId xmlns:a16="http://schemas.microsoft.com/office/drawing/2014/main" val="898667547"/>
                    </a:ext>
                  </a:extLst>
                </a:gridCol>
                <a:gridCol w="2379946">
                  <a:extLst>
                    <a:ext uri="{9D8B030D-6E8A-4147-A177-3AD203B41FA5}">
                      <a16:colId xmlns:a16="http://schemas.microsoft.com/office/drawing/2014/main" val="2210716744"/>
                    </a:ext>
                  </a:extLst>
                </a:gridCol>
                <a:gridCol w="1643380">
                  <a:extLst>
                    <a:ext uri="{9D8B030D-6E8A-4147-A177-3AD203B41FA5}">
                      <a16:colId xmlns:a16="http://schemas.microsoft.com/office/drawing/2014/main" val="13657167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Departure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Arrival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Flight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Distance Travelled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Arrival Delay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639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383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>
            <a:extLst>
              <a:ext uri="{FF2B5EF4-FFF2-40B4-BE49-F238E27FC236}">
                <a16:creationId xmlns:a16="http://schemas.microsoft.com/office/drawing/2014/main" id="{BC3CAF36-FE66-AB44-AE59-D5BC3BBB62DA}"/>
              </a:ext>
            </a:extLst>
          </p:cNvPr>
          <p:cNvSpPr/>
          <p:nvPr/>
        </p:nvSpPr>
        <p:spPr>
          <a:xfrm>
            <a:off x="9930384" y="4196670"/>
            <a:ext cx="1213507" cy="680472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AC8CC-6074-314C-897D-F476518FBE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0369" y="571500"/>
            <a:ext cx="9475506" cy="621511"/>
          </a:xfrm>
        </p:spPr>
        <p:txBody>
          <a:bodyPr/>
          <a:lstStyle/>
          <a:p>
            <a:r>
              <a:rPr lang="en-US"/>
              <a:t>Constraints over flights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5A1351-2818-7B4A-8079-C4EB88EAB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D54CBC7-F0CD-DD46-8CEA-1E5CBB5712C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7600" y="6356350"/>
            <a:ext cx="12192000" cy="261000"/>
          </a:xfrm>
        </p:spPr>
        <p:txBody>
          <a:bodyPr/>
          <a:lstStyle/>
          <a:p>
            <a:r>
              <a:rPr lang="en-US"/>
              <a:t>CoCo: Interactive Exploration of Conformance Constraints for Data Understanding and Data Cleaning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223073-BA6B-694A-9510-1061453D82EE}"/>
              </a:ext>
            </a:extLst>
          </p:cNvPr>
          <p:cNvSpPr/>
          <p:nvPr/>
        </p:nvSpPr>
        <p:spPr>
          <a:xfrm>
            <a:off x="10259568" y="0"/>
            <a:ext cx="1932432" cy="1517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lanes run out of fuel more often than you think | 2017-08-30 | ISHN">
            <a:extLst>
              <a:ext uri="{FF2B5EF4-FFF2-40B4-BE49-F238E27FC236}">
                <a16:creationId xmlns:a16="http://schemas.microsoft.com/office/drawing/2014/main" id="{22DFA1E3-083D-6C45-A47E-6C726DF7C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4" y="1386376"/>
            <a:ext cx="1860016" cy="113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A686D0D-DCFB-C546-9F26-75AC572A08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073802"/>
              </p:ext>
            </p:extLst>
          </p:nvPr>
        </p:nvGraphicFramePr>
        <p:xfrm>
          <a:off x="1388719" y="2935325"/>
          <a:ext cx="9414561" cy="3708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09000">
                  <a:extLst>
                    <a:ext uri="{9D8B030D-6E8A-4147-A177-3AD203B41FA5}">
                      <a16:colId xmlns:a16="http://schemas.microsoft.com/office/drawing/2014/main" val="2067277238"/>
                    </a:ext>
                  </a:extLst>
                </a:gridCol>
                <a:gridCol w="1603331">
                  <a:extLst>
                    <a:ext uri="{9D8B030D-6E8A-4147-A177-3AD203B41FA5}">
                      <a16:colId xmlns:a16="http://schemas.microsoft.com/office/drawing/2014/main" val="3303937998"/>
                    </a:ext>
                  </a:extLst>
                </a:gridCol>
                <a:gridCol w="1878904">
                  <a:extLst>
                    <a:ext uri="{9D8B030D-6E8A-4147-A177-3AD203B41FA5}">
                      <a16:colId xmlns:a16="http://schemas.microsoft.com/office/drawing/2014/main" val="898667547"/>
                    </a:ext>
                  </a:extLst>
                </a:gridCol>
                <a:gridCol w="2379946">
                  <a:extLst>
                    <a:ext uri="{9D8B030D-6E8A-4147-A177-3AD203B41FA5}">
                      <a16:colId xmlns:a16="http://schemas.microsoft.com/office/drawing/2014/main" val="2210716744"/>
                    </a:ext>
                  </a:extLst>
                </a:gridCol>
                <a:gridCol w="1643380">
                  <a:extLst>
                    <a:ext uri="{9D8B030D-6E8A-4147-A177-3AD203B41FA5}">
                      <a16:colId xmlns:a16="http://schemas.microsoft.com/office/drawing/2014/main" val="13657167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Departure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Arrival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Flight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Distance Travelled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Arrival Delay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63998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3F34621-C77F-E046-B823-098FBBB62AE0}"/>
              </a:ext>
            </a:extLst>
          </p:cNvPr>
          <p:cNvSpPr/>
          <p:nvPr/>
        </p:nvSpPr>
        <p:spPr>
          <a:xfrm>
            <a:off x="1388719" y="4353042"/>
            <a:ext cx="9414561" cy="3883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E2CDE8-69D6-2347-9ADC-5112E8EC712D}"/>
                  </a:ext>
                </a:extLst>
              </p:cNvPr>
              <p:cNvSpPr txBox="1"/>
              <p:nvPr/>
            </p:nvSpPr>
            <p:spPr>
              <a:xfrm>
                <a:off x="2417520" y="5479557"/>
                <a:ext cx="7356957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𝐴𝑟𝑟𝑖𝑣𝑎𝑙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𝑇𝑖𝑚𝑒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𝐷𝑒𝑝𝑎𝑟𝑡𝑢𝑟𝑒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𝑇𝑖𝑚𝑒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≈</m:t>
                      </m:r>
                      <m:r>
                        <a:rPr lang="en-US" sz="2400" b="0" i="1" smtClean="0">
                          <a:solidFill>
                            <a:srgbClr val="34A19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𝐹𝑙𝑖𝑔h𝑡</m:t>
                      </m:r>
                      <m:r>
                        <a:rPr lang="en-US" sz="2400" b="0" i="1" smtClean="0">
                          <a:solidFill>
                            <a:srgbClr val="34A19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</m:t>
                      </m:r>
                      <m:r>
                        <a:rPr lang="en-US" sz="2400" b="0" i="1" smtClean="0">
                          <a:solidFill>
                            <a:srgbClr val="34A19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𝐷𝑢𝑟𝑎𝑡𝑖𝑜𝑛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E2CDE8-69D6-2347-9ADC-5112E8EC7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520" y="5479557"/>
                <a:ext cx="7356957" cy="369332"/>
              </a:xfrm>
              <a:prstGeom prst="rect">
                <a:avLst/>
              </a:prstGeom>
              <a:blipFill>
                <a:blip r:embed="rId4"/>
                <a:stretch>
                  <a:fillRect l="-414" r="-331" b="-354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6D85B73C-0C73-A540-BCC6-045E452DD9E6}"/>
              </a:ext>
            </a:extLst>
          </p:cNvPr>
          <p:cNvSpPr/>
          <p:nvPr/>
        </p:nvSpPr>
        <p:spPr>
          <a:xfrm>
            <a:off x="3724186" y="4353042"/>
            <a:ext cx="2841863" cy="388307"/>
          </a:xfrm>
          <a:prstGeom prst="rect">
            <a:avLst/>
          </a:prstGeom>
          <a:solidFill>
            <a:srgbClr val="34A09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2A43268-C30D-9F44-8824-FB5ECAA34375}"/>
              </a:ext>
            </a:extLst>
          </p:cNvPr>
          <p:cNvSpPr/>
          <p:nvPr/>
        </p:nvSpPr>
        <p:spPr>
          <a:xfrm>
            <a:off x="1389500" y="4356922"/>
            <a:ext cx="5186488" cy="384428"/>
          </a:xfrm>
          <a:prstGeom prst="rect">
            <a:avLst/>
          </a:prstGeom>
          <a:solidFill>
            <a:srgbClr val="34A09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33" descr="Take Off with solid fill">
            <a:extLst>
              <a:ext uri="{FF2B5EF4-FFF2-40B4-BE49-F238E27FC236}">
                <a16:creationId xmlns:a16="http://schemas.microsoft.com/office/drawing/2014/main" id="{740840AB-092D-1B47-BB0D-F6683E335D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46323" y="4691686"/>
            <a:ext cx="551880" cy="551880"/>
          </a:xfrm>
          <a:prstGeom prst="rect">
            <a:avLst/>
          </a:prstGeom>
        </p:spPr>
      </p:pic>
      <p:pic>
        <p:nvPicPr>
          <p:cNvPr id="36" name="Graphic 35" descr="Landing with solid fill">
            <a:extLst>
              <a:ext uri="{FF2B5EF4-FFF2-40B4-BE49-F238E27FC236}">
                <a16:creationId xmlns:a16="http://schemas.microsoft.com/office/drawing/2014/main" id="{EEB386CB-9C5C-4D4A-83B3-A3AE216FE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90124" y="4693899"/>
            <a:ext cx="551880" cy="5518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022988-55EE-1C4A-B815-EADE36DCF243}"/>
              </a:ext>
            </a:extLst>
          </p:cNvPr>
          <p:cNvCxnSpPr>
            <a:cxnSpLocks/>
          </p:cNvCxnSpPr>
          <p:nvPr/>
        </p:nvCxnSpPr>
        <p:spPr>
          <a:xfrm>
            <a:off x="3695178" y="4353042"/>
            <a:ext cx="0" cy="38830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471383-F927-B941-9CF9-33C14F07E728}"/>
              </a:ext>
            </a:extLst>
          </p:cNvPr>
          <p:cNvCxnSpPr>
            <a:cxnSpLocks/>
          </p:cNvCxnSpPr>
          <p:nvPr/>
        </p:nvCxnSpPr>
        <p:spPr>
          <a:xfrm>
            <a:off x="6595881" y="4353042"/>
            <a:ext cx="0" cy="38830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841581E-2008-0548-B777-E73DCEFEE238}"/>
              </a:ext>
            </a:extLst>
          </p:cNvPr>
          <p:cNvSpPr txBox="1"/>
          <p:nvPr/>
        </p:nvSpPr>
        <p:spPr>
          <a:xfrm>
            <a:off x="6290123" y="4029080"/>
            <a:ext cx="85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9:00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54AD718-7020-C64B-BF71-4A1D074B7966}"/>
              </a:ext>
            </a:extLst>
          </p:cNvPr>
          <p:cNvSpPr txBox="1"/>
          <p:nvPr/>
        </p:nvSpPr>
        <p:spPr>
          <a:xfrm>
            <a:off x="3383575" y="4012004"/>
            <a:ext cx="850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6:00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835ED58-B679-0A47-A86A-1499150FA68E}"/>
              </a:ext>
            </a:extLst>
          </p:cNvPr>
          <p:cNvSpPr txBox="1"/>
          <p:nvPr/>
        </p:nvSpPr>
        <p:spPr>
          <a:xfrm>
            <a:off x="3722275" y="4365754"/>
            <a:ext cx="284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 Hours</a:t>
            </a:r>
          </a:p>
        </p:txBody>
      </p:sp>
      <p:pic>
        <p:nvPicPr>
          <p:cNvPr id="3074" name="Picture 2" descr="Flight Duration Icons - Download Free Vector Icons | Noun Project">
            <a:extLst>
              <a:ext uri="{FF2B5EF4-FFF2-40B4-BE49-F238E27FC236}">
                <a16:creationId xmlns:a16="http://schemas.microsoft.com/office/drawing/2014/main" id="{B2DCBA0A-430A-FB46-AFCC-2C38FE7E5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904" y="3850216"/>
            <a:ext cx="594603" cy="59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63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/>
      <p:bldP spid="40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AC8CC-6074-314C-897D-F476518FBE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0369" y="571500"/>
            <a:ext cx="9475506" cy="621511"/>
          </a:xfrm>
        </p:spPr>
        <p:txBody>
          <a:bodyPr/>
          <a:lstStyle/>
          <a:p>
            <a:r>
              <a:rPr lang="en-US"/>
              <a:t>Constraints over flights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5A1351-2818-7B4A-8079-C4EB88EAB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D54CBC7-F0CD-DD46-8CEA-1E5CBB5712C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7600" y="6356350"/>
            <a:ext cx="12192000" cy="261000"/>
          </a:xfrm>
        </p:spPr>
        <p:txBody>
          <a:bodyPr/>
          <a:lstStyle/>
          <a:p>
            <a:r>
              <a:rPr lang="en-US"/>
              <a:t>CoCo: Interactive Exploration of Conformance Constraints for Data Understanding and Data Cleaning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223073-BA6B-694A-9510-1061453D82EE}"/>
              </a:ext>
            </a:extLst>
          </p:cNvPr>
          <p:cNvSpPr/>
          <p:nvPr/>
        </p:nvSpPr>
        <p:spPr>
          <a:xfrm>
            <a:off x="10259568" y="0"/>
            <a:ext cx="1932432" cy="1517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lanes run out of fuel more often than you think | 2017-08-30 | ISHN">
            <a:extLst>
              <a:ext uri="{FF2B5EF4-FFF2-40B4-BE49-F238E27FC236}">
                <a16:creationId xmlns:a16="http://schemas.microsoft.com/office/drawing/2014/main" id="{22DFA1E3-083D-6C45-A47E-6C726DF7C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4" y="1386376"/>
            <a:ext cx="1860016" cy="113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A686D0D-DCFB-C546-9F26-75AC572A0882}"/>
              </a:ext>
            </a:extLst>
          </p:cNvPr>
          <p:cNvGraphicFramePr>
            <a:graphicFrameLocks noGrp="1"/>
          </p:cNvGraphicFramePr>
          <p:nvPr/>
        </p:nvGraphicFramePr>
        <p:xfrm>
          <a:off x="1388719" y="2935325"/>
          <a:ext cx="9414561" cy="3708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09000">
                  <a:extLst>
                    <a:ext uri="{9D8B030D-6E8A-4147-A177-3AD203B41FA5}">
                      <a16:colId xmlns:a16="http://schemas.microsoft.com/office/drawing/2014/main" val="2067277238"/>
                    </a:ext>
                  </a:extLst>
                </a:gridCol>
                <a:gridCol w="1603331">
                  <a:extLst>
                    <a:ext uri="{9D8B030D-6E8A-4147-A177-3AD203B41FA5}">
                      <a16:colId xmlns:a16="http://schemas.microsoft.com/office/drawing/2014/main" val="3303937998"/>
                    </a:ext>
                  </a:extLst>
                </a:gridCol>
                <a:gridCol w="1878904">
                  <a:extLst>
                    <a:ext uri="{9D8B030D-6E8A-4147-A177-3AD203B41FA5}">
                      <a16:colId xmlns:a16="http://schemas.microsoft.com/office/drawing/2014/main" val="898667547"/>
                    </a:ext>
                  </a:extLst>
                </a:gridCol>
                <a:gridCol w="2379946">
                  <a:extLst>
                    <a:ext uri="{9D8B030D-6E8A-4147-A177-3AD203B41FA5}">
                      <a16:colId xmlns:a16="http://schemas.microsoft.com/office/drawing/2014/main" val="2210716744"/>
                    </a:ext>
                  </a:extLst>
                </a:gridCol>
                <a:gridCol w="1643380">
                  <a:extLst>
                    <a:ext uri="{9D8B030D-6E8A-4147-A177-3AD203B41FA5}">
                      <a16:colId xmlns:a16="http://schemas.microsoft.com/office/drawing/2014/main" val="13657167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Departure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Arrival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Flight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Distance Travelled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Arrival Delay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6399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E2CDE8-69D6-2347-9ADC-5112E8EC712D}"/>
                  </a:ext>
                </a:extLst>
              </p:cNvPr>
              <p:cNvSpPr txBox="1"/>
              <p:nvPr/>
            </p:nvSpPr>
            <p:spPr>
              <a:xfrm>
                <a:off x="3208959" y="3833674"/>
                <a:ext cx="5774079" cy="27699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𝐴𝑟𝑟𝑖𝑣𝑎𝑙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𝑇𝑖𝑚𝑒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𝐷𝑒𝑝𝑎𝑟𝑡𝑢𝑟𝑒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𝑇𝑖𝑚𝑒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≈</m:t>
                      </m:r>
                      <m:r>
                        <a:rPr lang="en-US" b="0" i="1" smtClean="0">
                          <a:solidFill>
                            <a:srgbClr val="34A19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𝐹𝑙𝑖𝑔h𝑡</m:t>
                      </m:r>
                      <m:r>
                        <a:rPr lang="en-US" b="0" i="1" smtClean="0">
                          <a:solidFill>
                            <a:srgbClr val="34A19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</m:t>
                      </m:r>
                      <m:r>
                        <a:rPr lang="en-US" b="0" i="1" smtClean="0">
                          <a:solidFill>
                            <a:srgbClr val="34A19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𝐷𝑢𝑟𝑎𝑡𝑖𝑜𝑛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E2CDE8-69D6-2347-9ADC-5112E8EC7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959" y="3833674"/>
                <a:ext cx="5774079" cy="276999"/>
              </a:xfrm>
              <a:prstGeom prst="rect">
                <a:avLst/>
              </a:prstGeom>
              <a:blipFill>
                <a:blip r:embed="rId4"/>
                <a:stretch>
                  <a:fillRect b="-340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A99CB03-3F6E-1843-A4F5-7914B86535F3}"/>
                  </a:ext>
                </a:extLst>
              </p:cNvPr>
              <p:cNvSpPr txBox="1"/>
              <p:nvPr/>
            </p:nvSpPr>
            <p:spPr>
              <a:xfrm>
                <a:off x="114298" y="4638182"/>
                <a:ext cx="11963400" cy="400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𝐴𝐼𝑅𝐶𝑅𝐴𝐹𝑇</m:t>
                      </m:r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𝑆𝑃𝐸𝐸𝐷</m:t>
                      </m:r>
                      <m:r>
                        <a:rPr lang="en-US" sz="2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9E73"/>
                              </a:solidFill>
                              <a:latin typeface="Cambria Math" panose="02040503050406030204" pitchFamily="18" charset="0"/>
                            </a:rPr>
                            <m:t>𝐹𝑙𝑖𝑔h𝑡</m:t>
                          </m:r>
                          <m:r>
                            <a:rPr lang="en-US" sz="2600" b="0" i="1" smtClean="0">
                              <a:solidFill>
                                <a:srgbClr val="009E73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600" b="0" i="1" smtClean="0">
                              <a:solidFill>
                                <a:srgbClr val="009E73"/>
                              </a:solidFill>
                              <a:latin typeface="Cambria Math" panose="02040503050406030204" pitchFamily="18" charset="0"/>
                            </a:rPr>
                            <m:t>𝐷𝑢𝑟𝑎𝑡𝑖𝑜𝑛</m:t>
                          </m:r>
                          <m:r>
                            <a:rPr lang="en-US" sz="2600" b="0" i="1" smtClean="0">
                              <a:solidFill>
                                <a:srgbClr val="009E73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600" b="0" i="1" smtClean="0">
                              <a:solidFill>
                                <a:srgbClr val="D55E00"/>
                              </a:solidFill>
                              <a:latin typeface="Cambria Math" panose="02040503050406030204" pitchFamily="18" charset="0"/>
                            </a:rPr>
                            <m:t>𝐴𝑟𝑟𝑖𝑣𝑎𝑙</m:t>
                          </m:r>
                          <m:r>
                            <a:rPr lang="en-US" sz="2600" b="0" i="1" smtClean="0">
                              <a:solidFill>
                                <a:srgbClr val="D55E00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600" b="0" i="1" smtClean="0">
                              <a:solidFill>
                                <a:srgbClr val="D55E00"/>
                              </a:solidFill>
                              <a:latin typeface="Cambria Math" panose="02040503050406030204" pitchFamily="18" charset="0"/>
                            </a:rPr>
                            <m:t>𝐷𝑒𝑙𝑎𝑦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6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26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</m:t>
                      </m:r>
                      <m:r>
                        <a:rPr lang="en-US" sz="26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𝑇𝑟𝑎𝑣𝑒𝑙𝑙𝑒𝑑</m:t>
                      </m:r>
                    </m:oMath>
                  </m:oMathPara>
                </a14:m>
                <a:endParaRPr lang="en-US" sz="26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A99CB03-3F6E-1843-A4F5-7914B8653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98" y="4638182"/>
                <a:ext cx="1196340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7443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AC8CC-6074-314C-897D-F476518FBE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0369" y="571500"/>
            <a:ext cx="9475506" cy="621511"/>
          </a:xfrm>
        </p:spPr>
        <p:txBody>
          <a:bodyPr/>
          <a:lstStyle/>
          <a:p>
            <a:r>
              <a:rPr lang="en-US" sz="3600">
                <a:latin typeface="Arial"/>
                <a:ea typeface="Open Sans"/>
                <a:cs typeface="Arial"/>
              </a:rPr>
              <a:t>Conformance constraints:  </a:t>
            </a:r>
            <a:endParaRPr lang="en-US" sz="3600"/>
          </a:p>
          <a:p>
            <a:r>
              <a:rPr lang="en-US" sz="3600">
                <a:latin typeface="Arial"/>
                <a:ea typeface="Open Sans"/>
                <a:cs typeface="Arial"/>
              </a:rPr>
              <a:t>a new data profiling primitive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5A1351-2818-7B4A-8079-C4EB88EAB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6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D54CBC7-F0CD-DD46-8CEA-1E5CBB5712C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7600" y="6356350"/>
            <a:ext cx="12192000" cy="261000"/>
          </a:xfrm>
        </p:spPr>
        <p:txBody>
          <a:bodyPr/>
          <a:lstStyle/>
          <a:p>
            <a:r>
              <a:rPr lang="en-US"/>
              <a:t>CoCo: Interactive Exploration of Conformance Constraints for Data Understanding and Data Cleaning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223073-BA6B-694A-9510-1061453D82EE}"/>
              </a:ext>
            </a:extLst>
          </p:cNvPr>
          <p:cNvSpPr/>
          <p:nvPr/>
        </p:nvSpPr>
        <p:spPr>
          <a:xfrm>
            <a:off x="10259568" y="0"/>
            <a:ext cx="1932432" cy="1517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E2CDE8-69D6-2347-9ADC-5112E8EC712D}"/>
                  </a:ext>
                </a:extLst>
              </p:cNvPr>
              <p:cNvSpPr txBox="1"/>
              <p:nvPr/>
            </p:nvSpPr>
            <p:spPr>
              <a:xfrm>
                <a:off x="2373142" y="2217980"/>
                <a:ext cx="7445716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𝐴𝑟𝑟𝑖𝑣𝑎𝑙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𝑇𝑖𝑚𝑒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𝐷𝑒𝑝𝑎𝑟𝑡𝑢𝑟𝑒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𝑇𝑖𝑚𝑒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≈</m:t>
                      </m:r>
                      <m:r>
                        <a:rPr lang="en-US" sz="2400" b="0" i="1" smtClean="0">
                          <a:solidFill>
                            <a:srgbClr val="34A19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𝐹𝑙𝑖𝑔h𝑡</m:t>
                      </m:r>
                      <m:r>
                        <a:rPr lang="en-US" sz="2400" b="0" i="1" smtClean="0">
                          <a:solidFill>
                            <a:srgbClr val="34A19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</m:t>
                      </m:r>
                      <m:r>
                        <a:rPr lang="en-US" sz="2400" b="0" i="1" smtClean="0">
                          <a:solidFill>
                            <a:srgbClr val="34A19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𝐷𝑢𝑟𝑎𝑡𝑖𝑜𝑛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E2CDE8-69D6-2347-9ADC-5112E8EC7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142" y="2217980"/>
                <a:ext cx="7445716" cy="369332"/>
              </a:xfrm>
              <a:prstGeom prst="rect">
                <a:avLst/>
              </a:prstGeom>
              <a:blipFill>
                <a:blip r:embed="rId3"/>
                <a:stretch>
                  <a:fillRect b="-354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A99CB03-3F6E-1843-A4F5-7914B86535F3}"/>
                  </a:ext>
                </a:extLst>
              </p:cNvPr>
              <p:cNvSpPr txBox="1"/>
              <p:nvPr/>
            </p:nvSpPr>
            <p:spPr>
              <a:xfrm>
                <a:off x="438411" y="2857766"/>
                <a:ext cx="11438470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𝐴𝐼𝑅𝐶𝑅𝐴𝐹𝑇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𝑆𝑃𝐸𝐸𝐷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9E73"/>
                              </a:solidFill>
                              <a:latin typeface="Cambria Math" panose="02040503050406030204" pitchFamily="18" charset="0"/>
                            </a:rPr>
                            <m:t>𝐹𝑙𝑖𝑔h𝑡</m:t>
                          </m:r>
                          <m:r>
                            <a:rPr lang="en-US" sz="2400" b="0" i="1" smtClean="0">
                              <a:solidFill>
                                <a:srgbClr val="009E73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400" b="0" i="1" smtClean="0">
                              <a:solidFill>
                                <a:srgbClr val="009E73"/>
                              </a:solidFill>
                              <a:latin typeface="Cambria Math" panose="02040503050406030204" pitchFamily="18" charset="0"/>
                            </a:rPr>
                            <m:t>𝐷𝑢𝑟𝑎𝑡𝑖𝑜𝑛</m:t>
                          </m:r>
                          <m:r>
                            <a:rPr lang="en-US" sz="2400" b="0" i="1" smtClean="0">
                              <a:solidFill>
                                <a:srgbClr val="009E73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400" b="0" i="1" smtClean="0">
                              <a:solidFill>
                                <a:srgbClr val="D55E00"/>
                              </a:solidFill>
                              <a:latin typeface="Cambria Math" panose="02040503050406030204" pitchFamily="18" charset="0"/>
                            </a:rPr>
                            <m:t>𝐴𝑟𝑟𝑖𝑣𝑎𝑙</m:t>
                          </m:r>
                          <m:r>
                            <a:rPr lang="en-US" sz="2400" b="0" i="1" smtClean="0">
                              <a:solidFill>
                                <a:srgbClr val="D55E00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400" b="0" i="1" smtClean="0">
                              <a:solidFill>
                                <a:srgbClr val="D55E00"/>
                              </a:solidFill>
                              <a:latin typeface="Cambria Math" panose="02040503050406030204" pitchFamily="18" charset="0"/>
                            </a:rPr>
                            <m:t>𝐷𝑒𝑙𝑎𝑦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sz="2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</m:t>
                      </m:r>
                      <m:r>
                        <a:rPr lang="en-US" sz="2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𝑇𝑟𝑎𝑣𝑒𝑙𝑙𝑒𝑑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A99CB03-3F6E-1843-A4F5-7914B8653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11" y="2857766"/>
                <a:ext cx="11438470" cy="369332"/>
              </a:xfrm>
              <a:prstGeom prst="rect">
                <a:avLst/>
              </a:prstGeom>
              <a:blipFill>
                <a:blip r:embed="rId4"/>
                <a:stretch>
                  <a:fillRect b="-354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83F63040-3633-1C4B-AAD5-F5BBCD5D1502}"/>
              </a:ext>
            </a:extLst>
          </p:cNvPr>
          <p:cNvSpPr txBox="1">
            <a:spLocks/>
          </p:cNvSpPr>
          <p:nvPr/>
        </p:nvSpPr>
        <p:spPr>
          <a:xfrm>
            <a:off x="1388718" y="3993857"/>
            <a:ext cx="8731541" cy="548976"/>
          </a:xfrm>
          <a:prstGeom prst="rect">
            <a:avLst/>
          </a:prstGeom>
          <a:solidFill>
            <a:srgbClr val="00E8FF">
              <a:alpha val="38431"/>
            </a:srgb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en-US" sz="3200"/>
              <a:t>capture the </a:t>
            </a:r>
            <a:r>
              <a:rPr lang="en-US" sz="3200">
                <a:solidFill>
                  <a:srgbClr val="D55E00"/>
                </a:solidFill>
              </a:rPr>
              <a:t>invariants</a:t>
            </a:r>
            <a:r>
              <a:rPr lang="en-US" sz="3200"/>
              <a:t> of the data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28943C-131A-B74D-8A4A-1A9C17B98240}"/>
              </a:ext>
            </a:extLst>
          </p:cNvPr>
          <p:cNvSpPr txBox="1">
            <a:spLocks/>
          </p:cNvSpPr>
          <p:nvPr/>
        </p:nvSpPr>
        <p:spPr>
          <a:xfrm>
            <a:off x="1388717" y="4689579"/>
            <a:ext cx="8731541" cy="1100705"/>
          </a:xfrm>
          <a:prstGeom prst="rect">
            <a:avLst/>
          </a:prstGeom>
          <a:solidFill>
            <a:srgbClr val="00E8FF">
              <a:alpha val="38431"/>
            </a:srgb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en-US" sz="3200"/>
              <a:t>model linear </a:t>
            </a:r>
            <a:r>
              <a:rPr lang="en-US" sz="3200">
                <a:solidFill>
                  <a:srgbClr val="D55E00"/>
                </a:solidFill>
              </a:rPr>
              <a:t>arithmetic relationships </a:t>
            </a:r>
            <a:r>
              <a:rPr lang="en-US" sz="3200"/>
              <a:t>involving multiple </a:t>
            </a:r>
            <a:r>
              <a:rPr lang="en-US" sz="3200">
                <a:solidFill>
                  <a:srgbClr val="D55E00"/>
                </a:solidFill>
              </a:rPr>
              <a:t>numerical</a:t>
            </a:r>
            <a:r>
              <a:rPr lang="en-US" sz="3200"/>
              <a:t> attributes</a:t>
            </a:r>
          </a:p>
        </p:txBody>
      </p:sp>
    </p:spTree>
    <p:extLst>
      <p:ext uri="{BB962C8B-B14F-4D97-AF65-F5344CB8AC3E}">
        <p14:creationId xmlns:p14="http://schemas.microsoft.com/office/powerpoint/2010/main" val="101590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watch&#10;&#10;Description automatically generated">
            <a:extLst>
              <a:ext uri="{FF2B5EF4-FFF2-40B4-BE49-F238E27FC236}">
                <a16:creationId xmlns:a16="http://schemas.microsoft.com/office/drawing/2014/main" id="{91A1EDF5-E5A4-E846-B7C6-F846CBB38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81" y="1721110"/>
            <a:ext cx="11417300" cy="17907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C2C148-6652-4B45-AD22-805E61D38D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Conformance constraints: general form</a:t>
            </a:r>
          </a:p>
          <a:p>
            <a:endParaRPr lang="en-US"/>
          </a:p>
        </p:txBody>
      </p:sp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4E0ABD33-F441-0E47-A861-4EAB2BD4BC80}"/>
              </a:ext>
            </a:extLst>
          </p:cNvPr>
          <p:cNvSpPr/>
          <p:nvPr/>
        </p:nvSpPr>
        <p:spPr>
          <a:xfrm>
            <a:off x="3749040" y="4548554"/>
            <a:ext cx="4710735" cy="1676080"/>
          </a:xfrm>
          <a:prstGeom prst="wedgeRectCallout">
            <a:avLst>
              <a:gd name="adj1" fmla="val 4275"/>
              <a:gd name="adj2" fmla="val -1424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/>
              <a:t>Projection</a:t>
            </a:r>
            <a:endParaRPr lang="en-US" sz="4800"/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CA0AF7DA-D40F-7443-B6AD-18E65A10BEF9}"/>
              </a:ext>
            </a:extLst>
          </p:cNvPr>
          <p:cNvSpPr/>
          <p:nvPr/>
        </p:nvSpPr>
        <p:spPr>
          <a:xfrm>
            <a:off x="428846" y="4983092"/>
            <a:ext cx="3037368" cy="595423"/>
          </a:xfrm>
          <a:prstGeom prst="wedgeRectCallout">
            <a:avLst>
              <a:gd name="adj1" fmla="val 3061"/>
              <a:gd name="adj2" fmla="val -380143"/>
            </a:avLst>
          </a:prstGeom>
          <a:solidFill>
            <a:srgbClr val="009E73">
              <a:alpha val="2762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Lower bound</a:t>
            </a:r>
          </a:p>
        </p:txBody>
      </p: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6266B61F-65E5-A64E-824B-45CF1D7F478E}"/>
              </a:ext>
            </a:extLst>
          </p:cNvPr>
          <p:cNvSpPr/>
          <p:nvPr/>
        </p:nvSpPr>
        <p:spPr>
          <a:xfrm>
            <a:off x="8725788" y="4983091"/>
            <a:ext cx="3037368" cy="595423"/>
          </a:xfrm>
          <a:prstGeom prst="wedgeRectCallout">
            <a:avLst>
              <a:gd name="adj1" fmla="val -1806"/>
              <a:gd name="adj2" fmla="val -384106"/>
            </a:avLst>
          </a:prstGeom>
          <a:solidFill>
            <a:srgbClr val="009E73">
              <a:alpha val="2762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Upper bound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21A39E-3C2E-3547-A5A1-1FEB1679A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7</a:t>
            </a:fld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DC6094F-01BD-CD4A-A01B-DADD061EDFB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CoCo: Interactive Exploration of Conformance Constraints for Data Understanding and Data Cleaning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9284CF3-89BA-3B47-9770-3D6BF6C2E0DF}"/>
              </a:ext>
            </a:extLst>
          </p:cNvPr>
          <p:cNvSpPr/>
          <p:nvPr/>
        </p:nvSpPr>
        <p:spPr>
          <a:xfrm>
            <a:off x="10259568" y="0"/>
            <a:ext cx="1932432" cy="1517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1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40B096-E484-EC4E-8791-4BA1999FC0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730"/>
              <a:t>How to find good projections?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F9B9AE3-7B12-704E-8E6D-4ADF39A2B696}"/>
              </a:ext>
            </a:extLst>
          </p:cNvPr>
          <p:cNvSpPr txBox="1">
            <a:spLocks/>
          </p:cNvSpPr>
          <p:nvPr/>
        </p:nvSpPr>
        <p:spPr>
          <a:xfrm>
            <a:off x="1557842" y="1623088"/>
            <a:ext cx="9076316" cy="12787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buClr>
                <a:schemeClr val="tx1"/>
              </a:buClr>
            </a:pPr>
            <a:r>
              <a:rPr lang="en-US" sz="4000"/>
              <a:t>Find </a:t>
            </a:r>
            <a:r>
              <a:rPr lang="en-US" sz="4000">
                <a:solidFill>
                  <a:srgbClr val="0070C0"/>
                </a:solidFill>
              </a:rPr>
              <a:t>low-variance</a:t>
            </a:r>
            <a:r>
              <a:rPr lang="en-US" sz="4000"/>
              <a:t> projections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2E3CD85-C1B8-C942-AA9C-0A7406BDB541}"/>
              </a:ext>
            </a:extLst>
          </p:cNvPr>
          <p:cNvSpPr txBox="1">
            <a:spLocks/>
          </p:cNvSpPr>
          <p:nvPr/>
        </p:nvSpPr>
        <p:spPr>
          <a:xfrm>
            <a:off x="1557842" y="3082032"/>
            <a:ext cx="9076316" cy="1460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buClr>
                <a:schemeClr val="tx1"/>
              </a:buClr>
            </a:pPr>
            <a:r>
              <a:rPr lang="en-US" sz="4000"/>
              <a:t>Select projections with </a:t>
            </a:r>
            <a:r>
              <a:rPr lang="en-US" sz="4000">
                <a:solidFill>
                  <a:srgbClr val="0070C0"/>
                </a:solidFill>
              </a:rPr>
              <a:t>small mutual correlations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F8CC20-AA70-DB42-BE07-8560E3FED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62A6F-77B8-9A49-9148-A4F4879A654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CoCo: Interactive Exploration of Conformance Constraints for Data Understanding and Data Cleaning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614CAF-025F-964F-B131-9047BB59B545}"/>
              </a:ext>
            </a:extLst>
          </p:cNvPr>
          <p:cNvSpPr/>
          <p:nvPr/>
        </p:nvSpPr>
        <p:spPr>
          <a:xfrm>
            <a:off x="10259568" y="0"/>
            <a:ext cx="1932432" cy="1517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2D8438-BD54-774F-9D85-F8FCE05E7782}"/>
              </a:ext>
            </a:extLst>
          </p:cNvPr>
          <p:cNvSpPr txBox="1">
            <a:spLocks/>
          </p:cNvSpPr>
          <p:nvPr/>
        </p:nvSpPr>
        <p:spPr>
          <a:xfrm>
            <a:off x="1555905" y="4738310"/>
            <a:ext cx="9076316" cy="14602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buClr>
                <a:schemeClr val="tx1"/>
              </a:buClr>
            </a:pPr>
            <a:r>
              <a:rPr lang="en-US" sz="4000"/>
              <a:t>Use </a:t>
            </a:r>
            <a:r>
              <a:rPr lang="en-US" sz="4000">
                <a:solidFill>
                  <a:srgbClr val="0070C0"/>
                </a:solidFill>
              </a:rPr>
              <a:t>Principal Component Analysis </a:t>
            </a:r>
            <a:r>
              <a:rPr lang="en-US" sz="4000"/>
              <a:t>(PCA)</a:t>
            </a:r>
            <a:endParaRPr lang="en-US" sz="40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3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3FFB22-6DAC-034B-BCC8-BCA610335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4F2A7-1A82-7243-8A8B-2EBF55EE32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Limitations of conformance constraints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36021-683C-6248-8EAA-69982E5A084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CoCo: Interactive Exploration of Conformance Constraints for Data Understanding and Data Cleaning</a:t>
            </a:r>
          </a:p>
        </p:txBody>
      </p:sp>
      <p:pic>
        <p:nvPicPr>
          <p:cNvPr id="7170" name="Picture 2" descr="Anger Management - SBCC">
            <a:extLst>
              <a:ext uri="{FF2B5EF4-FFF2-40B4-BE49-F238E27FC236}">
                <a16:creationId xmlns:a16="http://schemas.microsoft.com/office/drawing/2014/main" id="{95C8702B-C3BA-414B-B5EB-8EC52C57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287" y="2116482"/>
            <a:ext cx="3937552" cy="262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ADF3907-DE49-A443-8EB4-B8EE7FD3D043}"/>
                  </a:ext>
                </a:extLst>
              </p:cNvPr>
              <p:cNvSpPr/>
              <p:nvPr/>
            </p:nvSpPr>
            <p:spPr>
              <a:xfrm>
                <a:off x="171450" y="1624783"/>
                <a:ext cx="11887200" cy="5182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0.003≤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0.567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𝐴𝑟𝑟𝑖𝑣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𝑎𝑙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𝑇𝑖𝑚𝑒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0.567 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𝐷𝑒𝑝𝑎𝑟𝑡𝑢𝑟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𝑇𝑖𝑚𝑒</m:t>
                      </m:r>
                      <m:r>
                        <a:rPr lang="en-US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+0.23 × </m:t>
                      </m:r>
                      <m:r>
                        <a:rPr lang="en-US" sz="1400" i="1">
                          <a:solidFill>
                            <a:srgbClr val="34A19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𝐹𝑙𝑖𝑔h</m:t>
                      </m:r>
                      <m:r>
                        <a:rPr lang="en-US" sz="1400" b="0" i="1" smtClean="0">
                          <a:solidFill>
                            <a:srgbClr val="34A19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solidFill>
                            <a:srgbClr val="34A19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</m:t>
                      </m:r>
                      <m:r>
                        <a:rPr lang="en-US" sz="1400" b="0" i="1" smtClean="0">
                          <a:solidFill>
                            <a:srgbClr val="34A19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𝐷𝑢𝑟𝑎𝑡𝑖𝑜𝑛</m:t>
                      </m:r>
                      <m:r>
                        <a:rPr lang="en-US" sz="1400" i="1">
                          <a:solidFill>
                            <a:srgbClr val="009E7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solidFill>
                            <a:srgbClr val="009E73"/>
                          </a:solidFill>
                          <a:latin typeface="Cambria Math" panose="02040503050406030204" pitchFamily="18" charset="0"/>
                        </a:rPr>
                        <m:t>0.003 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solidFill>
                            <a:srgbClr val="D55E00"/>
                          </a:solidFill>
                          <a:latin typeface="Cambria Math" panose="02040503050406030204" pitchFamily="18" charset="0"/>
                        </a:rPr>
                        <m:t>𝐴𝑟𝑟𝑖𝑣𝑎</m:t>
                      </m:r>
                      <m:r>
                        <a:rPr lang="en-US" sz="1400" b="0" i="1" smtClean="0">
                          <a:solidFill>
                            <a:srgbClr val="D55E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400" b="0" i="1" smtClean="0">
                          <a:solidFill>
                            <a:srgbClr val="D55E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1400" b="0" i="1" smtClean="0">
                          <a:solidFill>
                            <a:srgbClr val="D55E00"/>
                          </a:solidFill>
                          <a:latin typeface="Cambria Math" panose="02040503050406030204" pitchFamily="18" charset="0"/>
                        </a:rPr>
                        <m:t>𝐷𝑒𝑙𝑎𝑦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+0.678 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𝐷𝑖𝑠𝑡𝑎𝑛𝑐</m:t>
                      </m:r>
                      <m:r>
                        <a:rPr lang="en-US" sz="1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</m:t>
                      </m:r>
                      <m:r>
                        <a:rPr lang="en-US" sz="1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𝑇𝑟𝑎𝑣𝑒𝑙𝑙𝑒𝑑</m:t>
                      </m:r>
                      <m:r>
                        <a:rPr lang="en-US" sz="1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≤0.005</m:t>
                      </m:r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ADF3907-DE49-A443-8EB4-B8EE7FD3D0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" y="1624783"/>
                <a:ext cx="11887200" cy="518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5AD4C3D6-89AF-4E44-B855-7215FB8D6B4F}"/>
              </a:ext>
            </a:extLst>
          </p:cNvPr>
          <p:cNvSpPr/>
          <p:nvPr/>
        </p:nvSpPr>
        <p:spPr>
          <a:xfrm>
            <a:off x="570368" y="2257424"/>
            <a:ext cx="3200400" cy="2065394"/>
          </a:xfrm>
          <a:prstGeom prst="wedgeRectCallout">
            <a:avLst>
              <a:gd name="adj1" fmla="val 95721"/>
              <a:gd name="adj2" fmla="val -2216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Humans cannot easily process long inequalities</a:t>
            </a: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9E0932A5-5904-A74B-BA04-BFA4083B1EB3}"/>
              </a:ext>
            </a:extLst>
          </p:cNvPr>
          <p:cNvSpPr/>
          <p:nvPr/>
        </p:nvSpPr>
        <p:spPr>
          <a:xfrm>
            <a:off x="8816277" y="2257424"/>
            <a:ext cx="2801482" cy="1928813"/>
          </a:xfrm>
          <a:prstGeom prst="wedgeRectCallout">
            <a:avLst>
              <a:gd name="adj1" fmla="val -119263"/>
              <a:gd name="adj2" fmla="val -1527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Not all attributes are relevant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2A822D-063F-CC4B-B849-39C565D794C9}"/>
              </a:ext>
            </a:extLst>
          </p:cNvPr>
          <p:cNvSpPr txBox="1">
            <a:spLocks/>
          </p:cNvSpPr>
          <p:nvPr/>
        </p:nvSpPr>
        <p:spPr>
          <a:xfrm>
            <a:off x="1150299" y="4914084"/>
            <a:ext cx="9891402" cy="11248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>
              <a:buClr>
                <a:schemeClr val="tx1"/>
              </a:buClr>
            </a:pPr>
            <a:r>
              <a:rPr lang="en-US" sz="4000">
                <a:solidFill>
                  <a:srgbClr val="D55E00"/>
                </a:solidFill>
              </a:rPr>
              <a:t>Interpretable</a:t>
            </a:r>
            <a:r>
              <a:rPr lang="en-US" sz="4000"/>
              <a:t> conformance constraints</a:t>
            </a:r>
            <a:endParaRPr lang="en-US" sz="4000">
              <a:solidFill>
                <a:srgbClr val="0070C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9B5F68-3ABA-F344-9D27-6D775F7E4D1D}"/>
              </a:ext>
            </a:extLst>
          </p:cNvPr>
          <p:cNvSpPr/>
          <p:nvPr/>
        </p:nvSpPr>
        <p:spPr>
          <a:xfrm>
            <a:off x="10259568" y="0"/>
            <a:ext cx="1932432" cy="1517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9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5.1|6.2|7.9|6.6|3.3|6.7|2.6|9.8|5.8"/>
</p:tagLst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862633"/>
      </a:dk2>
      <a:lt2>
        <a:srgbClr val="76797D"/>
      </a:lt2>
      <a:accent1>
        <a:srgbClr val="9B2B24"/>
      </a:accent1>
      <a:accent2>
        <a:srgbClr val="D1A117"/>
      </a:accent2>
      <a:accent3>
        <a:srgbClr val="A8431E"/>
      </a:accent3>
      <a:accent4>
        <a:srgbClr val="C67530"/>
      </a:accent4>
      <a:accent5>
        <a:srgbClr val="A79968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20 UMass Amherst powerpoint template" id="{CCCEF1AB-87F8-784D-9588-5DD0676C8CB2}" vid="{F09BAA8A-B50E-A246-A005-9B76C88E7A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558</Words>
  <Application>Microsoft Macintosh PowerPoint</Application>
  <PresentationFormat>Widescreen</PresentationFormat>
  <Paragraphs>110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Times</vt:lpstr>
      <vt:lpstr>Office Theme</vt:lpstr>
      <vt:lpstr>CoCo: Interactive Exploration of  Conformance Constraints for  Data Understanding and Data Cleaning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 Marshall</dc:creator>
  <cp:lastModifiedBy>Anna Fariha</cp:lastModifiedBy>
  <cp:revision>3</cp:revision>
  <cp:lastPrinted>2020-10-06T04:23:41Z</cp:lastPrinted>
  <dcterms:created xsi:type="dcterms:W3CDTF">2020-03-27T13:28:37Z</dcterms:created>
  <dcterms:modified xsi:type="dcterms:W3CDTF">2021-06-04T06:41:44Z</dcterms:modified>
</cp:coreProperties>
</file>