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2.xml" ContentType="application/vnd.openxmlformats-officedocument.presentationml.tags+xml"/>
  <Override PartName="/ppt/notesSlides/notesSlide30.xml" ContentType="application/vnd.openxmlformats-officedocument.presentationml.notesSlide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1" r:id="rId1"/>
  </p:sldMasterIdLst>
  <p:notesMasterIdLst>
    <p:notesMasterId r:id="rId44"/>
  </p:notesMasterIdLst>
  <p:sldIdLst>
    <p:sldId id="256" r:id="rId2"/>
    <p:sldId id="315" r:id="rId3"/>
    <p:sldId id="299" r:id="rId4"/>
    <p:sldId id="298" r:id="rId5"/>
    <p:sldId id="301" r:id="rId6"/>
    <p:sldId id="303" r:id="rId7"/>
    <p:sldId id="304" r:id="rId8"/>
    <p:sldId id="310" r:id="rId9"/>
    <p:sldId id="312" r:id="rId10"/>
    <p:sldId id="333" r:id="rId11"/>
    <p:sldId id="295" r:id="rId12"/>
    <p:sldId id="317" r:id="rId13"/>
    <p:sldId id="273" r:id="rId14"/>
    <p:sldId id="272" r:id="rId15"/>
    <p:sldId id="316" r:id="rId16"/>
    <p:sldId id="261" r:id="rId17"/>
    <p:sldId id="284" r:id="rId18"/>
    <p:sldId id="285" r:id="rId19"/>
    <p:sldId id="288" r:id="rId20"/>
    <p:sldId id="305" r:id="rId21"/>
    <p:sldId id="308" r:id="rId22"/>
    <p:sldId id="291" r:id="rId23"/>
    <p:sldId id="292" r:id="rId24"/>
    <p:sldId id="309" r:id="rId25"/>
    <p:sldId id="265" r:id="rId26"/>
    <p:sldId id="318" r:id="rId27"/>
    <p:sldId id="311" r:id="rId28"/>
    <p:sldId id="314" r:id="rId29"/>
    <p:sldId id="323" r:id="rId30"/>
    <p:sldId id="275" r:id="rId31"/>
    <p:sldId id="276" r:id="rId32"/>
    <p:sldId id="330" r:id="rId33"/>
    <p:sldId id="278" r:id="rId34"/>
    <p:sldId id="321" r:id="rId35"/>
    <p:sldId id="279" r:id="rId36"/>
    <p:sldId id="267" r:id="rId37"/>
    <p:sldId id="327" r:id="rId38"/>
    <p:sldId id="325" r:id="rId39"/>
    <p:sldId id="328" r:id="rId40"/>
    <p:sldId id="329" r:id="rId41"/>
    <p:sldId id="332" r:id="rId42"/>
    <p:sldId id="32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B98"/>
    <a:srgbClr val="F26623"/>
    <a:srgbClr val="7FC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43"/>
    <p:restoredTop sz="65642"/>
  </p:normalViewPr>
  <p:slideViewPr>
    <p:cSldViewPr snapToGrid="0" snapToObjects="1">
      <p:cViewPr varScale="1">
        <p:scale>
          <a:sx n="53" d="100"/>
          <a:sy n="53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32C31-CE5A-3D48-BE57-0D02F1BCEAF3}" type="datetimeFigureOut">
              <a:rPr lang="en-US" smtClean="0"/>
              <a:t>12/27/20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8FF5-5A05-2D42-8984-DAE540E17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18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02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7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6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1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2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5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19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7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0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47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78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6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4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7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05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81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13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let’s take a look at this query. The task was to find all Animation movies by Pixar.</a:t>
            </a:r>
          </a:p>
          <a:p>
            <a:endParaRPr lang="en-US" baseline="0" dirty="0"/>
          </a:p>
          <a:p>
            <a:r>
              <a:rPr lang="en-US" baseline="0" dirty="0"/>
              <a:t>This was the original query, </a:t>
            </a:r>
          </a:p>
          <a:p>
            <a:endParaRPr lang="en-US" baseline="0" dirty="0"/>
          </a:p>
          <a:p>
            <a:r>
              <a:rPr lang="en-US" baseline="0" dirty="0"/>
              <a:t>This is what SQuID inferred, with a few more predicates than the original. This is because it wasn’t able to figure out that some similarities were just co-incidental, and not intended.</a:t>
            </a:r>
          </a:p>
          <a:p>
            <a:endParaRPr lang="en-US" baseline="0" dirty="0"/>
          </a:p>
          <a:p>
            <a:r>
              <a:rPr lang="en-US" baseline="0" dirty="0"/>
              <a:t>But this is what TALOS produced. </a:t>
            </a:r>
          </a:p>
          <a:p>
            <a:endParaRPr lang="en-US" baseline="0" dirty="0"/>
          </a:p>
          <a:p>
            <a:r>
              <a:rPr lang="en-US" baseline="0" dirty="0"/>
              <a:t>Query reverse engineering approaches basically OVERFITS to the output as it tries to reconstruct a query that produces this exact same result. But it fails to generalize the intent.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97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9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2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8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0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3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03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756F-9848-204B-9032-E7C50310517E}" type="datetime1">
              <a:rPr lang="en-US" smtClean="0"/>
              <a:t>12/27/20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03B-26FA-4E41-AFA7-6FA1629A91A9}" type="datetime1">
              <a:rPr lang="en-US" smtClean="0"/>
              <a:t>12/27/20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7C24-0827-3246-88E3-84FDE2707E09}" type="datetime1">
              <a:rPr lang="en-US" smtClean="0"/>
              <a:t>12/27/20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3629-222E-3647-B138-7753F8755CA1}" type="datetime1">
              <a:rPr lang="en-US" smtClean="0"/>
              <a:t>12/27/20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466B-49D4-594B-AE69-52057386F5DB}" type="datetime1">
              <a:rPr lang="en-US" smtClean="0"/>
              <a:t>12/27/20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A4DE-E9DC-4A48-8390-C89C59DF3B0F}" type="datetime1">
              <a:rPr lang="en-US" smtClean="0"/>
              <a:t>12/27/20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29374-E9C4-6D4A-8A92-4372101F2BA4}" type="datetime1">
              <a:rPr lang="en-US" smtClean="0"/>
              <a:t>12/27/20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DB81B-1CDE-AB4B-952F-25A15AB38CCF}" type="datetime1">
              <a:rPr lang="en-US" smtClean="0"/>
              <a:t>12/27/20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6D76-9884-3143-8CD1-E29AE4AA03A5}" type="datetime1">
              <a:rPr lang="en-US" smtClean="0"/>
              <a:t>12/27/20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A2095-B154-1E48-B8FE-9C842BBBBE11}" type="datetime1">
              <a:rPr lang="en-US" smtClean="0"/>
              <a:t>12/27/20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DA1-A9BD-3441-8982-4745375C62B5}" type="datetime1">
              <a:rPr lang="en-US" smtClean="0"/>
              <a:t>12/27/20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34C9C-0AA3-B641-83E9-DAB270EC8181}" type="datetime1">
              <a:rPr lang="en-US" smtClean="0"/>
              <a:t>12/27/20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Example-Driven Query Intent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0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hyperlink" Target="http://squid.cs.umass.edu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52025"/>
            <a:ext cx="12192000" cy="2387600"/>
          </a:xfrm>
        </p:spPr>
        <p:txBody>
          <a:bodyPr vert="horz" anchor="ctr">
            <a:normAutofit/>
          </a:bodyPr>
          <a:lstStyle/>
          <a:p>
            <a:r>
              <a:rPr lang="en-US" sz="4800" b="1" dirty="0"/>
              <a:t>Example-Driven Query Intent Discovery: </a:t>
            </a:r>
            <a:br>
              <a:rPr lang="en-US" sz="4800" b="1" dirty="0"/>
            </a:br>
            <a:r>
              <a:rPr lang="en-US" sz="4800" b="1" dirty="0"/>
              <a:t>Abductive Reasoning using Semantic Similarity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 anchor="ctr">
            <a:normAutofit/>
          </a:bodyPr>
          <a:lstStyle/>
          <a:p>
            <a:pPr defTabSz="21817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2800" kern="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Anna Fariha</a:t>
            </a:r>
          </a:p>
          <a:p>
            <a:pPr defTabSz="21817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2800" kern="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Alexandra Meliou</a:t>
            </a:r>
            <a:endParaRPr lang="en-US" sz="3600" kern="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6" name="Picture 2" descr="mage result for umass amherst 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420213"/>
            <a:ext cx="1286933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5257800"/>
            <a:ext cx="12192000" cy="1369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8170">
              <a:spcBef>
                <a:spcPct val="0"/>
              </a:spcBef>
              <a:spcAft>
                <a:spcPct val="20000"/>
              </a:spcAft>
              <a:defRPr/>
            </a:pPr>
            <a:endParaRPr lang="en-US" sz="800" kern="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953" defTabSz="21817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2000" kern="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College of Information and Computer Sciences</a:t>
            </a:r>
          </a:p>
          <a:p>
            <a:pPr marL="5953" defTabSz="21817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3600" kern="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University of Massachusetts Amherst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B37FC-85A8-1347-A3F4-5D9175CF7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7401" y="5481470"/>
            <a:ext cx="1308743" cy="12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C9026D8-958E-4048-BE05-C897E530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708" y="3049766"/>
            <a:ext cx="2236042" cy="22360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9F0B02-8585-AD46-B0F1-3C2672945643}"/>
              </a:ext>
            </a:extLst>
          </p:cNvPr>
          <p:cNvSpPr txBox="1"/>
          <p:nvPr/>
        </p:nvSpPr>
        <p:spPr>
          <a:xfrm>
            <a:off x="9254701" y="5349695"/>
            <a:ext cx="29160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too much interaction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ECAD47E-F36A-854F-AB4D-B92BE08C1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021" y="3049766"/>
            <a:ext cx="2236042" cy="22360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56ED7A-1F61-2C40-82E7-26EADC9EC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8" y="3049766"/>
            <a:ext cx="2236042" cy="2236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95A3E-D328-D547-B9A8-4A309BF13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05" y="631485"/>
            <a:ext cx="1693589" cy="1693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E07A9-1DA1-FE43-9CD7-635E8B288992}"/>
              </a:ext>
            </a:extLst>
          </p:cNvPr>
          <p:cNvSpPr txBox="1"/>
          <p:nvPr/>
        </p:nvSpPr>
        <p:spPr>
          <a:xfrm>
            <a:off x="4360589" y="1478280"/>
            <a:ext cx="34708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American Typewriter" panose="02090604020004020304" pitchFamily="18" charset="77"/>
              </a:rPr>
              <a:t>context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A78690-F53B-BA40-B1FD-3FB89A6810BF}"/>
              </a:ext>
            </a:extLst>
          </p:cNvPr>
          <p:cNvSpPr/>
          <p:nvPr/>
        </p:nvSpPr>
        <p:spPr>
          <a:xfrm>
            <a:off x="678873" y="785553"/>
            <a:ext cx="1385454" cy="1385454"/>
          </a:xfrm>
          <a:prstGeom prst="ellipse">
            <a:avLst/>
          </a:prstGeom>
          <a:noFill/>
          <a:ln w="635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QBE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07DBFE-28E9-7549-BCD2-0C36132A915F}"/>
              </a:ext>
            </a:extLst>
          </p:cNvPr>
          <p:cNvCxnSpPr>
            <a:cxnSpLocks/>
          </p:cNvCxnSpPr>
          <p:nvPr/>
        </p:nvCxnSpPr>
        <p:spPr>
          <a:xfrm>
            <a:off x="2033107" y="1717795"/>
            <a:ext cx="2050030" cy="453212"/>
          </a:xfrm>
          <a:prstGeom prst="line">
            <a:avLst/>
          </a:prstGeom>
          <a:ln w="254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F8FC38D-2BAD-9047-9AB6-3861417E8719}"/>
              </a:ext>
            </a:extLst>
          </p:cNvPr>
          <p:cNvSpPr/>
          <p:nvPr/>
        </p:nvSpPr>
        <p:spPr>
          <a:xfrm>
            <a:off x="2842952" y="92826"/>
            <a:ext cx="2643447" cy="1470902"/>
          </a:xfrm>
          <a:prstGeom prst="ellipse">
            <a:avLst/>
          </a:prstGeom>
          <a:noFill/>
          <a:ln w="635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 Knowledge Graph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AE3C18-BB71-7E4F-BB49-4328BD4A6FC9}"/>
              </a:ext>
            </a:extLst>
          </p:cNvPr>
          <p:cNvSpPr txBox="1"/>
          <p:nvPr/>
        </p:nvSpPr>
        <p:spPr>
          <a:xfrm>
            <a:off x="3615880" y="1086674"/>
            <a:ext cx="10949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limited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D97FD2-7301-4440-8243-78474E7EE16C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2033107" y="828277"/>
            <a:ext cx="809845" cy="485134"/>
          </a:xfrm>
          <a:prstGeom prst="line">
            <a:avLst/>
          </a:prstGeom>
          <a:ln w="254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B742B53-3F87-4642-A950-490D580F6CC3}"/>
              </a:ext>
            </a:extLst>
          </p:cNvPr>
          <p:cNvSpPr/>
          <p:nvPr/>
        </p:nvSpPr>
        <p:spPr>
          <a:xfrm>
            <a:off x="5024061" y="3095850"/>
            <a:ext cx="2171395" cy="2143876"/>
          </a:xfrm>
          <a:prstGeom prst="ellipse">
            <a:avLst/>
          </a:prstGeom>
          <a:noFill/>
          <a:ln w="635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learning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EE852B-BF5C-9941-AE35-7B86B67BDA2B}"/>
              </a:ext>
            </a:extLst>
          </p:cNvPr>
          <p:cNvSpPr/>
          <p:nvPr/>
        </p:nvSpPr>
        <p:spPr>
          <a:xfrm>
            <a:off x="360621" y="3095850"/>
            <a:ext cx="2143876" cy="2143876"/>
          </a:xfrm>
          <a:prstGeom prst="ellipse">
            <a:avLst/>
          </a:prstGeom>
          <a:noFill/>
          <a:ln w="635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QRE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D6D695-E00D-9042-90D3-15CDF029F343}"/>
              </a:ext>
            </a:extLst>
          </p:cNvPr>
          <p:cNvSpPr txBox="1"/>
          <p:nvPr/>
        </p:nvSpPr>
        <p:spPr>
          <a:xfrm>
            <a:off x="2513047" y="3544540"/>
            <a:ext cx="172835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Query </a:t>
            </a:r>
          </a:p>
          <a:p>
            <a:r>
              <a:rPr lang="en-US" sz="2500" dirty="0"/>
              <a:t>Reverse </a:t>
            </a:r>
          </a:p>
          <a:p>
            <a:r>
              <a:rPr lang="en-US" sz="2500" dirty="0"/>
              <a:t>Engineering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9E242C-B2CA-5D4E-8C54-5BA88DC3B397}"/>
              </a:ext>
            </a:extLst>
          </p:cNvPr>
          <p:cNvSpPr/>
          <p:nvPr/>
        </p:nvSpPr>
        <p:spPr>
          <a:xfrm>
            <a:off x="9640791" y="3095850"/>
            <a:ext cx="2143876" cy="2143876"/>
          </a:xfrm>
          <a:prstGeom prst="ellipse">
            <a:avLst/>
          </a:prstGeom>
          <a:noFill/>
          <a:ln w="635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active 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D33F15-2175-5A4A-8D45-9D2BD6E9DD5C}"/>
              </a:ext>
            </a:extLst>
          </p:cNvPr>
          <p:cNvSpPr txBox="1"/>
          <p:nvPr/>
        </p:nvSpPr>
        <p:spPr>
          <a:xfrm>
            <a:off x="137397" y="5349695"/>
            <a:ext cx="25903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requires all output</a:t>
            </a:r>
          </a:p>
          <a:p>
            <a:pPr algn="ctr"/>
            <a:r>
              <a:rPr lang="en-US" sz="2500" dirty="0">
                <a:solidFill>
                  <a:srgbClr val="FF0000"/>
                </a:solidFill>
              </a:rPr>
              <a:t>overfits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1BCAD7-12B1-254E-8ED9-A217EABC78ED}"/>
              </a:ext>
            </a:extLst>
          </p:cNvPr>
          <p:cNvSpPr txBox="1"/>
          <p:nvPr/>
        </p:nvSpPr>
        <p:spPr>
          <a:xfrm>
            <a:off x="4761399" y="5349695"/>
            <a:ext cx="27152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too many examples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D6D695-E00D-9042-90D3-15CDF029F343}"/>
              </a:ext>
            </a:extLst>
          </p:cNvPr>
          <p:cNvSpPr txBox="1"/>
          <p:nvPr/>
        </p:nvSpPr>
        <p:spPr>
          <a:xfrm>
            <a:off x="161801" y="170199"/>
            <a:ext cx="27120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Query </a:t>
            </a:r>
            <a:r>
              <a:rPr lang="en-US" sz="2500"/>
              <a:t>by example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510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" grpId="0" animBg="1"/>
      <p:bldP spid="18" grpId="0" animBg="1"/>
      <p:bldP spid="19" grpId="0"/>
      <p:bldP spid="24" grpId="0" animBg="1"/>
      <p:bldP spid="25" grpId="0" animBg="1"/>
      <p:bldP spid="26" grpId="0"/>
      <p:bldP spid="27" grpId="0" animBg="1"/>
      <p:bldP spid="31" grpId="0"/>
      <p:bldP spid="3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799" y="1667471"/>
            <a:ext cx="10058400" cy="24262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SQuID</a:t>
            </a:r>
            <a:br>
              <a:rPr lang="en-US" b="1" dirty="0">
                <a:solidFill>
                  <a:srgbClr val="C00000"/>
                </a:solidFill>
              </a:rPr>
            </a:b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dirty="0"/>
              <a:t>emantic similarity-aware 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Qu</a:t>
            </a:r>
            <a:r>
              <a:rPr lang="en-US" dirty="0"/>
              <a:t>ery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dirty="0"/>
              <a:t>ntent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dirty="0"/>
              <a:t>iscovery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B37FC-85A8-1347-A3F4-5D9175CF7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41628" y="4504986"/>
            <a:ext cx="1308743" cy="12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8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12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What’s coming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08471" y="2430580"/>
            <a:ext cx="10775959" cy="1996840"/>
            <a:chOff x="577841" y="2430580"/>
            <a:chExt cx="10775959" cy="1996840"/>
          </a:xfrm>
        </p:grpSpPr>
        <p:sp>
          <p:nvSpPr>
            <p:cNvPr id="11" name="Rounded Rectangle 10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3400" dirty="0"/>
                <a:t>Modeling Semantic Context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285102" y="2430580"/>
              <a:ext cx="2654177" cy="19968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3400" dirty="0"/>
                <a:t>Query Intent Discovery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99236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3400" dirty="0"/>
                <a:t>Real-time Performance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69962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34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4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context: basic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Directly</a:t>
            </a:r>
            <a:r>
              <a:rPr lang="en-US" dirty="0"/>
              <a:t> affiliated with an entity.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13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C3C598-C566-F04C-B15A-FA6D041695B7}"/>
              </a:ext>
            </a:extLst>
          </p:cNvPr>
          <p:cNvGrpSpPr/>
          <p:nvPr/>
        </p:nvGrpSpPr>
        <p:grpSpPr>
          <a:xfrm>
            <a:off x="1056300" y="2775117"/>
            <a:ext cx="3774861" cy="2452353"/>
            <a:chOff x="896623" y="18126556"/>
            <a:chExt cx="2280803" cy="1995840"/>
          </a:xfrm>
        </p:grpSpPr>
        <p:sp>
          <p:nvSpPr>
            <p:cNvPr id="23" name="Process 22">
              <a:extLst>
                <a:ext uri="{FF2B5EF4-FFF2-40B4-BE49-F238E27FC236}">
                  <a16:creationId xmlns:a16="http://schemas.microsoft.com/office/drawing/2014/main" id="{67878D7D-F475-D949-BDB0-6655E0DC5C7D}"/>
                </a:ext>
              </a:extLst>
            </p:cNvPr>
            <p:cNvSpPr/>
            <p:nvPr/>
          </p:nvSpPr>
          <p:spPr bwMode="auto">
            <a:xfrm>
              <a:off x="896623" y="18924400"/>
              <a:ext cx="779777" cy="283664"/>
            </a:xfrm>
            <a:prstGeom prst="flowChartProcess">
              <a:avLst/>
            </a:prstGeom>
            <a:solidFill>
              <a:schemeClr val="bg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14654" rIns="0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person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F529710-DA2C-1F4B-A95B-3C8992D44DCF}"/>
                </a:ext>
              </a:extLst>
            </p:cNvPr>
            <p:cNvSpPr/>
            <p:nvPr/>
          </p:nvSpPr>
          <p:spPr bwMode="auto">
            <a:xfrm>
              <a:off x="2231779" y="18126556"/>
              <a:ext cx="945647" cy="503315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birth year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E820542-CBD9-0D4A-82CA-894A0FA96324}"/>
                </a:ext>
              </a:extLst>
            </p:cNvPr>
            <p:cNvSpPr/>
            <p:nvPr/>
          </p:nvSpPr>
          <p:spPr bwMode="auto">
            <a:xfrm>
              <a:off x="2220789" y="18752650"/>
              <a:ext cx="956637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gender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75C4BC9-B2BC-6849-A24E-4A419CD352E3}"/>
                </a:ext>
              </a:extLst>
            </p:cNvPr>
            <p:cNvSpPr/>
            <p:nvPr/>
          </p:nvSpPr>
          <p:spPr bwMode="auto">
            <a:xfrm>
              <a:off x="2220789" y="19247467"/>
              <a:ext cx="956637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height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3FDB551-7367-974C-939A-96A093D63DF6}"/>
                </a:ext>
              </a:extLst>
            </p:cNvPr>
            <p:cNvSpPr/>
            <p:nvPr/>
          </p:nvSpPr>
          <p:spPr bwMode="auto">
            <a:xfrm>
              <a:off x="2209800" y="19774924"/>
              <a:ext cx="967626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age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1E60D36-D221-7444-ADF3-52BABA91DA79}"/>
                </a:ext>
              </a:extLst>
            </p:cNvPr>
            <p:cNvCxnSpPr/>
            <p:nvPr/>
          </p:nvCxnSpPr>
          <p:spPr bwMode="auto">
            <a:xfrm flipV="1">
              <a:off x="1676400" y="18378214"/>
              <a:ext cx="555379" cy="6880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0F32AF4-1A18-F744-9509-F1B5C02199A3}"/>
                </a:ext>
              </a:extLst>
            </p:cNvPr>
            <p:cNvCxnSpPr/>
            <p:nvPr/>
          </p:nvCxnSpPr>
          <p:spPr bwMode="auto">
            <a:xfrm flipV="1">
              <a:off x="1676400" y="18926386"/>
              <a:ext cx="544389" cy="1398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3FD8ED-E5FD-6846-8468-31DD7752AE44}"/>
                </a:ext>
              </a:extLst>
            </p:cNvPr>
            <p:cNvCxnSpPr/>
            <p:nvPr/>
          </p:nvCxnSpPr>
          <p:spPr bwMode="auto">
            <a:xfrm>
              <a:off x="1676400" y="19066232"/>
              <a:ext cx="544389" cy="3549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0A4351-25F2-434F-BD5F-FA1ABFB4FF84}"/>
                </a:ext>
              </a:extLst>
            </p:cNvPr>
            <p:cNvCxnSpPr/>
            <p:nvPr/>
          </p:nvCxnSpPr>
          <p:spPr bwMode="auto">
            <a:xfrm>
              <a:off x="1676400" y="19066232"/>
              <a:ext cx="533400" cy="8824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3C598-C566-F04C-B15A-FA6D041695B7}"/>
              </a:ext>
            </a:extLst>
          </p:cNvPr>
          <p:cNvGrpSpPr/>
          <p:nvPr/>
        </p:nvGrpSpPr>
        <p:grpSpPr>
          <a:xfrm>
            <a:off x="7672851" y="2759076"/>
            <a:ext cx="2484285" cy="2452353"/>
            <a:chOff x="1676400" y="18126556"/>
            <a:chExt cx="1501026" cy="199584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F529710-DA2C-1F4B-A95B-3C8992D44DCF}"/>
                </a:ext>
              </a:extLst>
            </p:cNvPr>
            <p:cNvSpPr/>
            <p:nvPr/>
          </p:nvSpPr>
          <p:spPr bwMode="auto">
            <a:xfrm>
              <a:off x="2231779" y="18126556"/>
              <a:ext cx="945647" cy="503315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1962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E820542-CBD9-0D4A-82CA-894A0FA96324}"/>
                </a:ext>
              </a:extLst>
            </p:cNvPr>
            <p:cNvSpPr/>
            <p:nvPr/>
          </p:nvSpPr>
          <p:spPr bwMode="auto">
            <a:xfrm>
              <a:off x="2220789" y="18752650"/>
              <a:ext cx="956637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Male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75C4BC9-B2BC-6849-A24E-4A419CD352E3}"/>
                </a:ext>
              </a:extLst>
            </p:cNvPr>
            <p:cNvSpPr/>
            <p:nvPr/>
          </p:nvSpPr>
          <p:spPr bwMode="auto">
            <a:xfrm>
              <a:off x="2220789" y="19247467"/>
              <a:ext cx="956637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6’ 2’’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3FDB551-7367-974C-939A-96A093D63DF6}"/>
                </a:ext>
              </a:extLst>
            </p:cNvPr>
            <p:cNvSpPr/>
            <p:nvPr/>
          </p:nvSpPr>
          <p:spPr bwMode="auto">
            <a:xfrm>
              <a:off x="2209800" y="19774924"/>
              <a:ext cx="967626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57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1E60D36-D221-7444-ADF3-52BABA91DA79}"/>
                </a:ext>
              </a:extLst>
            </p:cNvPr>
            <p:cNvCxnSpPr/>
            <p:nvPr/>
          </p:nvCxnSpPr>
          <p:spPr bwMode="auto">
            <a:xfrm flipV="1">
              <a:off x="1676400" y="18378214"/>
              <a:ext cx="555379" cy="6880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0F32AF4-1A18-F744-9509-F1B5C02199A3}"/>
                </a:ext>
              </a:extLst>
            </p:cNvPr>
            <p:cNvCxnSpPr/>
            <p:nvPr/>
          </p:nvCxnSpPr>
          <p:spPr bwMode="auto">
            <a:xfrm flipV="1">
              <a:off x="1676400" y="18926386"/>
              <a:ext cx="544389" cy="1398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3FD8ED-E5FD-6846-8468-31DD7752AE44}"/>
                </a:ext>
              </a:extLst>
            </p:cNvPr>
            <p:cNvCxnSpPr/>
            <p:nvPr/>
          </p:nvCxnSpPr>
          <p:spPr bwMode="auto">
            <a:xfrm>
              <a:off x="1676400" y="19066232"/>
              <a:ext cx="544389" cy="3549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60A4351-25F2-434F-BD5F-FA1ABFB4FF84}"/>
                </a:ext>
              </a:extLst>
            </p:cNvPr>
            <p:cNvCxnSpPr/>
            <p:nvPr/>
          </p:nvCxnSpPr>
          <p:spPr bwMode="auto">
            <a:xfrm>
              <a:off x="1676400" y="19066232"/>
              <a:ext cx="533400" cy="8824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55" y="2696473"/>
            <a:ext cx="2057671" cy="2530997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8112934" y="-164"/>
            <a:ext cx="4090852" cy="821950"/>
            <a:chOff x="577841" y="2430580"/>
            <a:chExt cx="10915380" cy="1996840"/>
          </a:xfrm>
        </p:grpSpPr>
        <p:sp>
          <p:nvSpPr>
            <p:cNvPr id="49" name="Rounded Rectangle 48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Modeling Semantic Context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689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Semantic context: derived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48950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Aggregate </a:t>
            </a:r>
            <a:r>
              <a:rPr lang="en-US" dirty="0"/>
              <a:t>over a basic property of an associated entity.</a:t>
            </a:r>
          </a:p>
          <a:p>
            <a:pPr lvl="1"/>
            <a:r>
              <a:rPr lang="en-US" dirty="0"/>
              <a:t>number of comedy movies an actor appeared in.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85B519-0956-2341-9473-9E02E91ECA90}"/>
              </a:ext>
            </a:extLst>
          </p:cNvPr>
          <p:cNvGrpSpPr/>
          <p:nvPr/>
        </p:nvGrpSpPr>
        <p:grpSpPr>
          <a:xfrm>
            <a:off x="813975" y="3457074"/>
            <a:ext cx="4810813" cy="2078540"/>
            <a:chOff x="3580794" y="17909394"/>
            <a:chExt cx="3488009" cy="1049937"/>
          </a:xfrm>
        </p:grpSpPr>
        <p:sp>
          <p:nvSpPr>
            <p:cNvPr id="19" name="Process 18">
              <a:extLst>
                <a:ext uri="{FF2B5EF4-FFF2-40B4-BE49-F238E27FC236}">
                  <a16:creationId xmlns:a16="http://schemas.microsoft.com/office/drawing/2014/main" id="{C57C6526-99FC-844B-BC35-72673B0708A7}"/>
                </a:ext>
              </a:extLst>
            </p:cNvPr>
            <p:cNvSpPr/>
            <p:nvPr/>
          </p:nvSpPr>
          <p:spPr bwMode="auto">
            <a:xfrm>
              <a:off x="4719414" y="18317649"/>
              <a:ext cx="717247" cy="261479"/>
            </a:xfrm>
            <a:prstGeom prst="flowChartProcess">
              <a:avLst/>
            </a:prstGeom>
            <a:solidFill>
              <a:schemeClr val="bg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ot="0" spcFirstLastPara="0" vertOverflow="overflow" horzOverflow="overflow" vert="horz" wrap="square" lIns="0" tIns="14654" rIns="0" bIns="146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movie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10E029-C165-114E-BDC3-72FDE5C0ED54}"/>
                </a:ext>
              </a:extLst>
            </p:cNvPr>
            <p:cNvSpPr/>
            <p:nvPr/>
          </p:nvSpPr>
          <p:spPr bwMode="auto">
            <a:xfrm>
              <a:off x="5786214" y="18027418"/>
              <a:ext cx="1149788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genre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F67F448-8B28-1847-B47B-32C574EB9A7A}"/>
                </a:ext>
              </a:extLst>
            </p:cNvPr>
            <p:cNvSpPr/>
            <p:nvPr/>
          </p:nvSpPr>
          <p:spPr bwMode="auto">
            <a:xfrm>
              <a:off x="5786214" y="18484618"/>
              <a:ext cx="1160777" cy="347472"/>
            </a:xfrm>
            <a:prstGeom prst="roundRect">
              <a:avLst/>
            </a:prstGeom>
            <a:solidFill>
              <a:schemeClr val="bg1"/>
            </a:solidFill>
            <a:ln w="41275" cap="flat" cmpd="thickThin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29308" tIns="14654" rIns="29308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language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507F4A0-569D-BA48-8371-BAD6890A2790}"/>
                </a:ext>
              </a:extLst>
            </p:cNvPr>
            <p:cNvCxnSpPr>
              <a:endCxn id="20" idx="1"/>
            </p:cNvCxnSpPr>
            <p:nvPr/>
          </p:nvCxnSpPr>
          <p:spPr bwMode="auto">
            <a:xfrm flipV="1">
              <a:off x="5436661" y="18201154"/>
              <a:ext cx="349553" cy="2472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B009DB-0BD4-274B-BD2C-10F7EF0073BB}"/>
                </a:ext>
              </a:extLst>
            </p:cNvPr>
            <p:cNvCxnSpPr>
              <a:endCxn id="21" idx="1"/>
            </p:cNvCxnSpPr>
            <p:nvPr/>
          </p:nvCxnSpPr>
          <p:spPr bwMode="auto">
            <a:xfrm>
              <a:off x="5436661" y="18448389"/>
              <a:ext cx="349553" cy="2099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Process 23">
              <a:extLst>
                <a:ext uri="{FF2B5EF4-FFF2-40B4-BE49-F238E27FC236}">
                  <a16:creationId xmlns:a16="http://schemas.microsoft.com/office/drawing/2014/main" id="{A0AC6FBF-9531-9646-9340-3C351EA0B9F1}"/>
                </a:ext>
              </a:extLst>
            </p:cNvPr>
            <p:cNvSpPr/>
            <p:nvPr/>
          </p:nvSpPr>
          <p:spPr bwMode="auto">
            <a:xfrm>
              <a:off x="3640901" y="18316012"/>
              <a:ext cx="778699" cy="263116"/>
            </a:xfrm>
            <a:prstGeom prst="flowChartProcess">
              <a:avLst/>
            </a:prstGeom>
            <a:solidFill>
              <a:schemeClr val="bg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14654" rIns="0" bIns="1465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06006"/>
              <a:r>
                <a:rPr lang="en-US" sz="2000" dirty="0">
                  <a:latin typeface="Verdana" charset="0"/>
                </a:rPr>
                <a:t>person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BBBC3BA-9439-2141-8AE1-68E86C982019}"/>
                </a:ext>
              </a:extLst>
            </p:cNvPr>
            <p:cNvCxnSpPr/>
            <p:nvPr/>
          </p:nvCxnSpPr>
          <p:spPr bwMode="auto">
            <a:xfrm>
              <a:off x="4419600" y="18447570"/>
              <a:ext cx="299814" cy="81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15F0ABA-27C2-A441-BFDB-3BE3E8D0F154}"/>
                </a:ext>
              </a:extLst>
            </p:cNvPr>
            <p:cNvSpPr/>
            <p:nvPr/>
          </p:nvSpPr>
          <p:spPr bwMode="auto">
            <a:xfrm>
              <a:off x="3580794" y="17909394"/>
              <a:ext cx="3488009" cy="1049937"/>
            </a:xfrm>
            <a:prstGeom prst="round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softEdge rad="0"/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41354"/>
              <a:endParaRPr lang="en-US" sz="2000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970889" y="3682013"/>
            <a:ext cx="1884895" cy="1579024"/>
            <a:chOff x="1970889" y="3682013"/>
            <a:chExt cx="1884895" cy="1579024"/>
          </a:xfrm>
        </p:grpSpPr>
        <p:sp>
          <p:nvSpPr>
            <p:cNvPr id="46" name="Rectangle 45"/>
            <p:cNvSpPr/>
            <p:nvPr/>
          </p:nvSpPr>
          <p:spPr>
            <a:xfrm>
              <a:off x="2029569" y="3682013"/>
              <a:ext cx="1801935" cy="1579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CCCAEF-A29D-4B48-AC68-FA4D299B0BDD}"/>
                </a:ext>
              </a:extLst>
            </p:cNvPr>
            <p:cNvGrpSpPr/>
            <p:nvPr/>
          </p:nvGrpSpPr>
          <p:grpSpPr>
            <a:xfrm>
              <a:off x="1970889" y="4034705"/>
              <a:ext cx="1884895" cy="905093"/>
              <a:chOff x="4419599" y="19378120"/>
              <a:chExt cx="1366616" cy="444333"/>
            </a:xfrm>
            <a:solidFill>
              <a:schemeClr val="bg1"/>
            </a:solidFill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01FBED4-D440-C244-A2B7-121DAAD1E120}"/>
                  </a:ext>
                </a:extLst>
              </p:cNvPr>
              <p:cNvCxnSpPr>
                <a:stCxn id="24" idx="3"/>
                <a:endCxn id="20" idx="1"/>
              </p:cNvCxnSpPr>
              <p:nvPr/>
            </p:nvCxnSpPr>
            <p:spPr bwMode="auto">
              <a:xfrm flipV="1">
                <a:off x="4419599" y="19378120"/>
                <a:ext cx="1366615" cy="239486"/>
              </a:xfrm>
              <a:prstGeom prst="straightConnector1">
                <a:avLst/>
              </a:prstGeom>
              <a:grpFill/>
              <a:ln w="63500" cap="flat" cmpd="tri" algn="ctr">
                <a:solidFill>
                  <a:schemeClr val="accent2">
                    <a:lumMod val="50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93BAF86-F1AD-5940-AC6C-CDB8FF2CAF1B}"/>
                  </a:ext>
                </a:extLst>
              </p:cNvPr>
              <p:cNvCxnSpPr>
                <a:stCxn id="24" idx="3"/>
                <a:endCxn id="21" idx="1"/>
              </p:cNvCxnSpPr>
              <p:nvPr/>
            </p:nvCxnSpPr>
            <p:spPr bwMode="auto">
              <a:xfrm>
                <a:off x="4419600" y="19617597"/>
                <a:ext cx="1366615" cy="204856"/>
              </a:xfrm>
              <a:prstGeom prst="straightConnector1">
                <a:avLst/>
              </a:prstGeom>
              <a:grpFill/>
              <a:ln w="63500" cap="flat" cmpd="tri" algn="ctr">
                <a:solidFill>
                  <a:schemeClr val="accent2">
                    <a:lumMod val="50000"/>
                  </a:schemeClr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31" y="3206026"/>
            <a:ext cx="2057671" cy="2530997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9326879" y="2055977"/>
            <a:ext cx="2355937" cy="1269975"/>
          </a:xfrm>
          <a:prstGeom prst="wedgeEllipseCallout">
            <a:avLst>
              <a:gd name="adj1" fmla="val -79999"/>
              <a:gd name="adj2" fmla="val 9998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40 Comedy movies</a:t>
            </a:r>
          </a:p>
        </p:txBody>
      </p:sp>
      <p:sp>
        <p:nvSpPr>
          <p:cNvPr id="55" name="Oval Callout 54"/>
          <p:cNvSpPr/>
          <p:nvPr/>
        </p:nvSpPr>
        <p:spPr>
          <a:xfrm>
            <a:off x="9370893" y="3593585"/>
            <a:ext cx="2267907" cy="1269975"/>
          </a:xfrm>
          <a:prstGeom prst="wedgeEllipseCallout">
            <a:avLst>
              <a:gd name="adj1" fmla="val -81059"/>
              <a:gd name="adj2" fmla="val 17181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 Drama movies</a:t>
            </a:r>
          </a:p>
        </p:txBody>
      </p:sp>
      <p:sp>
        <p:nvSpPr>
          <p:cNvPr id="56" name="Oval Callout 55"/>
          <p:cNvSpPr/>
          <p:nvPr/>
        </p:nvSpPr>
        <p:spPr>
          <a:xfrm>
            <a:off x="9493783" y="5063515"/>
            <a:ext cx="2096466" cy="1269975"/>
          </a:xfrm>
          <a:prstGeom prst="wedgeEllipseCallout">
            <a:avLst>
              <a:gd name="adj1" fmla="val -91633"/>
              <a:gd name="adj2" fmla="val -62021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67 English movies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112934" y="-164"/>
            <a:ext cx="4090852" cy="821950"/>
            <a:chOff x="577841" y="2430580"/>
            <a:chExt cx="10915380" cy="1996840"/>
          </a:xfrm>
        </p:grpSpPr>
        <p:sp>
          <p:nvSpPr>
            <p:cNvPr id="62" name="Rounded Rectangle 61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Modeling Semantic Context</a:t>
              </a: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870075"/>
            <a:ext cx="5083629" cy="339975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518160" y="2777206"/>
            <a:ext cx="4426655" cy="2744711"/>
          </a:xfrm>
          <a:prstGeom prst="wedgeRectCallout">
            <a:avLst>
              <a:gd name="adj1" fmla="val 119341"/>
              <a:gd name="adj2" fmla="val -3186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5760" rIns="182880"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SELECT </a:t>
            </a:r>
          </a:p>
          <a:p>
            <a:r>
              <a:rPr lang="en-US" sz="2800" dirty="0">
                <a:solidFill>
                  <a:schemeClr val="tx1"/>
                </a:solidFill>
              </a:rPr>
              <a:t>	person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FROM </a:t>
            </a:r>
          </a:p>
          <a:p>
            <a:r>
              <a:rPr lang="en-US" sz="2800" dirty="0">
                <a:solidFill>
                  <a:schemeClr val="tx1"/>
                </a:solidFill>
              </a:rPr>
              <a:t>	people </a:t>
            </a:r>
          </a:p>
          <a:p>
            <a:r>
              <a:rPr lang="en-US" sz="2800" dirty="0">
                <a:solidFill>
                  <a:schemeClr val="tx1"/>
                </a:solidFill>
              </a:rPr>
              <a:t>WHERE </a:t>
            </a:r>
          </a:p>
          <a:p>
            <a:r>
              <a:rPr lang="en-US" sz="2800" dirty="0">
                <a:solidFill>
                  <a:schemeClr val="tx1"/>
                </a:solidFill>
              </a:rPr>
              <a:t>	color = </a:t>
            </a:r>
            <a:r>
              <a:rPr lang="en-US" sz="2800" dirty="0">
                <a:solidFill>
                  <a:srgbClr val="F26623"/>
                </a:solidFill>
              </a:rPr>
              <a:t>orange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8199" y="1690685"/>
            <a:ext cx="474412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Encode semantic context.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112934" y="-164"/>
            <a:ext cx="4090852" cy="821950"/>
            <a:chOff x="577841" y="2430580"/>
            <a:chExt cx="10915380" cy="1996840"/>
          </a:xfrm>
        </p:grpSpPr>
        <p:sp>
          <p:nvSpPr>
            <p:cNvPr id="26" name="Rounded Rectangle 25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Modeling Semantic Context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161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Intended or co-incidental?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676278" y="1919923"/>
            <a:ext cx="5205082" cy="344471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softEdge rad="0"/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Male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Born in North America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Appeared in 80+ Hollywood movies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Appeared in 40+ comedy movies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Appeared in 20+ drama movies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Height above 5 feet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Born after 1940</a:t>
            </a:r>
          </a:p>
          <a:p>
            <a:pPr marL="342900" indent="-342900" defTabSz="641354">
              <a:buFont typeface="Arial" charset="0"/>
              <a:buChar char="•"/>
            </a:pPr>
            <a:r>
              <a:rPr lang="mr-IN" sz="2400" dirty="0"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US" sz="2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16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838200" y="2560320"/>
            <a:ext cx="3893820" cy="1965960"/>
            <a:chOff x="557158" y="2925118"/>
            <a:chExt cx="3464816" cy="1632036"/>
          </a:xfrm>
        </p:grpSpPr>
        <p:grpSp>
          <p:nvGrpSpPr>
            <p:cNvPr id="26" name="Group 25"/>
            <p:cNvGrpSpPr/>
            <p:nvPr/>
          </p:nvGrpSpPr>
          <p:grpSpPr>
            <a:xfrm>
              <a:off x="557158" y="2925118"/>
              <a:ext cx="3464816" cy="1466752"/>
              <a:chOff x="605343" y="1979833"/>
              <a:chExt cx="6866550" cy="28702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43" y="1979833"/>
                <a:ext cx="2120900" cy="28702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9893" y="2031570"/>
                <a:ext cx="2032000" cy="2806701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656" y="2925118"/>
              <a:ext cx="1204330" cy="163203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31" name="Rounded Rectangle 30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62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1350" cy="1325563"/>
          </a:xfrm>
        </p:spPr>
        <p:txBody>
          <a:bodyPr/>
          <a:lstStyle/>
          <a:p>
            <a:r>
              <a:rPr lang="en-US" dirty="0"/>
              <a:t>Abduction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Most likely </a:t>
            </a:r>
            <a:r>
              <a:rPr lang="en-US" sz="4000" b="1" i="1" dirty="0"/>
              <a:t>explanation </a:t>
            </a:r>
            <a:r>
              <a:rPr lang="en-US" sz="4000" dirty="0"/>
              <a:t>of an </a:t>
            </a:r>
            <a:r>
              <a:rPr lang="en-US" sz="4000" b="1" i="1" dirty="0"/>
              <a:t>observation</a:t>
            </a:r>
            <a:r>
              <a:rPr lang="en-US" sz="4000" dirty="0"/>
              <a:t>.</a:t>
            </a:r>
          </a:p>
          <a:p>
            <a:r>
              <a:rPr lang="en-US" sz="4000" dirty="0"/>
              <a:t>Most likely </a:t>
            </a:r>
            <a:r>
              <a:rPr lang="en-US" sz="4000" b="1" i="1" dirty="0"/>
              <a:t>query </a:t>
            </a:r>
            <a:r>
              <a:rPr lang="en-US" sz="4000" dirty="0"/>
              <a:t>given the </a:t>
            </a:r>
            <a:r>
              <a:rPr lang="en-US" sz="4000" b="1" i="1" dirty="0"/>
              <a:t>examples.</a:t>
            </a:r>
            <a:endParaRPr lang="en-US" sz="4000" dirty="0"/>
          </a:p>
        </p:txBody>
      </p:sp>
      <p:sp>
        <p:nvSpPr>
          <p:cNvPr id="6" name="Rounded Rectangle 5"/>
          <p:cNvSpPr/>
          <p:nvPr/>
        </p:nvSpPr>
        <p:spPr>
          <a:xfrm>
            <a:off x="1142981" y="4049237"/>
            <a:ext cx="9906038" cy="1371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Maximum likelihood estimation is abduction!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23" name="Rounded Rectangle 22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1918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2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/>
              <a:t>Query intent discovery: </a:t>
            </a:r>
            <a:r>
              <a:rPr lang="en-US" sz="3400" dirty="0"/>
              <a:t>given a </a:t>
            </a:r>
            <a:r>
              <a:rPr lang="en-US" sz="3400" i="1" dirty="0"/>
              <a:t>Database</a:t>
            </a:r>
            <a:r>
              <a:rPr lang="en-US" sz="3400" dirty="0"/>
              <a:t> and </a:t>
            </a:r>
            <a:r>
              <a:rPr lang="en-US" sz="3400" i="1" dirty="0"/>
              <a:t>Example</a:t>
            </a:r>
            <a:r>
              <a:rPr lang="en-US" sz="3400" dirty="0"/>
              <a:t>, find </a:t>
            </a:r>
            <a:r>
              <a:rPr lang="en-US" sz="3400" i="1" dirty="0"/>
              <a:t>Query</a:t>
            </a:r>
            <a:r>
              <a:rPr lang="en-US" sz="3400" dirty="0"/>
              <a:t> such that:</a:t>
            </a:r>
          </a:p>
          <a:p>
            <a:endParaRPr lang="en-US" sz="3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85663"/>
            <a:ext cx="8568212" cy="1021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32330"/>
            <a:ext cx="10058400" cy="10136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15" name="Rounded Rectangle 14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3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2" y="3152369"/>
            <a:ext cx="10498667" cy="119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abduction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b="0" i="1" dirty="0">
              <a:latin typeface="Cambria Math" charset="0"/>
            </a:endParaRPr>
          </a:p>
          <a:p>
            <a:endParaRPr lang="en-US" sz="3200" b="0" i="1" dirty="0">
              <a:latin typeface="Cambria Math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5858933" y="5063067"/>
            <a:ext cx="5266267" cy="965480"/>
          </a:xfrm>
          <a:prstGeom prst="wedgeRectCallout">
            <a:avLst>
              <a:gd name="adj1" fmla="val 13745"/>
              <a:gd name="adj2" fmla="val -13607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semantic context prior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153423" y="5063067"/>
            <a:ext cx="3689509" cy="965479"/>
          </a:xfrm>
          <a:prstGeom prst="wedgeRectCallout">
            <a:avLst>
              <a:gd name="adj1" fmla="val -4189"/>
              <a:gd name="adj2" fmla="val -14071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query posterior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153424" y="1772714"/>
            <a:ext cx="5454410" cy="1024023"/>
          </a:xfrm>
          <a:prstGeom prst="wedgeRectCallout">
            <a:avLst>
              <a:gd name="adj1" fmla="val 64915"/>
              <a:gd name="adj2" fmla="val 9178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semantic context posterior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7501467" y="1772714"/>
            <a:ext cx="3623733" cy="1024024"/>
          </a:xfrm>
          <a:prstGeom prst="wedgeRectCallout">
            <a:avLst>
              <a:gd name="adj1" fmla="val 27770"/>
              <a:gd name="adj2" fmla="val 9856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query prior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22" name="Rounded Rectangle 21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  <p:sp>
        <p:nvSpPr>
          <p:cNvPr id="15" name="U-Turn Arrow 14"/>
          <p:cNvSpPr/>
          <p:nvPr/>
        </p:nvSpPr>
        <p:spPr>
          <a:xfrm flipV="1">
            <a:off x="4038601" y="4068449"/>
            <a:ext cx="4816032" cy="555440"/>
          </a:xfrm>
          <a:prstGeom prst="utur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2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databases accessible to non-experts?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838200" y="1695026"/>
            <a:ext cx="6283538" cy="4465296"/>
            <a:chOff x="838200" y="1695026"/>
            <a:chExt cx="6283538" cy="426926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3" r="11035" b="4342"/>
            <a:stretch/>
          </p:blipFill>
          <p:spPr>
            <a:xfrm>
              <a:off x="838200" y="1695026"/>
              <a:ext cx="6283538" cy="42692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649370" y="4968534"/>
              <a:ext cx="1468343" cy="995760"/>
            </a:xfrm>
            <a:prstGeom prst="rect">
              <a:avLst/>
            </a:prstGeom>
            <a:solidFill>
              <a:srgbClr val="7FC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95831" y="1690688"/>
            <a:ext cx="4138494" cy="2771999"/>
            <a:chOff x="7457595" y="1699983"/>
            <a:chExt cx="4138494" cy="2771999"/>
          </a:xfrm>
        </p:grpSpPr>
        <p:sp>
          <p:nvSpPr>
            <p:cNvPr id="12" name="Rounded Rectangle 11"/>
            <p:cNvSpPr/>
            <p:nvPr/>
          </p:nvSpPr>
          <p:spPr>
            <a:xfrm>
              <a:off x="7457595" y="1699983"/>
              <a:ext cx="4138494" cy="27719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691508" y="1972542"/>
              <a:ext cx="3662292" cy="2344030"/>
              <a:chOff x="7691508" y="1972542"/>
              <a:chExt cx="3662292" cy="234403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691508" y="1972542"/>
                <a:ext cx="1694033" cy="2344030"/>
                <a:chOff x="6007515" y="3179922"/>
                <a:chExt cx="1694033" cy="234403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698095"/>
                  <a:ext cx="1605548" cy="825857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7515" y="3179922"/>
                  <a:ext cx="1495443" cy="1203832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9385541" y="1976954"/>
                <a:ext cx="1968259" cy="2339618"/>
                <a:chOff x="7701548" y="3184334"/>
                <a:chExt cx="1968259" cy="2339618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1548" y="3184334"/>
                  <a:ext cx="1968259" cy="75127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52000" y="4206136"/>
                  <a:ext cx="1617807" cy="13178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8" name="Rectangular Callout 17"/>
          <p:cNvSpPr/>
          <p:nvPr/>
        </p:nvSpPr>
        <p:spPr>
          <a:xfrm>
            <a:off x="7495832" y="5060742"/>
            <a:ext cx="4138493" cy="1050224"/>
          </a:xfrm>
          <a:prstGeom prst="wedgeRectCallout">
            <a:avLst>
              <a:gd name="adj1" fmla="val -117752"/>
              <a:gd name="adj2" fmla="val -4845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5760" rIns="182880"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Who are our most valuable customers?</a:t>
            </a:r>
            <a:endParaRPr lang="en-US" sz="2400" dirty="0">
              <a:solidFill>
                <a:srgbClr val="F2662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65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/>
          <p:cNvSpPr txBox="1">
            <a:spLocks/>
          </p:cNvSpPr>
          <p:nvPr/>
        </p:nvSpPr>
        <p:spPr>
          <a:xfrm>
            <a:off x="834220" y="1825787"/>
            <a:ext cx="4786791" cy="435133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Domain selectivity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6813" y="6356512"/>
            <a:ext cx="4114800" cy="365125"/>
          </a:xfrm>
        </p:spPr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813" y="6356512"/>
            <a:ext cx="2743200" cy="365125"/>
          </a:xfrm>
        </p:spPr>
        <p:txBody>
          <a:bodyPr/>
          <a:lstStyle/>
          <a:p>
            <a:fld id="{34D36792-E2A9-6A41-A564-0C91229C87C6}" type="slidenum">
              <a:rPr lang="en-US" smtClean="0"/>
              <a:t>20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490411" y="1825152"/>
            <a:ext cx="6062026" cy="4351973"/>
            <a:chOff x="5490411" y="1825152"/>
            <a:chExt cx="6062026" cy="4351973"/>
          </a:xfrm>
        </p:grpSpPr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5490411" y="1825152"/>
              <a:ext cx="6062026" cy="4351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822228" y="1825787"/>
              <a:ext cx="5730208" cy="4351338"/>
              <a:chOff x="4195108" y="1825625"/>
              <a:chExt cx="7369115" cy="435133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8553579" y="1825625"/>
                <a:ext cx="3010644" cy="4351338"/>
                <a:chOff x="8553579" y="1825625"/>
                <a:chExt cx="3010644" cy="4351338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8553579" y="1825625"/>
                  <a:ext cx="2681687" cy="4351338"/>
                  <a:chOff x="8553579" y="1825625"/>
                  <a:chExt cx="2681687" cy="4351338"/>
                </a:xfrm>
              </p:grpSpPr>
              <p:sp>
                <p:nvSpPr>
                  <p:cNvPr id="7" name="Content Placeholder 2"/>
                  <p:cNvSpPr txBox="1">
                    <a:spLocks/>
                  </p:cNvSpPr>
                  <p:nvPr/>
                </p:nvSpPr>
                <p:spPr>
                  <a:xfrm>
                    <a:off x="8553579" y="1825625"/>
                    <a:ext cx="2681685" cy="4351338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Arial"/>
                      <a:buNone/>
                    </a:pPr>
                    <a:r>
                      <a:rPr lang="en-US" dirty="0"/>
                      <a:t>Outlier</a:t>
                    </a:r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8891710" y="2591221"/>
                    <a:ext cx="2343556" cy="3413212"/>
                    <a:chOff x="8891710" y="2763751"/>
                    <a:chExt cx="2343556" cy="3413212"/>
                  </a:xfrm>
                </p:grpSpPr>
                <p:pic>
                  <p:nvPicPr>
                    <p:cNvPr id="9" name="Picture 8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91710" y="2763751"/>
                      <a:ext cx="2143881" cy="32258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" name="Oval 9"/>
                    <p:cNvSpPr/>
                    <p:nvPr/>
                  </p:nvSpPr>
                  <p:spPr>
                    <a:xfrm>
                      <a:off x="10320866" y="2951163"/>
                      <a:ext cx="914400" cy="3225800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06308" y="3577067"/>
                  <a:ext cx="657915" cy="646246"/>
                </a:xfrm>
                <a:prstGeom prst="rect">
                  <a:avLst/>
                </a:prstGeom>
              </p:spPr>
            </p:pic>
          </p:grpSp>
          <p:grpSp>
            <p:nvGrpSpPr>
              <p:cNvPr id="3" name="Group 2"/>
              <p:cNvGrpSpPr/>
              <p:nvPr/>
            </p:nvGrpSpPr>
            <p:grpSpPr>
              <a:xfrm>
                <a:off x="4195108" y="1825625"/>
                <a:ext cx="4184178" cy="4351338"/>
                <a:chOff x="4195108" y="1825625"/>
                <a:chExt cx="4184178" cy="4351338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4195108" y="1825625"/>
                  <a:ext cx="4184178" cy="4351338"/>
                  <a:chOff x="4195108" y="1825625"/>
                  <a:chExt cx="4184178" cy="4351338"/>
                </a:xfrm>
              </p:grpSpPr>
              <p:sp>
                <p:nvSpPr>
                  <p:cNvPr id="6" name="Content Placeholder 2"/>
                  <p:cNvSpPr txBox="1">
                    <a:spLocks/>
                  </p:cNvSpPr>
                  <p:nvPr/>
                </p:nvSpPr>
                <p:spPr>
                  <a:xfrm>
                    <a:off x="4195108" y="1825625"/>
                    <a:ext cx="4184178" cy="4351338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Arial"/>
                      <a:buNone/>
                    </a:pPr>
                    <a:r>
                      <a:rPr lang="en-US"/>
                      <a:t>Association strength</a:t>
                    </a:r>
                    <a:endParaRPr lang="en-US" dirty="0"/>
                  </a:p>
                </p:txBody>
              </p: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5743" y="2520550"/>
                    <a:ext cx="1583110" cy="1408941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16311" y="5098448"/>
                    <a:ext cx="1446797" cy="760733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23487" y="5098448"/>
                    <a:ext cx="1474816" cy="760733"/>
                  </a:xfrm>
                  <a:prstGeom prst="rect">
                    <a:avLst/>
                  </a:prstGeom>
                </p:spPr>
              </p:pic>
              <p:sp>
                <p:nvSpPr>
                  <p:cNvPr id="25" name="Up Arrow 24"/>
                  <p:cNvSpPr/>
                  <p:nvPr/>
                </p:nvSpPr>
                <p:spPr>
                  <a:xfrm rot="13530977">
                    <a:off x="5117048" y="3705030"/>
                    <a:ext cx="739045" cy="1742416"/>
                  </a:xfrm>
                  <a:prstGeom prst="up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Up Arrow 25"/>
                  <p:cNvSpPr/>
                  <p:nvPr/>
                </p:nvSpPr>
                <p:spPr>
                  <a:xfrm rot="8829965" flipH="1">
                    <a:off x="6852928" y="3882159"/>
                    <a:ext cx="219823" cy="1212532"/>
                  </a:xfrm>
                  <a:prstGeom prst="up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79833" y="3974352"/>
                  <a:ext cx="812837" cy="79842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3" name="Group 42"/>
          <p:cNvGrpSpPr/>
          <p:nvPr/>
        </p:nvGrpSpPr>
        <p:grpSpPr>
          <a:xfrm>
            <a:off x="8101148" y="0"/>
            <a:ext cx="4090852" cy="821950"/>
            <a:chOff x="577841" y="2430580"/>
            <a:chExt cx="10915380" cy="1996840"/>
          </a:xfrm>
        </p:grpSpPr>
        <p:sp>
          <p:nvSpPr>
            <p:cNvPr id="44" name="Rounded Rectangle 43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  <p:sp>
        <p:nvSpPr>
          <p:cNvPr id="49" name="Oval Callout 48"/>
          <p:cNvSpPr/>
          <p:nvPr/>
        </p:nvSpPr>
        <p:spPr>
          <a:xfrm>
            <a:off x="1049940" y="5239344"/>
            <a:ext cx="4245856" cy="825742"/>
          </a:xfrm>
          <a:prstGeom prst="wedgeEllipseCallout">
            <a:avLst>
              <a:gd name="adj1" fmla="val 2650"/>
              <a:gd name="adj2" fmla="val -110387"/>
            </a:avLst>
          </a:prstGeom>
          <a:solidFill>
            <a:srgbClr val="FB9B98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SELECT * FROM p</a:t>
            </a:r>
          </a:p>
          <a:p>
            <a:r>
              <a:rPr lang="en-US" sz="2400" dirty="0">
                <a:solidFill>
                  <a:schemeClr val="tx1"/>
                </a:solidFill>
              </a:rPr>
              <a:t>WHERE 5 &lt;= age &lt;= 90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887227" y="2591383"/>
            <a:ext cx="4529129" cy="900233"/>
          </a:xfrm>
          <a:prstGeom prst="wedgeEllipseCallout">
            <a:avLst>
              <a:gd name="adj1" fmla="val -895"/>
              <a:gd name="adj2" fmla="val 10312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SELECT * FROM p</a:t>
            </a:r>
          </a:p>
          <a:p>
            <a:r>
              <a:rPr lang="en-US" sz="2400" dirty="0">
                <a:solidFill>
                  <a:schemeClr val="tx1"/>
                </a:solidFill>
              </a:rPr>
              <a:t>WHERE  25 &lt;= age &lt;= 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7665" y="29771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066194" y="3672164"/>
            <a:ext cx="4494936" cy="1354002"/>
            <a:chOff x="1066194" y="3976964"/>
            <a:chExt cx="4494936" cy="1354002"/>
          </a:xfrm>
        </p:grpSpPr>
        <p:grpSp>
          <p:nvGrpSpPr>
            <p:cNvPr id="32" name="Group 31"/>
            <p:cNvGrpSpPr/>
            <p:nvPr/>
          </p:nvGrpSpPr>
          <p:grpSpPr>
            <a:xfrm>
              <a:off x="1240091" y="4337775"/>
              <a:ext cx="3953765" cy="681499"/>
              <a:chOff x="1117369" y="4337613"/>
              <a:chExt cx="2643447" cy="68149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117369" y="4337613"/>
                <a:ext cx="2643447" cy="681499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age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16337" y="4849433"/>
                <a:ext cx="2179025" cy="16967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089280" y="4337613"/>
                <a:ext cx="626538" cy="14345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066194" y="3976964"/>
              <a:ext cx="4485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                 25            30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75866" y="4961634"/>
              <a:ext cx="4485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0    5                                                           90   100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6" y="2693339"/>
            <a:ext cx="632060" cy="798420"/>
          </a:xfrm>
          <a:prstGeom prst="rect">
            <a:avLst/>
          </a:prstGeom>
        </p:spPr>
      </p:pic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3704922" y="3223259"/>
            <a:ext cx="7648877" cy="2953703"/>
          </a:xfrm>
        </p:spPr>
        <p:txBody>
          <a:bodyPr>
            <a:normAutofit/>
          </a:bodyPr>
          <a:lstStyle/>
          <a:p>
            <a:endParaRPr lang="en-US" sz="3200" b="0" i="1" dirty="0">
              <a:latin typeface="Cambria Math" charset="0"/>
            </a:endParaRPr>
          </a:p>
          <a:p>
            <a:endParaRPr lang="en-US" sz="3200" b="0" i="1" dirty="0">
              <a:latin typeface="Cambria Math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2" t="1" b="696"/>
          <a:stretch/>
        </p:blipFill>
        <p:spPr>
          <a:xfrm>
            <a:off x="937176" y="442952"/>
            <a:ext cx="4200202" cy="879536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703239" y="396650"/>
            <a:ext cx="1434139" cy="49457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8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41222"/>
              </p:ext>
            </p:extLst>
          </p:nvPr>
        </p:nvGraphicFramePr>
        <p:xfrm>
          <a:off x="5876731" y="1988001"/>
          <a:ext cx="253574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9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Rectangular Callout 12"/>
          <p:cNvSpPr/>
          <p:nvPr/>
        </p:nvSpPr>
        <p:spPr>
          <a:xfrm>
            <a:off x="838200" y="2975658"/>
            <a:ext cx="2877094" cy="1024023"/>
          </a:xfrm>
          <a:prstGeom prst="wedgeRectCallout">
            <a:avLst>
              <a:gd name="adj1" fmla="val 122648"/>
              <a:gd name="adj2" fmla="val -5332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USA: 80%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20" name="Rounded Rectangle 19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  <p:sp>
        <p:nvSpPr>
          <p:cNvPr id="24" name="Rectangular Callout 23"/>
          <p:cNvSpPr/>
          <p:nvPr/>
        </p:nvSpPr>
        <p:spPr>
          <a:xfrm>
            <a:off x="9280262" y="3077057"/>
            <a:ext cx="2426159" cy="1024023"/>
          </a:xfrm>
          <a:prstGeom prst="wedgeRectCallout">
            <a:avLst>
              <a:gd name="adj1" fmla="val -83699"/>
              <a:gd name="adj2" fmla="val 8285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CAN: 20%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Data selectivity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2" t="1" b="696"/>
          <a:stretch/>
        </p:blipFill>
        <p:spPr>
          <a:xfrm>
            <a:off x="937176" y="442952"/>
            <a:ext cx="4200202" cy="87953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99892" y="896787"/>
            <a:ext cx="1766519" cy="42570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81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90268"/>
              </p:ext>
            </p:extLst>
          </p:nvPr>
        </p:nvGraphicFramePr>
        <p:xfrm>
          <a:off x="9091623" y="1996023"/>
          <a:ext cx="253574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9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20" name="Rounded Rectangle 19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2" t="1" b="696"/>
          <a:stretch/>
        </p:blipFill>
        <p:spPr>
          <a:xfrm>
            <a:off x="937176" y="442952"/>
            <a:ext cx="4200202" cy="8795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20232" y="444777"/>
            <a:ext cx="2697423" cy="42513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4058"/>
              </p:ext>
            </p:extLst>
          </p:nvPr>
        </p:nvGraphicFramePr>
        <p:xfrm>
          <a:off x="5876731" y="1988001"/>
          <a:ext cx="253574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9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8" name="Rectangular Callout 27"/>
          <p:cNvSpPr/>
          <p:nvPr/>
        </p:nvSpPr>
        <p:spPr>
          <a:xfrm>
            <a:off x="937176" y="2420673"/>
            <a:ext cx="4071773" cy="1024023"/>
          </a:xfrm>
          <a:prstGeom prst="wedgeRectCallout">
            <a:avLst>
              <a:gd name="adj1" fmla="val 49525"/>
              <a:gd name="adj2" fmla="val 2034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P(USA| country = USA) </a:t>
            </a:r>
          </a:p>
          <a:p>
            <a:r>
              <a:rPr lang="en-US" sz="2800" dirty="0">
                <a:solidFill>
                  <a:schemeClr val="tx1"/>
                </a:solidFill>
              </a:rPr>
              <a:t>=  1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937175" y="3876499"/>
            <a:ext cx="4071773" cy="1024023"/>
          </a:xfrm>
          <a:prstGeom prst="wedgeRectCallout">
            <a:avLst>
              <a:gd name="adj1" fmla="val 29466"/>
              <a:gd name="adj2" fmla="val 2467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P(USA | No Filter)  </a:t>
            </a:r>
          </a:p>
          <a:p>
            <a:r>
              <a:rPr lang="en-US" sz="2800" dirty="0">
                <a:solidFill>
                  <a:schemeClr val="tx1"/>
                </a:solidFill>
              </a:rPr>
              <a:t>= 0.8 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697625"/>
              </p:ext>
            </p:extLst>
          </p:nvPr>
        </p:nvGraphicFramePr>
        <p:xfrm>
          <a:off x="9084804" y="1988001"/>
          <a:ext cx="253574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9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Rectangular Callout 32"/>
          <p:cNvSpPr/>
          <p:nvPr/>
        </p:nvSpPr>
        <p:spPr>
          <a:xfrm>
            <a:off x="1020232" y="3999681"/>
            <a:ext cx="4071773" cy="1634647"/>
          </a:xfrm>
          <a:prstGeom prst="wedgeRectCallout">
            <a:avLst>
              <a:gd name="adj1" fmla="val 33826"/>
              <a:gd name="adj2" fmla="val 1417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P(USA | No Filter)  </a:t>
            </a:r>
          </a:p>
          <a:p>
            <a:r>
              <a:rPr lang="en-US" sz="2800" dirty="0">
                <a:solidFill>
                  <a:schemeClr val="tx1"/>
                </a:solidFill>
              </a:rPr>
              <a:t>= 0.8 * 0.8</a:t>
            </a:r>
          </a:p>
          <a:p>
            <a:r>
              <a:rPr lang="en-US" sz="2800" dirty="0">
                <a:solidFill>
                  <a:schemeClr val="tx1"/>
                </a:solidFill>
              </a:rPr>
              <a:t>= 0.64</a:t>
            </a:r>
          </a:p>
        </p:txBody>
      </p:sp>
      <p:sp>
        <p:nvSpPr>
          <p:cNvPr id="34" name="Rectangular Callout 33"/>
          <p:cNvSpPr/>
          <p:nvPr/>
        </p:nvSpPr>
        <p:spPr>
          <a:xfrm>
            <a:off x="1109774" y="4157368"/>
            <a:ext cx="4071773" cy="1508701"/>
          </a:xfrm>
          <a:prstGeom prst="wedgeRectCallout">
            <a:avLst>
              <a:gd name="adj1" fmla="val 48530"/>
              <a:gd name="adj2" fmla="val -1793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P(USA | No Filter)  </a:t>
            </a:r>
          </a:p>
          <a:p>
            <a:r>
              <a:rPr lang="en-US" sz="2800" dirty="0">
                <a:solidFill>
                  <a:schemeClr val="tx1"/>
                </a:solidFill>
              </a:rPr>
              <a:t>= 0.8 * 0.8 * 0.8</a:t>
            </a:r>
          </a:p>
          <a:p>
            <a:r>
              <a:rPr lang="en-US" sz="2800" dirty="0">
                <a:solidFill>
                  <a:schemeClr val="tx1"/>
                </a:solidFill>
              </a:rPr>
              <a:t>= 0.51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371141"/>
              </p:ext>
            </p:extLst>
          </p:nvPr>
        </p:nvGraphicFramePr>
        <p:xfrm>
          <a:off x="9091623" y="1996023"/>
          <a:ext cx="253574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9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13888"/>
              </p:ext>
            </p:extLst>
          </p:nvPr>
        </p:nvGraphicFramePr>
        <p:xfrm>
          <a:off x="9099642" y="2005719"/>
          <a:ext cx="253574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9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Oval Callout 1"/>
          <p:cNvSpPr/>
          <p:nvPr/>
        </p:nvSpPr>
        <p:spPr>
          <a:xfrm>
            <a:off x="861134" y="1422761"/>
            <a:ext cx="1507809" cy="612648"/>
          </a:xfrm>
          <a:prstGeom prst="wedgeEllipseCallout">
            <a:avLst>
              <a:gd name="adj1" fmla="val 1459"/>
              <a:gd name="adj2" fmla="val 1335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Context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3267426" y="1422760"/>
            <a:ext cx="1507809" cy="734513"/>
          </a:xfrm>
          <a:prstGeom prst="wedgeEllipseCallout">
            <a:avLst>
              <a:gd name="adj1" fmla="val -59343"/>
              <a:gd name="adj2" fmla="val 1005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Predicate in Query</a:t>
            </a:r>
          </a:p>
        </p:txBody>
      </p:sp>
    </p:spTree>
    <p:extLst>
      <p:ext uri="{BB962C8B-B14F-4D97-AF65-F5344CB8AC3E}">
        <p14:creationId xmlns:p14="http://schemas.microsoft.com/office/powerpoint/2010/main" val="12355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98" y="1157817"/>
            <a:ext cx="6931377" cy="5198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Filters: to pick or drop?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93" y="3726974"/>
            <a:ext cx="4868847" cy="548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87" y="2675467"/>
            <a:ext cx="5120640" cy="602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8112935" y="-162"/>
            <a:ext cx="4090852" cy="821950"/>
            <a:chOff x="577841" y="2430580"/>
            <a:chExt cx="10915380" cy="1996840"/>
          </a:xfrm>
        </p:grpSpPr>
        <p:sp>
          <p:nvSpPr>
            <p:cNvPr id="22" name="Rounded Rectangle 21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Query Intent Discovery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396240" y="5307633"/>
            <a:ext cx="2346959" cy="959024"/>
          </a:xfrm>
          <a:prstGeom prst="wedgeEllipseCallout">
            <a:avLst>
              <a:gd name="adj1" fmla="val 73790"/>
              <a:gd name="adj2" fmla="val -13687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With filter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8890104" y="4656575"/>
            <a:ext cx="3180823" cy="1059630"/>
          </a:xfrm>
          <a:prstGeom prst="wedgeEllipseCallout">
            <a:avLst>
              <a:gd name="adj1" fmla="val -3791"/>
              <a:gd name="adj2" fmla="val -15731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Without filter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94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performance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112935" y="-164"/>
            <a:ext cx="4090852" cy="821950"/>
            <a:chOff x="577841" y="2430580"/>
            <a:chExt cx="10915380" cy="1996840"/>
          </a:xfrm>
        </p:grpSpPr>
        <p:sp>
          <p:nvSpPr>
            <p:cNvPr id="8" name="Rounded Rectangle 7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Real-time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89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344" y="366336"/>
            <a:ext cx="9386455" cy="1325563"/>
          </a:xfrm>
        </p:spPr>
        <p:txBody>
          <a:bodyPr/>
          <a:lstStyle/>
          <a:p>
            <a:r>
              <a:rPr lang="en-US" dirty="0"/>
              <a:t>Abduction-ready database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7730"/>
            <a:ext cx="10515600" cy="3345503"/>
          </a:xfrm>
        </p:spPr>
      </p:pic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5734" y="1720530"/>
            <a:ext cx="3462866" cy="4121470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50731" y="1720530"/>
            <a:ext cx="5113865" cy="4121470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112935" y="-164"/>
            <a:ext cx="4090852" cy="821950"/>
            <a:chOff x="577841" y="2430580"/>
            <a:chExt cx="10915380" cy="1996840"/>
          </a:xfrm>
        </p:grpSpPr>
        <p:sp>
          <p:nvSpPr>
            <p:cNvPr id="19" name="Rounded Rectangle 18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500" dirty="0"/>
                <a:t>Real-time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7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Evaluation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0BB37FC-85A8-1347-A3F4-5D9175CF7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8200" y="592489"/>
            <a:ext cx="868680" cy="809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9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5323"/>
            <a:ext cx="9144000" cy="2387600"/>
          </a:xfrm>
        </p:spPr>
        <p:txBody>
          <a:bodyPr/>
          <a:lstStyle/>
          <a:p>
            <a:r>
              <a:rPr lang="en-US" dirty="0"/>
              <a:t>How well does SQuID do in practice?</a:t>
            </a:r>
          </a:p>
        </p:txBody>
      </p:sp>
    </p:spTree>
    <p:extLst>
      <p:ext uri="{BB962C8B-B14F-4D97-AF65-F5344CB8AC3E}">
        <p14:creationId xmlns:p14="http://schemas.microsoft.com/office/powerpoint/2010/main" val="1683071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3501"/>
            <a:ext cx="11186160" cy="46863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How efficient is SQuID for </a:t>
            </a:r>
            <a:r>
              <a:rPr lang="en-US" sz="3200" b="1" dirty="0"/>
              <a:t>large datasets</a:t>
            </a:r>
            <a:r>
              <a:rPr lang="en-US" sz="3200" dirty="0"/>
              <a:t> and </a:t>
            </a:r>
            <a:r>
              <a:rPr lang="en-US" sz="3200" b="1" dirty="0"/>
              <a:t>many examples?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Does SQuID </a:t>
            </a:r>
            <a:r>
              <a:rPr lang="en-US" sz="3200" b="1" dirty="0"/>
              <a:t>infer the right query</a:t>
            </a:r>
            <a:r>
              <a:rPr lang="en-US" sz="3200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Can </a:t>
            </a:r>
            <a:r>
              <a:rPr lang="en-US" sz="3200" b="1" dirty="0"/>
              <a:t>alternative techniques </a:t>
            </a:r>
            <a:r>
              <a:rPr lang="en-US" sz="3200" dirty="0"/>
              <a:t>be effective in intent discovery?</a:t>
            </a:r>
          </a:p>
          <a:p>
            <a:pPr lvl="1"/>
            <a:r>
              <a:rPr lang="en-US" sz="3200" dirty="0"/>
              <a:t>Query Reverse Engineering (TALOS, 2014)</a:t>
            </a:r>
          </a:p>
          <a:p>
            <a:pPr lvl="1"/>
            <a:r>
              <a:rPr lang="en-US" sz="3200" dirty="0"/>
              <a:t>Positive and Unlabeled Learning (Elkan et al., 2008)</a:t>
            </a:r>
          </a:p>
          <a:p>
            <a:pPr lvl="1"/>
            <a:endParaRPr lang="en-US" sz="3200" dirty="0"/>
          </a:p>
          <a:p>
            <a:r>
              <a:rPr lang="en-US" sz="3200" dirty="0"/>
              <a:t>Query run-time comparison [In the paper]</a:t>
            </a:r>
          </a:p>
          <a:p>
            <a:r>
              <a:rPr lang="en-US" sz="3200" dirty="0"/>
              <a:t>Case studies [In the paper]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7" name="Rounded Rectangle 6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311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3572" y="1535502"/>
            <a:ext cx="4324495" cy="4520241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/>
              <a:t>[In the paper]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28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23" name="Rounded Rectangle 22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27639" y="1699625"/>
            <a:ext cx="3772029" cy="4082076"/>
            <a:chOff x="7292339" y="1531562"/>
            <a:chExt cx="4307330" cy="425013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339" y="4301728"/>
              <a:ext cx="1815325" cy="147997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339" y="2551488"/>
              <a:ext cx="3344467" cy="1449806"/>
            </a:xfrm>
            <a:prstGeom prst="rect">
              <a:avLst/>
            </a:prstGeom>
          </p:spPr>
        </p:pic>
        <p:sp>
          <p:nvSpPr>
            <p:cNvPr id="31" name="Rectangular Callout 30"/>
            <p:cNvSpPr/>
            <p:nvPr/>
          </p:nvSpPr>
          <p:spPr>
            <a:xfrm>
              <a:off x="9307437" y="1531562"/>
              <a:ext cx="2245871" cy="1179052"/>
            </a:xfrm>
            <a:prstGeom prst="wedgeRectCallout">
              <a:avLst>
                <a:gd name="adj1" fmla="val -42514"/>
                <a:gd name="adj2" fmla="val 8770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5 benchmark queries</a:t>
              </a:r>
            </a:p>
          </p:txBody>
        </p:sp>
        <p:sp>
          <p:nvSpPr>
            <p:cNvPr id="32" name="Rectangular Callout 31"/>
            <p:cNvSpPr/>
            <p:nvPr/>
          </p:nvSpPr>
          <p:spPr>
            <a:xfrm>
              <a:off x="9307438" y="3769624"/>
              <a:ext cx="2292231" cy="1179052"/>
            </a:xfrm>
            <a:prstGeom prst="wedgeRectCallout">
              <a:avLst>
                <a:gd name="adj1" fmla="val -56476"/>
                <a:gd name="adj2" fmla="val 99338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20 benchmark queries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6114" y="1690687"/>
            <a:ext cx="6226717" cy="4179975"/>
            <a:chOff x="866114" y="1690687"/>
            <a:chExt cx="6226717" cy="417997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114" y="3268488"/>
              <a:ext cx="1714500" cy="1714500"/>
            </a:xfrm>
            <a:prstGeom prst="rect">
              <a:avLst/>
            </a:prstGeom>
          </p:spPr>
        </p:pic>
        <p:sp>
          <p:nvSpPr>
            <p:cNvPr id="33" name="Rectangular Callout 32"/>
            <p:cNvSpPr/>
            <p:nvPr/>
          </p:nvSpPr>
          <p:spPr>
            <a:xfrm>
              <a:off x="952501" y="1699625"/>
              <a:ext cx="1691639" cy="712708"/>
            </a:xfrm>
            <a:prstGeom prst="wedgeRectCallout">
              <a:avLst>
                <a:gd name="adj1" fmla="val -12785"/>
                <a:gd name="adj2" fmla="val 158269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633 MB</a:t>
              </a:r>
            </a:p>
          </p:txBody>
        </p:sp>
        <p:sp>
          <p:nvSpPr>
            <p:cNvPr id="35" name="Rectangular Callout 34"/>
            <p:cNvSpPr/>
            <p:nvPr/>
          </p:nvSpPr>
          <p:spPr>
            <a:xfrm>
              <a:off x="3104881" y="1690687"/>
              <a:ext cx="3987950" cy="2078937"/>
            </a:xfrm>
            <a:prstGeom prst="wedgeRectCallout">
              <a:avLst>
                <a:gd name="adj1" fmla="val -63014"/>
                <a:gd name="adj2" fmla="val 3062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15 relations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2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person</a:t>
              </a:r>
              <a:r>
                <a:rPr lang="en-US" sz="2800" dirty="0">
                  <a:solidFill>
                    <a:schemeClr val="tx1"/>
                  </a:solidFill>
                </a:rPr>
                <a:t>: 6M rows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2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movies</a:t>
              </a:r>
              <a:r>
                <a:rPr lang="en-US" sz="2800" dirty="0">
                  <a:solidFill>
                    <a:schemeClr val="tx1"/>
                  </a:solidFill>
                </a:rPr>
                <a:t>: 1M rows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28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castinfo</a:t>
              </a:r>
              <a:r>
                <a:rPr lang="en-US" sz="2800" dirty="0">
                  <a:solidFill>
                    <a:schemeClr val="tx1"/>
                  </a:solidFill>
                </a:rPr>
                <a:t>: 14M rows</a:t>
              </a:r>
            </a:p>
          </p:txBody>
        </p:sp>
        <p:sp>
          <p:nvSpPr>
            <p:cNvPr id="36" name="Rectangular Callout 35"/>
            <p:cNvSpPr/>
            <p:nvPr/>
          </p:nvSpPr>
          <p:spPr>
            <a:xfrm>
              <a:off x="3315423" y="4691610"/>
              <a:ext cx="2292231" cy="1179052"/>
            </a:xfrm>
            <a:prstGeom prst="wedgeRectCallout">
              <a:avLst>
                <a:gd name="adj1" fmla="val -81409"/>
                <a:gd name="adj2" fmla="val -8097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16 benchmark queries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6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Settings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29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4256" y="2900153"/>
            <a:ext cx="1846992" cy="12756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Benchmark Query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10" y="2485987"/>
            <a:ext cx="853995" cy="85399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649310" y="3339982"/>
            <a:ext cx="1146835" cy="48251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33001"/>
              </p:ext>
            </p:extLst>
          </p:nvPr>
        </p:nvGraphicFramePr>
        <p:xfrm>
          <a:off x="4043206" y="1464824"/>
          <a:ext cx="1232263" cy="457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Result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838201" y="5251694"/>
            <a:ext cx="2628018" cy="622709"/>
          </a:xfrm>
          <a:prstGeom prst="wedgeRoundRectCallout">
            <a:avLst>
              <a:gd name="adj1" fmla="val 61639"/>
              <a:gd name="adj2" fmla="val -15746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Ground Truth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495732" y="3295901"/>
            <a:ext cx="603209" cy="48312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5564103" y="1473306"/>
            <a:ext cx="1473892" cy="613208"/>
          </a:xfrm>
          <a:prstGeom prst="wedgeRoundRectCallout">
            <a:avLst>
              <a:gd name="adj1" fmla="val -35523"/>
              <a:gd name="adj2" fmla="val 24864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ysClr val="windowText" lastClr="000000"/>
                </a:solidFill>
              </a:rPr>
              <a:t>Sample</a:t>
            </a:r>
            <a:endParaRPr lang="en-US" sz="30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06130"/>
              </p:ext>
            </p:extLst>
          </p:nvPr>
        </p:nvGraphicFramePr>
        <p:xfrm>
          <a:off x="6374803" y="2756590"/>
          <a:ext cx="1479175" cy="1554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70BB37FC-85A8-1347-A3F4-5D9175CF7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56538" y="3127363"/>
            <a:ext cx="868680" cy="80927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7990823" y="3290438"/>
            <a:ext cx="572810" cy="48312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12520"/>
              </p:ext>
            </p:extLst>
          </p:nvPr>
        </p:nvGraphicFramePr>
        <p:xfrm>
          <a:off x="10603158" y="1478117"/>
          <a:ext cx="1232263" cy="457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SQuID 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9677354" y="3339367"/>
            <a:ext cx="698115" cy="48312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ular Callout 28"/>
          <p:cNvSpPr/>
          <p:nvPr/>
        </p:nvSpPr>
        <p:spPr>
          <a:xfrm>
            <a:off x="8020137" y="1048717"/>
            <a:ext cx="2143703" cy="1053082"/>
          </a:xfrm>
          <a:prstGeom prst="wedgeRoundRectCallout">
            <a:avLst>
              <a:gd name="adj1" fmla="val 38124"/>
              <a:gd name="adj2" fmla="val 16597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Inferred Query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86689" y="1325678"/>
            <a:ext cx="8069348" cy="4853204"/>
            <a:chOff x="3886689" y="1325678"/>
            <a:chExt cx="8069348" cy="4853204"/>
          </a:xfrm>
        </p:grpSpPr>
        <p:grpSp>
          <p:nvGrpSpPr>
            <p:cNvPr id="33" name="Group 32"/>
            <p:cNvGrpSpPr/>
            <p:nvPr/>
          </p:nvGrpSpPr>
          <p:grpSpPr>
            <a:xfrm>
              <a:off x="5564103" y="4521512"/>
              <a:ext cx="4811366" cy="1352891"/>
              <a:chOff x="5564103" y="4521512"/>
              <a:chExt cx="4811366" cy="1352891"/>
            </a:xfrm>
          </p:grpSpPr>
          <p:sp>
            <p:nvSpPr>
              <p:cNvPr id="31" name="Left-Right Arrow 30"/>
              <p:cNvSpPr/>
              <p:nvPr/>
            </p:nvSpPr>
            <p:spPr>
              <a:xfrm>
                <a:off x="5564103" y="4521512"/>
                <a:ext cx="4811366" cy="1352891"/>
              </a:xfrm>
              <a:prstGeom prst="leftRightArrow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48554" y="4896800"/>
                <a:ext cx="16857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Compare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886689" y="1325678"/>
              <a:ext cx="1516137" cy="483995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439900" y="1338931"/>
              <a:ext cx="1516137" cy="483995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35" name="Rounded Rectangle 34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20" grpId="0" animBg="1"/>
      <p:bldP spid="21" grpId="0" animBg="1"/>
      <p:bldP spid="25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937479"/>
            <a:ext cx="6438900" cy="36336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12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Alice wants to find all </a:t>
            </a:r>
            <a:r>
              <a:rPr lang="en-US" sz="3200" dirty="0">
                <a:solidFill>
                  <a:srgbClr val="FF0000"/>
                </a:solidFill>
              </a:rPr>
              <a:t>Funny Actors </a:t>
            </a:r>
            <a:r>
              <a:rPr lang="en-US" sz="3200" dirty="0"/>
              <a:t>from the IMDb database.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73427" y="1937480"/>
            <a:ext cx="3174724" cy="3756884"/>
            <a:chOff x="7402161" y="1073667"/>
            <a:chExt cx="4038600" cy="49727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161" y="2639268"/>
              <a:ext cx="3987800" cy="1841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661" y="1073667"/>
              <a:ext cx="3924300" cy="1625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761" y="4420769"/>
              <a:ext cx="3937000" cy="162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61" y="1438741"/>
            <a:ext cx="6066006" cy="48624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96" cy="1325563"/>
          </a:xfrm>
        </p:spPr>
        <p:txBody>
          <a:bodyPr>
            <a:normAutofit fontScale="90000"/>
          </a:bodyPr>
          <a:lstStyle/>
          <a:p>
            <a:r>
              <a:rPr lang="en-US"/>
              <a:t>How does SQuID perform with large datasets or many examples?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30</a:t>
            </a:fld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838200" y="4676339"/>
            <a:ext cx="2061117" cy="1307306"/>
          </a:xfrm>
          <a:prstGeom prst="wedgeRectCallout">
            <a:avLst>
              <a:gd name="adj1" fmla="val 116881"/>
              <a:gd name="adj2" fmla="val -2936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Linear in example size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408019" y="2509896"/>
            <a:ext cx="3428381" cy="2147808"/>
            <a:chOff x="8408019" y="1438741"/>
            <a:chExt cx="3428381" cy="2147808"/>
          </a:xfrm>
        </p:grpSpPr>
        <p:grpSp>
          <p:nvGrpSpPr>
            <p:cNvPr id="17" name="Group 16"/>
            <p:cNvGrpSpPr/>
            <p:nvPr/>
          </p:nvGrpSpPr>
          <p:grpSpPr>
            <a:xfrm>
              <a:off x="8408019" y="1438741"/>
              <a:ext cx="3428381" cy="2147808"/>
              <a:chOff x="8408019" y="1438741"/>
              <a:chExt cx="3428381" cy="3260372"/>
            </a:xfrm>
          </p:grpSpPr>
          <p:sp>
            <p:nvSpPr>
              <p:cNvPr id="10" name="Rectangular Callout 9"/>
              <p:cNvSpPr/>
              <p:nvPr/>
            </p:nvSpPr>
            <p:spPr>
              <a:xfrm>
                <a:off x="9448801" y="1438741"/>
                <a:ext cx="2387599" cy="3260372"/>
              </a:xfrm>
              <a:prstGeom prst="wedgeRectCallout">
                <a:avLst>
                  <a:gd name="adj1" fmla="val -84094"/>
                  <a:gd name="adj2" fmla="val 4852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Logarithmic </a:t>
                </a:r>
              </a:p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in DB size</a:t>
                </a:r>
              </a:p>
            </p:txBody>
          </p:sp>
          <p:sp>
            <p:nvSpPr>
              <p:cNvPr id="12" name="Right Brace 11"/>
              <p:cNvSpPr/>
              <p:nvPr/>
            </p:nvSpPr>
            <p:spPr>
              <a:xfrm>
                <a:off x="8408019" y="1569993"/>
                <a:ext cx="272787" cy="2790084"/>
              </a:xfrm>
              <a:prstGeom prst="rightBrace">
                <a:avLst/>
              </a:prstGeom>
              <a:ln w="539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940" y="2308921"/>
              <a:ext cx="2254931" cy="1232473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26" name="Rounded Rectangle 25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  <p:sp>
        <p:nvSpPr>
          <p:cNvPr id="30" name="Rectangular Callout 29"/>
          <p:cNvSpPr/>
          <p:nvPr/>
        </p:nvSpPr>
        <p:spPr>
          <a:xfrm>
            <a:off x="838200" y="2406902"/>
            <a:ext cx="1695356" cy="1502158"/>
          </a:xfrm>
          <a:prstGeom prst="wedgeRectCallout">
            <a:avLst>
              <a:gd name="adj1" fmla="val 166640"/>
              <a:gd name="adj2" fmla="val 7827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Abduction time </a:t>
            </a:r>
            <a:r>
              <a:rPr lang="en-US" sz="2800">
                <a:solidFill>
                  <a:schemeClr val="tx1"/>
                </a:solidFill>
              </a:rPr>
              <a:t>is practical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6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0" y="365125"/>
            <a:ext cx="1110615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SQuID works with few examples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r="646"/>
          <a:stretch/>
        </p:blipFill>
        <p:spPr>
          <a:xfrm>
            <a:off x="1285892" y="2594769"/>
            <a:ext cx="9620216" cy="3567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8" r="1338" b="89262"/>
          <a:stretch/>
        </p:blipFill>
        <p:spPr>
          <a:xfrm>
            <a:off x="1953962" y="1681888"/>
            <a:ext cx="8874626" cy="709611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6798711" y="2676106"/>
            <a:ext cx="5259563" cy="1307306"/>
          </a:xfrm>
          <a:prstGeom prst="wedgeRectCallout">
            <a:avLst>
              <a:gd name="adj1" fmla="val -109643"/>
              <a:gd name="adj2" fmla="val 12695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Indian actors who acted in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at least 15 Hollywood movies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51091" r="83009" b="2662"/>
          <a:stretch/>
        </p:blipFill>
        <p:spPr>
          <a:xfrm>
            <a:off x="1545510" y="4222615"/>
            <a:ext cx="1387482" cy="18284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24" name="Rounded Rectangle 23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0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4785"/>
            <a:ext cx="10515600" cy="1325563"/>
          </a:xfrm>
        </p:spPr>
        <p:txBody>
          <a:bodyPr/>
          <a:lstStyle/>
          <a:p>
            <a:r>
              <a:rPr lang="en-US" dirty="0"/>
              <a:t> Query Reverse Engineering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7" name="Rounded Rectangle 6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394700"/>
              </p:ext>
            </p:extLst>
          </p:nvPr>
        </p:nvGraphicFramePr>
        <p:xfrm>
          <a:off x="9521275" y="1835496"/>
          <a:ext cx="1551169" cy="4145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1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Left-Right Arrow 27"/>
          <p:cNvSpPr/>
          <p:nvPr/>
        </p:nvSpPr>
        <p:spPr>
          <a:xfrm>
            <a:off x="2690798" y="4627885"/>
            <a:ext cx="6830478" cy="1352891"/>
          </a:xfrm>
          <a:prstGeom prst="leftRightArrow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640997" y="5055835"/>
            <a:ext cx="493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Exact match required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95729" y="2867026"/>
            <a:ext cx="1487018" cy="143426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QRE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TALOS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5495046" y="3341840"/>
            <a:ext cx="755325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62670" y="2867026"/>
            <a:ext cx="1846992" cy="14342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Reverse Engineered Query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098114"/>
              </p:ext>
            </p:extLst>
          </p:nvPr>
        </p:nvGraphicFramePr>
        <p:xfrm>
          <a:off x="1226257" y="1835496"/>
          <a:ext cx="1459952" cy="4145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5" name="Right Arrow 34"/>
          <p:cNvSpPr/>
          <p:nvPr/>
        </p:nvSpPr>
        <p:spPr>
          <a:xfrm>
            <a:off x="2823109" y="3342848"/>
            <a:ext cx="755325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86" y="2487845"/>
            <a:ext cx="853995" cy="853995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8614368" y="3341840"/>
            <a:ext cx="755325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7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33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24" name="Rounded Rectangle 23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262640" y="4526280"/>
            <a:ext cx="9763538" cy="113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6" y="1504175"/>
            <a:ext cx="6146289" cy="533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86"/>
          <a:stretch/>
        </p:blipFill>
        <p:spPr>
          <a:xfrm>
            <a:off x="1186960" y="2030696"/>
            <a:ext cx="9536723" cy="13717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1" b="41259"/>
          <a:stretch/>
        </p:blipFill>
        <p:spPr>
          <a:xfrm>
            <a:off x="1186960" y="3245144"/>
            <a:ext cx="9536723" cy="14042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9"/>
          <a:stretch/>
        </p:blipFill>
        <p:spPr>
          <a:xfrm>
            <a:off x="1170587" y="4568525"/>
            <a:ext cx="9536723" cy="187590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199" y="555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SQuID outperforms </a:t>
            </a:r>
            <a:br>
              <a:rPr lang="en-US" sz="3600" dirty="0"/>
            </a:br>
            <a:r>
              <a:rPr lang="en-US" sz="3600" dirty="0"/>
              <a:t>Query Reverse Engineering (TALOS)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54739" y="1303270"/>
            <a:ext cx="1132221" cy="805237"/>
          </a:xfrm>
          <a:prstGeom prst="wedgeRectCallout">
            <a:avLst>
              <a:gd name="adj1" fmla="val 52639"/>
              <a:gd name="adj2" fmla="val 12931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Log scale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54739" y="2478802"/>
            <a:ext cx="1132221" cy="805237"/>
          </a:xfrm>
          <a:prstGeom prst="wedgeRectCallout">
            <a:avLst>
              <a:gd name="adj1" fmla="val 52639"/>
              <a:gd name="adj2" fmla="val 12931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Log scale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0" grpId="0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4" y="1416250"/>
            <a:ext cx="6146289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38" y="1890016"/>
            <a:ext cx="9536723" cy="446633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24" name="Rounded Rectangle 23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  <p:sp>
        <p:nvSpPr>
          <p:cNvPr id="10" name="Rectangular Callout 9"/>
          <p:cNvSpPr/>
          <p:nvPr/>
        </p:nvSpPr>
        <p:spPr>
          <a:xfrm>
            <a:off x="3288632" y="3672682"/>
            <a:ext cx="3079520" cy="1139950"/>
          </a:xfrm>
          <a:prstGeom prst="wedgeRectCallout">
            <a:avLst>
              <a:gd name="adj1" fmla="val 114533"/>
              <a:gd name="adj2" fmla="val -14665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Animation movies produced by Pixar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 r="5035"/>
          <a:stretch/>
        </p:blipFill>
        <p:spPr>
          <a:xfrm>
            <a:off x="8403336" y="1993355"/>
            <a:ext cx="486282" cy="4205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4245" y="1416250"/>
            <a:ext cx="5985498" cy="35658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Original Query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SELECT </a:t>
            </a:r>
          </a:p>
          <a:p>
            <a:r>
              <a:rPr lang="en-US" dirty="0">
                <a:solidFill>
                  <a:schemeClr val="tx1"/>
                </a:solidFill>
              </a:rPr>
              <a:t>	DISTINCT </a:t>
            </a:r>
            <a:r>
              <a:rPr lang="en-US" dirty="0" err="1">
                <a:solidFill>
                  <a:schemeClr val="tx1"/>
                </a:solidFill>
              </a:rPr>
              <a:t>movie.title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FROM </a:t>
            </a:r>
          </a:p>
          <a:p>
            <a:r>
              <a:rPr lang="en-US" dirty="0">
                <a:solidFill>
                  <a:schemeClr val="tx1"/>
                </a:solidFill>
              </a:rPr>
              <a:t>	movie, production, company, </a:t>
            </a:r>
            <a:r>
              <a:rPr lang="en-US" dirty="0" err="1">
                <a:solidFill>
                  <a:schemeClr val="tx1"/>
                </a:solidFill>
              </a:rPr>
              <a:t>movietogenre</a:t>
            </a:r>
            <a:r>
              <a:rPr lang="en-US" dirty="0">
                <a:solidFill>
                  <a:schemeClr val="tx1"/>
                </a:solidFill>
              </a:rPr>
              <a:t>, genre </a:t>
            </a:r>
          </a:p>
          <a:p>
            <a:r>
              <a:rPr lang="en-US" dirty="0">
                <a:solidFill>
                  <a:schemeClr val="tx1"/>
                </a:solidFill>
              </a:rPr>
              <a:t>WHERE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movie.id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production.movie_id</a:t>
            </a:r>
            <a:r>
              <a:rPr lang="en-US" dirty="0">
                <a:solidFill>
                  <a:schemeClr val="tx1"/>
                </a:solidFill>
              </a:rPr>
              <a:t> AND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production.company_id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company.id</a:t>
            </a:r>
            <a:r>
              <a:rPr lang="en-US" dirty="0">
                <a:solidFill>
                  <a:schemeClr val="tx1"/>
                </a:solidFill>
              </a:rPr>
              <a:t> AND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company.name</a:t>
            </a:r>
            <a:r>
              <a:rPr lang="en-US" dirty="0">
                <a:solidFill>
                  <a:schemeClr val="tx1"/>
                </a:solidFill>
              </a:rPr>
              <a:t> LIKE '%Pixar%' AND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movie.id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movietogenre.movie_id</a:t>
            </a:r>
            <a:r>
              <a:rPr lang="en-US" dirty="0">
                <a:solidFill>
                  <a:schemeClr val="tx1"/>
                </a:solidFill>
              </a:rPr>
              <a:t> AND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movietogenre.genre_id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genre.id</a:t>
            </a:r>
            <a:r>
              <a:rPr lang="en-US" dirty="0">
                <a:solidFill>
                  <a:schemeClr val="tx1"/>
                </a:solidFill>
              </a:rPr>
              <a:t> AND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genre.name</a:t>
            </a:r>
            <a:r>
              <a:rPr lang="en-US" dirty="0">
                <a:solidFill>
                  <a:schemeClr val="tx1"/>
                </a:solidFill>
              </a:rPr>
              <a:t> = 'Animation';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43890" y="1414411"/>
            <a:ext cx="6904333" cy="457681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SELECT 	</a:t>
            </a:r>
          </a:p>
          <a:p>
            <a:r>
              <a:rPr lang="en-US" dirty="0">
                <a:solidFill>
                  <a:schemeClr val="tx1"/>
                </a:solidFill>
              </a:rPr>
              <a:t>	DISTINCT </a:t>
            </a:r>
            <a:r>
              <a:rPr lang="en-US" dirty="0" err="1">
                <a:solidFill>
                  <a:schemeClr val="tx1"/>
                </a:solidFill>
              </a:rPr>
              <a:t>movie.title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FROM 	</a:t>
            </a:r>
          </a:p>
          <a:p>
            <a:r>
              <a:rPr lang="en-US" dirty="0">
                <a:solidFill>
                  <a:schemeClr val="tx1"/>
                </a:solidFill>
              </a:rPr>
              <a:t>	movie, production, company, </a:t>
            </a:r>
            <a:r>
              <a:rPr lang="en-US" dirty="0" err="1">
                <a:solidFill>
                  <a:schemeClr val="tx1"/>
                </a:solidFill>
              </a:rPr>
              <a:t>movietogenre</a:t>
            </a:r>
            <a:r>
              <a:rPr lang="en-US" dirty="0">
                <a:solidFill>
                  <a:schemeClr val="tx1"/>
                </a:solidFill>
              </a:rPr>
              <a:t>, genre </a:t>
            </a:r>
          </a:p>
          <a:p>
            <a:r>
              <a:rPr lang="en-US" dirty="0">
                <a:solidFill>
                  <a:schemeClr val="tx1"/>
                </a:solidFill>
              </a:rPr>
              <a:t>WHERE 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rgbClr val="FF0000"/>
                </a:solidFill>
              </a:rPr>
              <a:t>movie.production_year</a:t>
            </a:r>
            <a:r>
              <a:rPr lang="en-US" dirty="0">
                <a:solidFill>
                  <a:srgbClr val="FF0000"/>
                </a:solidFill>
              </a:rPr>
              <a:t> &gt;= 1984 AND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err="1">
                <a:solidFill>
                  <a:srgbClr val="FF0000"/>
                </a:solidFill>
              </a:rPr>
              <a:t>movie.production_year</a:t>
            </a:r>
            <a:r>
              <a:rPr lang="en-US" dirty="0">
                <a:solidFill>
                  <a:srgbClr val="FF0000"/>
                </a:solidFill>
              </a:rPr>
              <a:t> &lt;= 2021 AND </a:t>
            </a:r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dirty="0" err="1">
                <a:solidFill>
                  <a:srgbClr val="FF0000"/>
                </a:solidFill>
              </a:rPr>
              <a:t>movie.country</a:t>
            </a:r>
            <a:r>
              <a:rPr lang="en-US" dirty="0">
                <a:solidFill>
                  <a:srgbClr val="FF0000"/>
                </a:solidFill>
              </a:rPr>
              <a:t> = USA AND </a:t>
            </a: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genre.name</a:t>
            </a:r>
            <a:r>
              <a:rPr lang="en-US" dirty="0">
                <a:solidFill>
                  <a:schemeClr val="tx1"/>
                </a:solidFill>
              </a:rPr>
              <a:t> = 'Animation' AND 		</a:t>
            </a:r>
            <a:r>
              <a:rPr lang="en-US" dirty="0" err="1">
                <a:solidFill>
                  <a:schemeClr val="tx1"/>
                </a:solidFill>
              </a:rPr>
              <a:t>company.name</a:t>
            </a:r>
            <a:r>
              <a:rPr lang="en-US" dirty="0">
                <a:solidFill>
                  <a:schemeClr val="tx1"/>
                </a:solidFill>
              </a:rPr>
              <a:t> = 'Pixar' AND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movie.id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movietogenre.movie_id</a:t>
            </a:r>
            <a:r>
              <a:rPr lang="en-US" dirty="0">
                <a:solidFill>
                  <a:schemeClr val="tx1"/>
                </a:solidFill>
              </a:rPr>
              <a:t> AND 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genre.id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movietogenre.genre_id</a:t>
            </a:r>
            <a:r>
              <a:rPr lang="en-US" dirty="0">
                <a:solidFill>
                  <a:schemeClr val="tx1"/>
                </a:solidFill>
              </a:rPr>
              <a:t> AND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movie.id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movietoproduction.movie_id</a:t>
            </a:r>
            <a:r>
              <a:rPr lang="en-US" dirty="0">
                <a:solidFill>
                  <a:schemeClr val="tx1"/>
                </a:solidFill>
              </a:rPr>
              <a:t> AND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>
                <a:solidFill>
                  <a:schemeClr val="tx1"/>
                </a:solidFill>
              </a:rPr>
              <a:t>company.id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 err="1">
                <a:solidFill>
                  <a:schemeClr val="tx1"/>
                </a:solidFill>
              </a:rPr>
              <a:t>movietoproduction.company_id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7829" y="1414411"/>
            <a:ext cx="6904333" cy="52737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TALOS Query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SELECT </a:t>
            </a:r>
          </a:p>
          <a:p>
            <a:r>
              <a:rPr lang="en-US" dirty="0">
                <a:solidFill>
                  <a:schemeClr val="tx1"/>
                </a:solidFill>
              </a:rPr>
              <a:t>	distinct title </a:t>
            </a:r>
          </a:p>
          <a:p>
            <a:r>
              <a:rPr lang="en-US" dirty="0">
                <a:solidFill>
                  <a:schemeClr val="tx1"/>
                </a:solidFill>
              </a:rPr>
              <a:t>FROM </a:t>
            </a:r>
          </a:p>
          <a:p>
            <a:r>
              <a:rPr lang="en-US" dirty="0">
                <a:solidFill>
                  <a:schemeClr val="tx1"/>
                </a:solidFill>
              </a:rPr>
              <a:t>	movie </a:t>
            </a:r>
          </a:p>
          <a:p>
            <a:r>
              <a:rPr lang="en-US" dirty="0">
                <a:solidFill>
                  <a:schemeClr val="tx1"/>
                </a:solidFill>
              </a:rPr>
              <a:t>WHERE </a:t>
            </a:r>
          </a:p>
          <a:p>
            <a:pPr lvl="1"/>
            <a:r>
              <a:rPr lang="en-US" sz="450" dirty="0">
                <a:solidFill>
                  <a:schemeClr val="tx1"/>
                </a:solidFill>
              </a:rPr>
              <a:t>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='Inside Out'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='Lifted'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='Lou'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='For the Birds'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='Brave'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='Coco'))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='André and Wally B.'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='Burn-E'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='Cars 2'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='Cars 3'))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='Finding Dory'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='Finding Nemo'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='Hawaiian Vacation'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='Knick Knack'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='Monsters University'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='Monsters, Inc.'))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&lt;&gt;'Knick Knack'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 University'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&lt;&gt;'Monsters, Inc.')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='Party Central'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Partysaurus</a:t>
            </a:r>
            <a:r>
              <a:rPr lang="en-US" sz="450" dirty="0">
                <a:solidFill>
                  <a:schemeClr val="tx1"/>
                </a:solidFill>
              </a:rPr>
              <a:t> Rex'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Red"s</a:t>
            </a:r>
            <a:r>
              <a:rPr lang="en-US" sz="450" dirty="0">
                <a:solidFill>
                  <a:schemeClr val="tx1"/>
                </a:solidFill>
              </a:rPr>
              <a:t> Dream'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Riley"s</a:t>
            </a:r>
            <a:r>
              <a:rPr lang="en-US" sz="450" dirty="0">
                <a:solidFill>
                  <a:schemeClr val="tx1"/>
                </a:solidFill>
              </a:rPr>
              <a:t> First Date?'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</a:t>
            </a:r>
            <a:r>
              <a:rPr lang="en-US" sz="450" dirty="0" err="1">
                <a:solidFill>
                  <a:schemeClr val="tx1"/>
                </a:solidFill>
              </a:rPr>
              <a:t>Sanjay"s</a:t>
            </a:r>
            <a:r>
              <a:rPr lang="en-US" sz="450" dirty="0">
                <a:solidFill>
                  <a:schemeClr val="tx1"/>
                </a:solidFill>
              </a:rPr>
              <a:t> Super Team'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='The Good Dinosaur'))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&lt;&gt;'Knick Knack'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 University'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&lt;&gt;'Monsters, Inc.')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&lt;&gt;'Party Central'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Partysaurus</a:t>
            </a:r>
            <a:r>
              <a:rPr lang="en-US" sz="450" dirty="0">
                <a:solidFill>
                  <a:schemeClr val="tx1"/>
                </a:solidFill>
              </a:rPr>
              <a:t> Rex'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Red"s</a:t>
            </a:r>
            <a:r>
              <a:rPr lang="en-US" sz="450" dirty="0">
                <a:solidFill>
                  <a:schemeClr val="tx1"/>
                </a:solidFill>
              </a:rPr>
              <a:t> Dream'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Riley"s</a:t>
            </a:r>
            <a:r>
              <a:rPr lang="en-US" sz="450" dirty="0">
                <a:solidFill>
                  <a:schemeClr val="tx1"/>
                </a:solidFill>
              </a:rPr>
              <a:t> First Date?'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Sanjay"s</a:t>
            </a:r>
            <a:r>
              <a:rPr lang="en-US" sz="450" dirty="0">
                <a:solidFill>
                  <a:schemeClr val="tx1"/>
                </a:solidFill>
              </a:rPr>
              <a:t> Super Team'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Good Dinosaur')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='The Incredibles'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='The Incredibles 2'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='Tin Toy'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='Tokyo Mater'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='Toy Story'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='Toy Story 2'))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&lt;&gt;'Knick Knack'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 University'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&lt;&gt;'Monsters, Inc.')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&lt;&gt;'Party Central'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Partysaurus</a:t>
            </a:r>
            <a:r>
              <a:rPr lang="en-US" sz="450" dirty="0">
                <a:solidFill>
                  <a:schemeClr val="tx1"/>
                </a:solidFill>
              </a:rPr>
              <a:t> Rex'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Red"s</a:t>
            </a:r>
            <a:r>
              <a:rPr lang="en-US" sz="450" dirty="0">
                <a:solidFill>
                  <a:schemeClr val="tx1"/>
                </a:solidFill>
              </a:rPr>
              <a:t> Dream'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Riley"s</a:t>
            </a:r>
            <a:r>
              <a:rPr lang="en-US" sz="450" dirty="0">
                <a:solidFill>
                  <a:schemeClr val="tx1"/>
                </a:solidFill>
              </a:rPr>
              <a:t> First Date?'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Sanjay"s</a:t>
            </a:r>
            <a:r>
              <a:rPr lang="en-US" sz="450" dirty="0">
                <a:solidFill>
                  <a:schemeClr val="tx1"/>
                </a:solidFill>
              </a:rPr>
              <a:t> Super Team'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Good Dinosaur')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&lt;&gt;'Tin Toy'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&lt;&gt;'Tokyo Mater'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2')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='Toy Story 3'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='Toy Story 4'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='Untitled Pixar Animation Project'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='WALL·E'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='Your Friend the Rat'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='Cars') AND </a:t>
            </a:r>
            <a:r>
              <a:rPr lang="en-US" sz="450" dirty="0" err="1">
                <a:solidFill>
                  <a:schemeClr val="tx1"/>
                </a:solidFill>
              </a:rPr>
              <a:t>movie.production_year</a:t>
            </a:r>
            <a:r>
              <a:rPr lang="en-US" sz="450" dirty="0">
                <a:solidFill>
                  <a:schemeClr val="tx1"/>
                </a:solidFill>
              </a:rPr>
              <a:t>&gt;2006)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&lt;&gt;'Knick Knack'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 University'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&lt;&gt;'Monsters, Inc.')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&lt;&gt;'Party Central'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Partysaurus</a:t>
            </a:r>
            <a:r>
              <a:rPr lang="en-US" sz="450" dirty="0">
                <a:solidFill>
                  <a:schemeClr val="tx1"/>
                </a:solidFill>
              </a:rPr>
              <a:t> Rex'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Red"s</a:t>
            </a:r>
            <a:r>
              <a:rPr lang="en-US" sz="450" dirty="0">
                <a:solidFill>
                  <a:schemeClr val="tx1"/>
                </a:solidFill>
              </a:rPr>
              <a:t> Dream'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Riley"s</a:t>
            </a:r>
            <a:r>
              <a:rPr lang="en-US" sz="450" dirty="0">
                <a:solidFill>
                  <a:schemeClr val="tx1"/>
                </a:solidFill>
              </a:rPr>
              <a:t> First Date?'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Sanjay"s</a:t>
            </a:r>
            <a:r>
              <a:rPr lang="en-US" sz="450" dirty="0">
                <a:solidFill>
                  <a:schemeClr val="tx1"/>
                </a:solidFill>
              </a:rPr>
              <a:t> Super Team'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Good Dinosaur')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&lt;&gt;'Tin Toy'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&lt;&gt;'Tokyo Mater'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2')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3'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4'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&lt;&gt;'Untitled Pixar Animation Project'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&lt;&gt;'WALL·E'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&lt;&gt;'Your Friend the Rat'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='La Luna'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='Ratatouille'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='The Blue Umbrella'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='One Man Band'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='Presto'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='Small Fry') AND </a:t>
            </a:r>
            <a:r>
              <a:rPr lang="en-US" sz="450" dirty="0" err="1">
                <a:solidFill>
                  <a:schemeClr val="tx1"/>
                </a:solidFill>
              </a:rPr>
              <a:t>movie.production_year</a:t>
            </a:r>
            <a:r>
              <a:rPr lang="en-US" sz="450" dirty="0">
                <a:solidFill>
                  <a:schemeClr val="tx1"/>
                </a:solidFill>
              </a:rPr>
              <a:t>&lt;=2008 AND </a:t>
            </a:r>
            <a:r>
              <a:rPr lang="en-US" sz="450" dirty="0" err="1">
                <a:solidFill>
                  <a:schemeClr val="tx1"/>
                </a:solidFill>
              </a:rPr>
              <a:t>movie.production_year</a:t>
            </a:r>
            <a:r>
              <a:rPr lang="en-US" sz="450" dirty="0">
                <a:solidFill>
                  <a:schemeClr val="tx1"/>
                </a:solidFill>
              </a:rPr>
              <a:t>&lt;=1965)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&lt;&gt;'Knick Knack'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 University'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&lt;&gt;'Monsters, Inc.')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&lt;&gt;'Party Central'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Partysaurus</a:t>
            </a:r>
            <a:r>
              <a:rPr lang="en-US" sz="450" dirty="0">
                <a:solidFill>
                  <a:schemeClr val="tx1"/>
                </a:solidFill>
              </a:rPr>
              <a:t> Rex'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Red"s</a:t>
            </a:r>
            <a:r>
              <a:rPr lang="en-US" sz="450" dirty="0">
                <a:solidFill>
                  <a:schemeClr val="tx1"/>
                </a:solidFill>
              </a:rPr>
              <a:t> Dream'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Riley"s</a:t>
            </a:r>
            <a:r>
              <a:rPr lang="en-US" sz="450" dirty="0">
                <a:solidFill>
                  <a:schemeClr val="tx1"/>
                </a:solidFill>
              </a:rPr>
              <a:t> First Date?'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Sanjay"s</a:t>
            </a:r>
            <a:r>
              <a:rPr lang="en-US" sz="450" dirty="0">
                <a:solidFill>
                  <a:schemeClr val="tx1"/>
                </a:solidFill>
              </a:rPr>
              <a:t> Super Team'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Good Dinosaur')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&lt;&gt;'Tin Toy'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&lt;&gt;'Tokyo Mater'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2')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3'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4'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&lt;&gt;'Untitled Pixar Animation Project'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&lt;&gt;'WALL·E'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&lt;&gt;'Your Friend the Rat'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='La Luna'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='Ratatouille'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='The Blue Umbrella'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='One Man Band'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='Presto'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='Small Fry') AND </a:t>
            </a:r>
            <a:r>
              <a:rPr lang="en-US" sz="450" dirty="0" err="1">
                <a:solidFill>
                  <a:schemeClr val="tx1"/>
                </a:solidFill>
              </a:rPr>
              <a:t>movie.production_year</a:t>
            </a:r>
            <a:r>
              <a:rPr lang="en-US" sz="450" dirty="0">
                <a:solidFill>
                  <a:schemeClr val="tx1"/>
                </a:solidFill>
              </a:rPr>
              <a:t>&lt;=2008 AND </a:t>
            </a:r>
            <a:r>
              <a:rPr lang="en-US" sz="450" dirty="0" err="1">
                <a:solidFill>
                  <a:schemeClr val="tx1"/>
                </a:solidFill>
              </a:rPr>
              <a:t>movie.production_year</a:t>
            </a:r>
            <a:r>
              <a:rPr lang="en-US" sz="450" dirty="0">
                <a:solidFill>
                  <a:schemeClr val="tx1"/>
                </a:solidFill>
              </a:rPr>
              <a:t>&gt;1965) OR ((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&lt;&gt;'Inside Out'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&lt;&gt;'Lifted'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&lt;&gt;'Lou'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&lt;&gt;'For the Birds'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&lt;&gt;'Brave'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&lt;&gt;'Coco')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 </a:t>
            </a:r>
            <a:r>
              <a:rPr lang="en-US" sz="450" dirty="0" err="1">
                <a:solidFill>
                  <a:schemeClr val="tx1"/>
                </a:solidFill>
              </a:rPr>
              <a:t>Bug"s</a:t>
            </a:r>
            <a:r>
              <a:rPr lang="en-US" sz="450" dirty="0">
                <a:solidFill>
                  <a:schemeClr val="tx1"/>
                </a:solidFill>
              </a:rPr>
              <a:t> Life'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&lt;&gt;'André and Wally B.'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Boundin</a:t>
            </a:r>
            <a:r>
              <a:rPr lang="en-US" sz="450" dirty="0">
                <a:solidFill>
                  <a:schemeClr val="tx1"/>
                </a:solidFill>
              </a:rPr>
              <a:t>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&lt;&gt;'Burn-E'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 3')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Dante"s</a:t>
            </a:r>
            <a:r>
              <a:rPr lang="en-US" sz="450" dirty="0">
                <a:solidFill>
                  <a:schemeClr val="tx1"/>
                </a:solidFill>
              </a:rPr>
              <a:t> Lunch: A Short Tail'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Dory'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&lt;&gt;'Finding Nemo'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Geri"s</a:t>
            </a:r>
            <a:r>
              <a:rPr lang="en-US" sz="450" dirty="0">
                <a:solidFill>
                  <a:schemeClr val="tx1"/>
                </a:solidFill>
              </a:rPr>
              <a:t> Game'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&lt;&gt;'Hawaiian Vacation'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It"s</a:t>
            </a:r>
            <a:r>
              <a:rPr lang="en-US" sz="450" dirty="0">
                <a:solidFill>
                  <a:schemeClr val="tx1"/>
                </a:solidFill>
              </a:rPr>
              <a:t> Tough to Be a Bug')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&lt;&gt;'Knick Knack'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"Surprise" and "Light &amp; Heavy"'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Luxo</a:t>
            </a:r>
            <a:r>
              <a:rPr lang="en-US" sz="450" dirty="0">
                <a:solidFill>
                  <a:schemeClr val="tx1"/>
                </a:solidFill>
              </a:rPr>
              <a:t> Jr. in "Up and Down"'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 University'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&lt;&gt;'Monsters, Inc.')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&lt;&gt;'Party Central'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Partysaurus</a:t>
            </a:r>
            <a:r>
              <a:rPr lang="en-US" sz="450" dirty="0">
                <a:solidFill>
                  <a:schemeClr val="tx1"/>
                </a:solidFill>
              </a:rPr>
              <a:t> Rex'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Red"s</a:t>
            </a:r>
            <a:r>
              <a:rPr lang="en-US" sz="450" dirty="0">
                <a:solidFill>
                  <a:schemeClr val="tx1"/>
                </a:solidFill>
              </a:rPr>
              <a:t> Dream'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Riley"s</a:t>
            </a:r>
            <a:r>
              <a:rPr lang="en-US" sz="450" dirty="0">
                <a:solidFill>
                  <a:schemeClr val="tx1"/>
                </a:solidFill>
              </a:rPr>
              <a:t> First Date?'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</a:t>
            </a:r>
            <a:r>
              <a:rPr lang="en-US" sz="450" dirty="0" err="1">
                <a:solidFill>
                  <a:schemeClr val="tx1"/>
                </a:solidFill>
              </a:rPr>
              <a:t>Sanjay"s</a:t>
            </a:r>
            <a:r>
              <a:rPr lang="en-US" sz="450" dirty="0">
                <a:solidFill>
                  <a:schemeClr val="tx1"/>
                </a:solidFill>
              </a:rPr>
              <a:t> Super Team'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Good Dinosaur')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Incredibles 2'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&lt;&gt;'Tin Toy'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&lt;&gt;'Tokyo Mater'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2')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3'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&lt;&gt;'Toy Story 4'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&lt;&gt;'Untitled Pixar Animation Project'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&lt;&gt;'WALL·E'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&lt;&gt;'Your Friend the Rat'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&lt;&gt;'Cars')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&lt;&gt;'La Luna'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&lt;&gt;'Ratatouille'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&lt;&gt;'The Blue Umbrella'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&lt;&gt;'One Man Band'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&lt;&gt;'Presto' AND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&lt;&gt;'Small Fry') AND (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='Day &amp; Night'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='Partly Cloudy'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='Piper'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='Lava' OR </a:t>
            </a:r>
            <a:r>
              <a:rPr lang="en-US" sz="450" dirty="0" err="1">
                <a:solidFill>
                  <a:schemeClr val="tx1"/>
                </a:solidFill>
              </a:rPr>
              <a:t>movie.title</a:t>
            </a:r>
            <a:r>
              <a:rPr lang="en-US" sz="450" dirty="0">
                <a:solidFill>
                  <a:schemeClr val="tx1"/>
                </a:solidFill>
              </a:rPr>
              <a:t>='Up') AND </a:t>
            </a:r>
            <a:r>
              <a:rPr lang="en-US" sz="450" dirty="0" err="1">
                <a:solidFill>
                  <a:schemeClr val="tx1"/>
                </a:solidFill>
              </a:rPr>
              <a:t>movie.production_year</a:t>
            </a:r>
            <a:r>
              <a:rPr lang="en-US" sz="450" dirty="0">
                <a:solidFill>
                  <a:schemeClr val="tx1"/>
                </a:solidFill>
              </a:rPr>
              <a:t>&lt;=1984)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199" y="555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SQuID outperforms </a:t>
            </a:r>
            <a:br>
              <a:rPr lang="en-US" sz="3600" dirty="0"/>
            </a:br>
            <a:r>
              <a:rPr lang="en-US" sz="3600" dirty="0"/>
              <a:t>Query Reverse Engineering (TALOS)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66999" y="1635475"/>
            <a:ext cx="3454375" cy="154733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Query Reverse Engineering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over fits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 animBg="1"/>
      <p:bldP spid="12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3250" cy="1325563"/>
          </a:xfrm>
        </p:spPr>
        <p:txBody>
          <a:bodyPr>
            <a:normAutofit/>
          </a:bodyPr>
          <a:lstStyle/>
          <a:p>
            <a:r>
              <a:rPr lang="en-US" sz="4100" dirty="0"/>
              <a:t>SQuID outperforms </a:t>
            </a:r>
            <a:br>
              <a:rPr lang="en-US" sz="4100" dirty="0"/>
            </a:br>
            <a:r>
              <a:rPr lang="en-US" sz="4100" dirty="0"/>
              <a:t>Positive &amp; Unlabeled (PU) learning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25" y="2055242"/>
            <a:ext cx="9146148" cy="335311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112935" y="-166"/>
            <a:ext cx="4090852" cy="821950"/>
            <a:chOff x="577841" y="2430580"/>
            <a:chExt cx="10915380" cy="1996840"/>
          </a:xfrm>
        </p:grpSpPr>
        <p:sp>
          <p:nvSpPr>
            <p:cNvPr id="18" name="Rounded Rectangle 17"/>
            <p:cNvSpPr/>
            <p:nvPr/>
          </p:nvSpPr>
          <p:spPr>
            <a:xfrm>
              <a:off x="577841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Modeling Semantic Context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354813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70C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Query Intent Discovery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131782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00B050">
                <a:alpha val="1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000" dirty="0"/>
                <a:t>Real-time Performance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8839044" y="2430580"/>
              <a:ext cx="2654177" cy="199684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US" sz="1400" dirty="0"/>
                <a:t>Evaluation</a:t>
              </a:r>
            </a:p>
          </p:txBody>
        </p:sp>
      </p:grpSp>
      <p:sp>
        <p:nvSpPr>
          <p:cNvPr id="11" name="Rectangular Callout 10"/>
          <p:cNvSpPr/>
          <p:nvPr/>
        </p:nvSpPr>
        <p:spPr>
          <a:xfrm>
            <a:off x="10194434" y="4247766"/>
            <a:ext cx="1940416" cy="1160591"/>
          </a:xfrm>
          <a:prstGeom prst="wedgeRectCallout">
            <a:avLst>
              <a:gd name="adj1" fmla="val -200737"/>
              <a:gd name="adj2" fmla="val -13230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PU learning requires &gt;= </a:t>
            </a:r>
            <a:r>
              <a:rPr lang="en-US" sz="2000" dirty="0">
                <a:solidFill>
                  <a:schemeClr val="tx1"/>
                </a:solidFill>
              </a:rPr>
              <a:t>70% data as example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0382250" y="1487248"/>
            <a:ext cx="1752600" cy="1370252"/>
          </a:xfrm>
          <a:prstGeom prst="wedgeRectCallout">
            <a:avLst>
              <a:gd name="adj1" fmla="val -107331"/>
              <a:gd name="adj2" fmla="val 9874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PU learning does not scale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99466" y="5630355"/>
            <a:ext cx="8993065" cy="6277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Generic machine learning cannot model RDBMS specific assumptions</a:t>
            </a:r>
          </a:p>
        </p:txBody>
      </p:sp>
    </p:spTree>
    <p:extLst>
      <p:ext uri="{BB962C8B-B14F-4D97-AF65-F5344CB8AC3E}">
        <p14:creationId xmlns:p14="http://schemas.microsoft.com/office/powerpoint/2010/main" val="203747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34514"/>
            <a:ext cx="10492711" cy="4619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>
                <a:hlinkClick r:id="rId4"/>
              </a:rPr>
              <a:t>squid.cs.umass.edu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BB37FC-85A8-1347-A3F4-5D9175CF7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441628" y="2995977"/>
            <a:ext cx="1308743" cy="1219242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63769" y="3976516"/>
            <a:ext cx="4021903" cy="1139950"/>
          </a:xfrm>
          <a:prstGeom prst="wedgeRectCallout">
            <a:avLst>
              <a:gd name="adj1" fmla="val 79210"/>
              <a:gd name="adj2" fmla="val -4472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Understands context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263769" y="2158692"/>
            <a:ext cx="4021903" cy="1489994"/>
          </a:xfrm>
          <a:prstGeom prst="wedgeRectCallout">
            <a:avLst>
              <a:gd name="adj1" fmla="val 83540"/>
              <a:gd name="adj2" fmla="val 2520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Exploits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semantic similarity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of the examples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727193" y="1149755"/>
            <a:ext cx="4843234" cy="887296"/>
          </a:xfrm>
          <a:prstGeom prst="wedgeRectCallout">
            <a:avLst>
              <a:gd name="adj1" fmla="val -20236"/>
              <a:gd name="adj2" fmla="val 14185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Works with very few examples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7920568" y="2549383"/>
            <a:ext cx="4124894" cy="1393835"/>
          </a:xfrm>
          <a:prstGeom prst="wedgeRectCallout">
            <a:avLst>
              <a:gd name="adj1" fmla="val -84438"/>
              <a:gd name="adj2" fmla="val 551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Performs well in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Query Reverse Engineering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setting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7920568" y="4291604"/>
            <a:ext cx="4124893" cy="1139950"/>
          </a:xfrm>
          <a:prstGeom prst="wedgeRectCallout">
            <a:avLst>
              <a:gd name="adj1" fmla="val -85501"/>
              <a:gd name="adj2" fmla="val -5632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Outperforms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learning methods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6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precomputation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10" y="1430274"/>
            <a:ext cx="5559780" cy="4710113"/>
          </a:xfrm>
        </p:spPr>
      </p:pic>
    </p:spTree>
    <p:extLst>
      <p:ext uri="{BB962C8B-B14F-4D97-AF65-F5344CB8AC3E}">
        <p14:creationId xmlns:p14="http://schemas.microsoft.com/office/powerpoint/2010/main" val="2052233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queries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38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90" y="1507476"/>
            <a:ext cx="6336819" cy="47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14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67" y="1825625"/>
            <a:ext cx="9705866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understanding the schema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68" y="1377506"/>
            <a:ext cx="7545575" cy="462299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0" y="2919663"/>
            <a:ext cx="4881240" cy="3258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Disambiguation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1028"/>
            <a:ext cx="10515600" cy="434053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5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SQuID query vs actual query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0027"/>
            <a:ext cx="10515600" cy="276776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1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1" y="1404593"/>
            <a:ext cx="4942518" cy="495175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SQL expertise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8" y="1963404"/>
            <a:ext cx="6990348" cy="2879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0" y="2919663"/>
            <a:ext cx="4881240" cy="3258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by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2903" y="2867025"/>
            <a:ext cx="1487018" cy="143426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QBE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55129" y="3341839"/>
            <a:ext cx="652131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869340" y="3341839"/>
            <a:ext cx="755325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78971" y="1490869"/>
            <a:ext cx="3807509" cy="4555499"/>
            <a:chOff x="7402161" y="1073667"/>
            <a:chExt cx="4038600" cy="49727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161" y="2639268"/>
              <a:ext cx="3987800" cy="1841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661" y="1073667"/>
              <a:ext cx="3924300" cy="1625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761" y="4420769"/>
              <a:ext cx="3937000" cy="16256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38199" y="2925118"/>
            <a:ext cx="3281508" cy="1632036"/>
            <a:chOff x="557158" y="2925118"/>
            <a:chExt cx="3464816" cy="1632036"/>
          </a:xfrm>
        </p:grpSpPr>
        <p:grpSp>
          <p:nvGrpSpPr>
            <p:cNvPr id="16" name="Group 15"/>
            <p:cNvGrpSpPr/>
            <p:nvPr/>
          </p:nvGrpSpPr>
          <p:grpSpPr>
            <a:xfrm>
              <a:off x="557158" y="2925118"/>
              <a:ext cx="3464816" cy="1466752"/>
              <a:chOff x="605343" y="1979833"/>
              <a:chExt cx="6866550" cy="28702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43" y="1979833"/>
                <a:ext cx="2120900" cy="28702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9893" y="2031570"/>
                <a:ext cx="2032000" cy="2806701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656" y="2925118"/>
              <a:ext cx="1204330" cy="163203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86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vs reality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7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959540" y="1690688"/>
            <a:ext cx="6187366" cy="4604794"/>
            <a:chOff x="5532428" y="2638955"/>
            <a:chExt cx="5614478" cy="35337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" t="3439"/>
            <a:stretch/>
          </p:blipFill>
          <p:spPr>
            <a:xfrm>
              <a:off x="5532428" y="2638955"/>
              <a:ext cx="5614478" cy="325384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10873" y="5889241"/>
              <a:ext cx="3457587" cy="28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All actors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38199" y="2925118"/>
            <a:ext cx="3281508" cy="1632036"/>
            <a:chOff x="557158" y="2925118"/>
            <a:chExt cx="3464816" cy="1632036"/>
          </a:xfrm>
        </p:grpSpPr>
        <p:grpSp>
          <p:nvGrpSpPr>
            <p:cNvPr id="24" name="Group 23"/>
            <p:cNvGrpSpPr/>
            <p:nvPr/>
          </p:nvGrpSpPr>
          <p:grpSpPr>
            <a:xfrm>
              <a:off x="557158" y="2925118"/>
              <a:ext cx="3464816" cy="1466752"/>
              <a:chOff x="605343" y="1979833"/>
              <a:chExt cx="6866550" cy="287020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43" y="1979833"/>
                <a:ext cx="2120900" cy="287020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9893" y="2031570"/>
                <a:ext cx="2032000" cy="2806701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656" y="2925118"/>
              <a:ext cx="1204330" cy="163203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63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 use context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976582" y="3416584"/>
            <a:ext cx="7878046" cy="10253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There is no “funny</a:t>
            </a:r>
            <a:r>
              <a:rPr lang="en-US" sz="3600">
                <a:solidFill>
                  <a:schemeClr val="tx1"/>
                </a:solidFill>
              </a:rPr>
              <a:t>” attribute in the data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05646" y="1691323"/>
            <a:ext cx="7999579" cy="4472205"/>
            <a:chOff x="2905646" y="1691323"/>
            <a:chExt cx="7999579" cy="447220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9178" y="3306208"/>
              <a:ext cx="7986047" cy="132424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46" y="4865588"/>
              <a:ext cx="7999579" cy="129794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26"/>
            <a:stretch/>
          </p:blipFill>
          <p:spPr>
            <a:xfrm>
              <a:off x="2919178" y="1691323"/>
              <a:ext cx="7986047" cy="118426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semantic similarity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Example-Driven Query Intent Discovery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41" y="4865587"/>
            <a:ext cx="959097" cy="12979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42" y="1690687"/>
            <a:ext cx="959097" cy="1297941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41" y="3310078"/>
            <a:ext cx="974346" cy="132037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238662" y="1849637"/>
            <a:ext cx="7307526" cy="4156521"/>
            <a:chOff x="3238662" y="1849637"/>
            <a:chExt cx="7307526" cy="4156521"/>
          </a:xfrm>
        </p:grpSpPr>
        <p:grpSp>
          <p:nvGrpSpPr>
            <p:cNvPr id="27" name="Group 26"/>
            <p:cNvGrpSpPr/>
            <p:nvPr/>
          </p:nvGrpSpPr>
          <p:grpSpPr>
            <a:xfrm>
              <a:off x="3238662" y="1849637"/>
              <a:ext cx="6160080" cy="983203"/>
              <a:chOff x="3303860" y="1663574"/>
              <a:chExt cx="6160080" cy="983203"/>
            </a:xfrm>
          </p:grpSpPr>
          <p:sp>
            <p:nvSpPr>
              <p:cNvPr id="18" name="Rectangle 17"/>
              <p:cNvSpPr/>
              <p:nvPr/>
            </p:nvSpPr>
            <p:spPr>
              <a:xfrm rot="18807960">
                <a:off x="3005862" y="1978536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8807960">
                <a:off x="4180682" y="1978534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8807960">
                <a:off x="5306191" y="1979447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8807960">
                <a:off x="6464880" y="1978438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18807960">
                <a:off x="7637920" y="1978437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8807960">
                <a:off x="8796610" y="1961572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3275170" y="5022955"/>
              <a:ext cx="7260745" cy="983203"/>
              <a:chOff x="3275170" y="5022955"/>
              <a:chExt cx="7260745" cy="983203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275170" y="5022955"/>
                <a:ext cx="6160080" cy="983203"/>
                <a:chOff x="3303860" y="1663574"/>
                <a:chExt cx="6160080" cy="983203"/>
              </a:xfrm>
            </p:grpSpPr>
            <p:sp>
              <p:nvSpPr>
                <p:cNvPr id="64" name="Rectangle 63"/>
                <p:cNvSpPr/>
                <p:nvPr/>
              </p:nvSpPr>
              <p:spPr>
                <a:xfrm rot="18807960">
                  <a:off x="3005862" y="1978536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 rot="18807960">
                  <a:off x="4180682" y="1978534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rot="18807960">
                  <a:off x="5306191" y="1979447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 rot="18807960">
                  <a:off x="6464880" y="1978438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 rot="18807960">
                  <a:off x="7637920" y="1978437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 rot="18807960">
                  <a:off x="8796610" y="1961572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</p:grpSp>
          <p:sp>
            <p:nvSpPr>
              <p:cNvPr id="70" name="Rectangle 69"/>
              <p:cNvSpPr/>
              <p:nvPr/>
            </p:nvSpPr>
            <p:spPr>
              <a:xfrm rot="18807960">
                <a:off x="9868585" y="5320956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3251577" y="3481909"/>
              <a:ext cx="7294611" cy="982292"/>
              <a:chOff x="3251577" y="3481909"/>
              <a:chExt cx="7294611" cy="982292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3251577" y="3481909"/>
                <a:ext cx="6160080" cy="982292"/>
                <a:chOff x="3303860" y="1663574"/>
                <a:chExt cx="6160080" cy="98229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 rot="18807960">
                  <a:off x="3005862" y="1978536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 rot="18807960">
                  <a:off x="4180682" y="1978534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18807960">
                  <a:off x="7637920" y="1978437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 rot="18807960">
                  <a:off x="8796610" y="1961572"/>
                  <a:ext cx="96532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/>
                    </a:rPr>
                    <a:t>Comedy</a:t>
                  </a:r>
                </a:p>
              </p:txBody>
            </p:sp>
          </p:grpSp>
          <p:sp>
            <p:nvSpPr>
              <p:cNvPr id="72" name="Rectangle 71"/>
              <p:cNvSpPr/>
              <p:nvPr/>
            </p:nvSpPr>
            <p:spPr>
              <a:xfrm rot="18807960">
                <a:off x="9878858" y="3796843"/>
                <a:ext cx="9653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</a:rPr>
                  <a:t>Comedy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089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.9|2.1|13.6|1.8|2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1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11.4|2.1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11.4|2.1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4|2.5|3.6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.2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|0.6|1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17.2|6.3|1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3.5|0.6|1.4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9645</TotalTime>
  <Words>4437</Words>
  <Application>Microsoft Macintosh PowerPoint</Application>
  <PresentationFormat>Widescreen</PresentationFormat>
  <Paragraphs>515</Paragraphs>
  <Slides>42</Slides>
  <Notes>36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American Typewriter</vt:lpstr>
      <vt:lpstr>Arial</vt:lpstr>
      <vt:lpstr>Calibri</vt:lpstr>
      <vt:lpstr>Calibri Light</vt:lpstr>
      <vt:lpstr>Cambria Math</vt:lpstr>
      <vt:lpstr>Courier New</vt:lpstr>
      <vt:lpstr>Verdana</vt:lpstr>
      <vt:lpstr>Office Theme</vt:lpstr>
      <vt:lpstr>Example-Driven Query Intent Discovery:  Abductive Reasoning using Semantic Similarity</vt:lpstr>
      <vt:lpstr>Are databases accessible to non-experts?</vt:lpstr>
      <vt:lpstr>PowerPoint Presentation</vt:lpstr>
      <vt:lpstr>Challenge 1: understanding the schema</vt:lpstr>
      <vt:lpstr>Challenge 2: SQL expertise</vt:lpstr>
      <vt:lpstr>Query by example</vt:lpstr>
      <vt:lpstr>Expectation vs reality</vt:lpstr>
      <vt:lpstr>Humans use context</vt:lpstr>
      <vt:lpstr>Discovering semantic similarity</vt:lpstr>
      <vt:lpstr>PowerPoint Presentation</vt:lpstr>
      <vt:lpstr>SQuID  Semantic similarity-aware  Query Intent Discovery</vt:lpstr>
      <vt:lpstr>What’s coming</vt:lpstr>
      <vt:lpstr>Semantic context: basic</vt:lpstr>
      <vt:lpstr>Semantic context: derived</vt:lpstr>
      <vt:lpstr>Filters</vt:lpstr>
      <vt:lpstr>Intended or co-incidental?</vt:lpstr>
      <vt:lpstr>Abduction</vt:lpstr>
      <vt:lpstr>Problem definition</vt:lpstr>
      <vt:lpstr>Probabilistic abduction model</vt:lpstr>
      <vt:lpstr>PowerPoint Presentation</vt:lpstr>
      <vt:lpstr>PowerPoint Presentation</vt:lpstr>
      <vt:lpstr>PowerPoint Presentation</vt:lpstr>
      <vt:lpstr>SQuID algorithm</vt:lpstr>
      <vt:lpstr>Real-time performance</vt:lpstr>
      <vt:lpstr>Abduction-ready database</vt:lpstr>
      <vt:lpstr>How well does SQuID do in practice?</vt:lpstr>
      <vt:lpstr>PowerPoint Presentation</vt:lpstr>
      <vt:lpstr>Datasets</vt:lpstr>
      <vt:lpstr>Experiment Settings</vt:lpstr>
      <vt:lpstr>How does SQuID perform with large datasets or many examples?</vt:lpstr>
      <vt:lpstr>SQuID works with few examples</vt:lpstr>
      <vt:lpstr> Query Reverse Engineering</vt:lpstr>
      <vt:lpstr>SQuID outperforms  Query Reverse Engineering (TALOS)</vt:lpstr>
      <vt:lpstr>SQuID outperforms  Query Reverse Engineering (TALOS)</vt:lpstr>
      <vt:lpstr>SQuID outperforms  Positive &amp; Unlabeled (PU) learning</vt:lpstr>
      <vt:lpstr>Takeaways</vt:lpstr>
      <vt:lpstr>Offline precomputation</vt:lpstr>
      <vt:lpstr>Benchmark queries</vt:lpstr>
      <vt:lpstr>Case studies</vt:lpstr>
      <vt:lpstr>Disambiguation</vt:lpstr>
      <vt:lpstr>SQuID query vs actual query</vt:lpstr>
      <vt:lpstr>Related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SQuID: Semantic Similarity-Aware  Query Intent Discovery</dc:title>
  <dc:creator>Anna Fariha</dc:creator>
  <cp:lastModifiedBy>Anna Fariha</cp:lastModifiedBy>
  <cp:revision>1009</cp:revision>
  <dcterms:created xsi:type="dcterms:W3CDTF">2018-06-04T23:35:46Z</dcterms:created>
  <dcterms:modified xsi:type="dcterms:W3CDTF">2020-12-27T05:15:25Z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t-anfari@microsoft.com</vt:lpwstr>
  </property>
  <property fmtid="{D5CDD505-2E9C-101B-9397-08002B2CF9AE}" pid="5" name="MSIP_Label_f42aa342-8706-4288-bd11-ebb85995028c_SetDate">
    <vt:lpwstr>2018-06-05T16:48:43.3906216Z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