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Raleway"/>
      <p:regular r:id="rId15"/>
      <p:bold r:id="rId16"/>
      <p:italic r:id="rId17"/>
      <p:boldItalic r:id="rId18"/>
    </p:embeddedFont>
    <p:embeddedFont>
      <p:font typeface="Roboto Thin"/>
      <p:regular r:id="rId19"/>
      <p:bold r:id="rId20"/>
      <p:italic r:id="rId21"/>
      <p:boldItalic r:id="rId22"/>
    </p:embeddedFont>
    <p:embeddedFont>
      <p:font typeface="Roboto Medium"/>
      <p:regular r:id="rId23"/>
      <p:bold r:id="rId24"/>
      <p:italic r:id="rId25"/>
      <p:boldItalic r:id="rId26"/>
    </p:embeddedFont>
    <p:embeddedFont>
      <p:font typeface="Roboto"/>
      <p:regular r:id="rId27"/>
      <p:bold r:id="rId28"/>
      <p:italic r:id="rId29"/>
      <p:boldItalic r:id="rId30"/>
    </p:embeddedFont>
    <p:embeddedFont>
      <p:font typeface="Lato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Thin-bold.fntdata"/><Relationship Id="rId22" Type="http://schemas.openxmlformats.org/officeDocument/2006/relationships/font" Target="fonts/RobotoThin-boldItalic.fntdata"/><Relationship Id="rId21" Type="http://schemas.openxmlformats.org/officeDocument/2006/relationships/font" Target="fonts/RobotoThin-italic.fntdata"/><Relationship Id="rId24" Type="http://schemas.openxmlformats.org/officeDocument/2006/relationships/font" Target="fonts/RobotoMedium-bold.fntdata"/><Relationship Id="rId23" Type="http://schemas.openxmlformats.org/officeDocument/2006/relationships/font" Target="fonts/RobotoMedium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Medium-boldItalic.fntdata"/><Relationship Id="rId25" Type="http://schemas.openxmlformats.org/officeDocument/2006/relationships/font" Target="fonts/RobotoMedium-italic.fntdata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regular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33" Type="http://schemas.openxmlformats.org/officeDocument/2006/relationships/font" Target="fonts/Lato-italic.fntdata"/><Relationship Id="rId10" Type="http://schemas.openxmlformats.org/officeDocument/2006/relationships/slide" Target="slides/slide5.xml"/><Relationship Id="rId32" Type="http://schemas.openxmlformats.org/officeDocument/2006/relationships/font" Target="fonts/Lat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Lato-boldItalic.fntdata"/><Relationship Id="rId15" Type="http://schemas.openxmlformats.org/officeDocument/2006/relationships/font" Target="fonts/Raleway-regular.fntdata"/><Relationship Id="rId14" Type="http://schemas.openxmlformats.org/officeDocument/2006/relationships/slide" Target="slides/slide9.xml"/><Relationship Id="rId17" Type="http://schemas.openxmlformats.org/officeDocument/2006/relationships/font" Target="fonts/Raleway-italic.fntdata"/><Relationship Id="rId16" Type="http://schemas.openxmlformats.org/officeDocument/2006/relationships/font" Target="fonts/Raleway-bold.fntdata"/><Relationship Id="rId19" Type="http://schemas.openxmlformats.org/officeDocument/2006/relationships/font" Target="fonts/RobotoThin-regular.fntdata"/><Relationship Id="rId18" Type="http://schemas.openxmlformats.org/officeDocument/2006/relationships/font" Target="fonts/Raleway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689a014b6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689a014b6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89a014b6d_0_7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689a014b6d_0_7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Can I see a raise of hands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f88252dc4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f88252dc4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</a:t>
            </a:r>
            <a:r>
              <a:rPr lang="en-GB"/>
              <a:t>ata-management tasks have a varied properties and goals, ranging from data storing, retrieving, indexing, and cleaning…  to analytics, and visualization.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today’s era of generative AI and large language models, a super common approach to deal with ANY task or problem is to try out LLM. We ask, “Have you tried ChatGPT for this task?”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While LLMs can potentially assist in many of the data management tasks, they aren’t </a:t>
            </a:r>
            <a:r>
              <a:rPr b="1" lang="en-GB"/>
              <a:t>equally</a:t>
            </a:r>
            <a:r>
              <a:rPr lang="en-GB"/>
              <a:t> suitable, or natural fit, for all the tasks. It depends on the task, and more specifically, certain </a:t>
            </a:r>
            <a:r>
              <a:rPr b="1" lang="en-GB"/>
              <a:t>properties</a:t>
            </a:r>
            <a:r>
              <a:rPr lang="en-GB"/>
              <a:t> of a task.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689a014b6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689a014b6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Can we create a taxonomy of DM tasks based on certain properties and map those properties to LLM-suitability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689a014b6d_0_7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689a014b6d_0_7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689a014b6d_0_7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689a014b6d_0_7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689a014b6d_0_6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689a014b6d_0_6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689a014b6d_0_7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689a014b6d_0_7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f88252dc4_0_1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f88252dc4_0_1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10" name="Google Shape;10;p2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" name="Google Shape;15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" name="Google Shape;19;p2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Customized for </a:t>
            </a:r>
            <a:r>
              <a:rPr b="1" lang="en-GB" sz="600">
                <a:latin typeface="Raleway"/>
                <a:ea typeface="Raleway"/>
                <a:cs typeface="Raleway"/>
                <a:sym typeface="Raleway"/>
              </a:rPr>
              <a:t>Lorem Ipsum LLC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11" name="Google Shape;111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" name="Google Shape;113;p1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" name="Google Shape;114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5" name="Google Shape;115;p11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6" name="Google Shape;116;p11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" name="Google Shape;117;p11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" name="Google Shape;118;p11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1" name="Google Shape;121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2" name="Google Shape;122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4" name="Google Shape;124;p1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5" name="Google Shape;125;p1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6" name="Google Shape;126;p1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8" name="Google Shape;128;p12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9" name="Google Shape;129;p12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0" name="Google Shape;130;p12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" name="Google Shape;131;p12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34" name="Google Shape;134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5" name="Google Shape;135;p13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6" name="Google Shape;136;p13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7" name="Google Shape;137;p13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8" name="Google Shape;138;p13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41" name="Google Shape;141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3" name="Google Shape;143;p14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5" name="Google Shape;145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6" name="Google Shape;146;p14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7" name="Google Shape;147;p14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" name="Google Shape;148;p14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9" name="Google Shape;149;p14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2" name="Google Shape;152;p15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3" name="Google Shape;153;p15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4" name="Google Shape;154;p15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5" name="Google Shape;155;p15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chemeClr val="dk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/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8" name="Google Shape;158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9" name="Google Shape;159;p16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" name="Google Shape;160;p16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Customized for </a:t>
            </a:r>
            <a:r>
              <a:rPr b="1"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Lorem Ipsum LLC</a:t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16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1">
  <p:cSld name="SECTION_HEADER_2">
    <p:bg>
      <p:bgPr>
        <a:solidFill>
          <a:srgbClr val="434343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64" name="Google Shape;164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6" name="Google Shape;166;p1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7" name="Google Shape;167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8" name="Google Shape;168;p17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9" name="Google Shape;169;p17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Google Shape;170;p17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1" name="Google Shape;171;p17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22" name="Google Shape;22;p3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5" name="Google Shape;25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" name="Google Shape;27;p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9" name="Google Shape;29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3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" name="Google Shape;31;p3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" name="Google Shape;32;p3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" name="Google Shape;33;p3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" name="Google Shape;38;p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" name="Google Shape;40;p4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4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" name="Google Shape;42;p4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" name="Google Shape;43;p4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" name="Google Shape;49;p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" name="Google Shape;52;p5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3" name="Google Shape;53;p5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" name="Google Shape;54;p5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" name="Google Shape;55;p5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" name="Google Shape;59;p6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" name="Google Shape;60;p6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" name="Google Shape;61;p6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" name="Google Shape;62;p6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" name="Google Shape;63;p6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31891705.jpg" id="65" name="Google Shape;65;p7"/>
          <p:cNvPicPr preferRelativeResize="0"/>
          <p:nvPr/>
        </p:nvPicPr>
        <p:blipFill rotWithShape="1">
          <a:blip r:embed="rId2">
            <a:alphaModFix/>
          </a:blip>
          <a:srcRect b="11971" l="0" r="0" t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7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9" name="Google Shape;69;p7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" name="Google Shape;70;p7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" name="Google Shape;71;p7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" name="Google Shape;72;p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" name="Google Shape;78;p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9" name="Google Shape;79;p8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0" name="Google Shape;80;p8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1" name="Google Shape;81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8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3" name="Google Shape;83;p8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" name="Google Shape;84;p8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" name="Google Shape;85;p8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" name="Google Shape;8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9" name="Google Shape;8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" name="Google Shape;91;p9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2" name="Google Shape;92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" name="Google Shape;93;p9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4" name="Google Shape;94;p9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" name="Google Shape;95;p9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" name="Google Shape;96;p9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" name="Google Shape;99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0" name="Google Shape;100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" name="Google Shape;102;p10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" name="Google Shape;105;p10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6" name="Google Shape;106;p10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" name="Google Shape;107;p10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" name="Google Shape;108;p10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9" Type="http://schemas.openxmlformats.org/officeDocument/2006/relationships/image" Target="../media/image18.png"/><Relationship Id="rId5" Type="http://schemas.openxmlformats.org/officeDocument/2006/relationships/image" Target="../media/image13.png"/><Relationship Id="rId6" Type="http://schemas.openxmlformats.org/officeDocument/2006/relationships/image" Target="../media/image3.png"/><Relationship Id="rId7" Type="http://schemas.openxmlformats.org/officeDocument/2006/relationships/image" Target="../media/image14.png"/><Relationship Id="rId8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20.png"/><Relationship Id="rId6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arxiv.org/abs/2310.16164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8"/>
          <p:cNvPicPr preferRelativeResize="0"/>
          <p:nvPr/>
        </p:nvPicPr>
        <p:blipFill rotWithShape="1">
          <a:blip r:embed="rId3">
            <a:alphaModFix/>
          </a:blip>
          <a:srcRect b="15980" l="0" r="0" t="14782"/>
          <a:stretch/>
        </p:blipFill>
        <p:spPr>
          <a:xfrm>
            <a:off x="8183150" y="0"/>
            <a:ext cx="898300" cy="46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8"/>
          <p:cNvSpPr txBox="1"/>
          <p:nvPr>
            <p:ph type="ctrTitle"/>
          </p:nvPr>
        </p:nvSpPr>
        <p:spPr>
          <a:xfrm>
            <a:off x="324075" y="1322450"/>
            <a:ext cx="84993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000000"/>
                </a:solidFill>
              </a:rPr>
              <a:t>Large Language Models for</a:t>
            </a:r>
            <a:endParaRPr sz="4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000000"/>
                </a:solidFill>
              </a:rPr>
              <a:t>Data Management Tasks</a:t>
            </a:r>
            <a:endParaRPr sz="4800">
              <a:solidFill>
                <a:srgbClr val="000000"/>
              </a:solidFill>
            </a:endParaRPr>
          </a:p>
        </p:txBody>
      </p:sp>
      <p:sp>
        <p:nvSpPr>
          <p:cNvPr id="178" name="Google Shape;178;p18"/>
          <p:cNvSpPr txBox="1"/>
          <p:nvPr/>
        </p:nvSpPr>
        <p:spPr>
          <a:xfrm>
            <a:off x="3782700" y="3052650"/>
            <a:ext cx="15786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Anna Fariha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University of Utah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9" name="Google Shape;179;p18"/>
          <p:cNvSpPr txBox="1"/>
          <p:nvPr/>
        </p:nvSpPr>
        <p:spPr>
          <a:xfrm>
            <a:off x="1997700" y="4743300"/>
            <a:ext cx="514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CC0000"/>
                </a:solidFill>
                <a:highlight>
                  <a:srgbClr val="EEEEEE"/>
                </a:highlight>
              </a:rPr>
              <a:t>Northwest Database Society (NWDS) Annual Meeting 2024</a:t>
            </a:r>
            <a:endParaRPr b="1">
              <a:solidFill>
                <a:srgbClr val="CC0000"/>
              </a:solidFill>
              <a:highlight>
                <a:srgbClr val="EEEEEE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"/>
          <p:cNvSpPr txBox="1"/>
          <p:nvPr>
            <p:ph idx="1" type="body"/>
          </p:nvPr>
        </p:nvSpPr>
        <p:spPr>
          <a:xfrm>
            <a:off x="727650" y="1421925"/>
            <a:ext cx="76887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Can LLMs do </a:t>
            </a:r>
            <a:r>
              <a:rPr b="1" lang="en-GB" sz="2000" u="sng"/>
              <a:t>cardinality estimation</a:t>
            </a:r>
            <a:r>
              <a:rPr lang="en-GB" sz="2000"/>
              <a:t> and </a:t>
            </a:r>
            <a:r>
              <a:rPr b="1" lang="en-GB" sz="2000" u="sng"/>
              <a:t>query optimization</a:t>
            </a:r>
            <a:r>
              <a:rPr lang="en-GB" sz="2000"/>
              <a:t>?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185" name="Google Shape;185;p19"/>
          <p:cNvSpPr txBox="1"/>
          <p:nvPr>
            <p:ph idx="1" type="body"/>
          </p:nvPr>
        </p:nvSpPr>
        <p:spPr>
          <a:xfrm>
            <a:off x="727650" y="3706675"/>
            <a:ext cx="76887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/>
              <a:t>Can LLMs help in database </a:t>
            </a:r>
            <a:r>
              <a:rPr b="1" lang="en-GB" sz="2000" u="sng"/>
              <a:t>index tuning</a:t>
            </a:r>
            <a:r>
              <a:rPr lang="en-GB" sz="2000"/>
              <a:t>?</a:t>
            </a:r>
            <a:endParaRPr sz="2000"/>
          </a:p>
        </p:txBody>
      </p:sp>
      <p:sp>
        <p:nvSpPr>
          <p:cNvPr id="186" name="Google Shape;186;p19"/>
          <p:cNvSpPr txBox="1"/>
          <p:nvPr>
            <p:ph idx="1" type="body"/>
          </p:nvPr>
        </p:nvSpPr>
        <p:spPr>
          <a:xfrm>
            <a:off x="727650" y="2550350"/>
            <a:ext cx="7688700" cy="6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/>
              <a:t>C</a:t>
            </a:r>
            <a:r>
              <a:rPr lang="en-GB" sz="2000"/>
              <a:t>an LLMs help with </a:t>
            </a:r>
            <a:r>
              <a:rPr b="1" lang="en-GB" sz="2000" u="sng"/>
              <a:t>homogenizing data formats</a:t>
            </a:r>
            <a:r>
              <a:rPr lang="en-GB" sz="2000"/>
              <a:t>?</a:t>
            </a:r>
            <a:endParaRPr sz="2000"/>
          </a:p>
        </p:txBody>
      </p:sp>
      <p:sp>
        <p:nvSpPr>
          <p:cNvPr id="187" name="Google Shape;187;p19"/>
          <p:cNvSpPr txBox="1"/>
          <p:nvPr>
            <p:ph type="title"/>
          </p:nvPr>
        </p:nvSpPr>
        <p:spPr>
          <a:xfrm>
            <a:off x="311900" y="233575"/>
            <a:ext cx="8639100" cy="5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Questions to think about …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0"/>
          <p:cNvSpPr txBox="1"/>
          <p:nvPr>
            <p:ph type="title"/>
          </p:nvPr>
        </p:nvSpPr>
        <p:spPr>
          <a:xfrm>
            <a:off x="311900" y="233575"/>
            <a:ext cx="8639100" cy="5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Which</a:t>
            </a:r>
            <a:r>
              <a:rPr lang="en-GB" sz="2400"/>
              <a:t> data-management tasks are well suited for LLM?</a:t>
            </a:r>
            <a:endParaRPr sz="2400"/>
          </a:p>
        </p:txBody>
      </p:sp>
      <p:pic>
        <p:nvPicPr>
          <p:cNvPr id="193" name="Google Shape;193;p20"/>
          <p:cNvPicPr preferRelativeResize="0"/>
          <p:nvPr/>
        </p:nvPicPr>
        <p:blipFill rotWithShape="1">
          <a:blip r:embed="rId3">
            <a:alphaModFix/>
          </a:blip>
          <a:srcRect b="0" l="30008" r="33383" t="4543"/>
          <a:stretch/>
        </p:blipFill>
        <p:spPr>
          <a:xfrm>
            <a:off x="769825" y="1095000"/>
            <a:ext cx="1892749" cy="349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3907" y="1341775"/>
            <a:ext cx="3780825" cy="302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 rotWithShape="1">
          <a:blip r:embed="rId5">
            <a:alphaModFix/>
          </a:blip>
          <a:srcRect b="10797" l="21300" r="19249" t="3710"/>
          <a:stretch/>
        </p:blipFill>
        <p:spPr>
          <a:xfrm>
            <a:off x="3575150" y="2206000"/>
            <a:ext cx="1461350" cy="226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0"/>
          <p:cNvSpPr/>
          <p:nvPr/>
        </p:nvSpPr>
        <p:spPr>
          <a:xfrm>
            <a:off x="3079275" y="1252600"/>
            <a:ext cx="2453100" cy="769800"/>
          </a:xfrm>
          <a:prstGeom prst="wedgeRoundRectCallout">
            <a:avLst>
              <a:gd fmla="val -7979" name="adj1"/>
              <a:gd fmla="val 8560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Should I use ChatGPT for cleaning up the </a:t>
            </a:r>
            <a:r>
              <a:rPr b="1" lang="en-GB" u="sng">
                <a:latin typeface="Lato"/>
                <a:ea typeface="Lato"/>
                <a:cs typeface="Lato"/>
                <a:sym typeface="Lato"/>
              </a:rPr>
              <a:t>addresses?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21"/>
          <p:cNvGrpSpPr/>
          <p:nvPr/>
        </p:nvGrpSpPr>
        <p:grpSpPr>
          <a:xfrm>
            <a:off x="575391" y="4195758"/>
            <a:ext cx="7993219" cy="787966"/>
            <a:chOff x="1593000" y="2322568"/>
            <a:chExt cx="5957975" cy="643500"/>
          </a:xfrm>
        </p:grpSpPr>
        <p:sp>
          <p:nvSpPr>
            <p:cNvPr id="202" name="Google Shape;202;p21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1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1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1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9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Uncertainty</a:t>
              </a:r>
              <a:endParaRPr sz="19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206" name="Google Shape;206;p21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5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4786003" y="2323745"/>
              <a:ext cx="25728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Roboto"/>
                <a:buChar char="●"/>
              </a:pPr>
              <a:r>
                <a:rPr lang="en-GB" sz="13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Objectiveness of the task</a:t>
              </a:r>
              <a:endParaRPr sz="13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Roboto"/>
                <a:buChar char="●"/>
              </a:pPr>
              <a:r>
                <a:rPr lang="en-GB" sz="13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Risk-level of the task</a:t>
              </a:r>
              <a:endParaRPr sz="13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Roboto"/>
                <a:buChar char="●"/>
              </a:pPr>
              <a:r>
                <a:rPr lang="en-GB" sz="13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User trust</a:t>
              </a:r>
              <a:endParaRPr sz="13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9" name="Google Shape;209;p21"/>
          <p:cNvGrpSpPr/>
          <p:nvPr/>
        </p:nvGrpSpPr>
        <p:grpSpPr>
          <a:xfrm>
            <a:off x="575391" y="3393883"/>
            <a:ext cx="7993219" cy="787966"/>
            <a:chOff x="1593000" y="2322568"/>
            <a:chExt cx="5957975" cy="643500"/>
          </a:xfrm>
        </p:grpSpPr>
        <p:sp>
          <p:nvSpPr>
            <p:cNvPr id="210" name="Google Shape;210;p21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1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1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1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9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Code  Requirement</a:t>
              </a:r>
              <a:endParaRPr sz="19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214" name="Google Shape;214;p21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1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4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216" name="Google Shape;216;p21"/>
            <p:cNvSpPr/>
            <p:nvPr/>
          </p:nvSpPr>
          <p:spPr>
            <a:xfrm>
              <a:off x="4796290" y="2323746"/>
              <a:ext cx="25629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Roboto"/>
                <a:buChar char="●"/>
              </a:pPr>
              <a:r>
                <a:rPr lang="en-GB" sz="13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Is the mechanism required?</a:t>
              </a:r>
              <a:endParaRPr sz="13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Roboto"/>
                <a:buChar char="●"/>
              </a:pPr>
              <a:r>
                <a:rPr lang="en-GB" sz="13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Destructive side effect (deletion)</a:t>
              </a:r>
              <a:endParaRPr sz="13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7" name="Google Shape;217;p21"/>
          <p:cNvGrpSpPr/>
          <p:nvPr/>
        </p:nvGrpSpPr>
        <p:grpSpPr>
          <a:xfrm>
            <a:off x="575391" y="2591975"/>
            <a:ext cx="7993219" cy="787966"/>
            <a:chOff x="1593000" y="2322568"/>
            <a:chExt cx="5957975" cy="643500"/>
          </a:xfrm>
        </p:grpSpPr>
        <p:sp>
          <p:nvSpPr>
            <p:cNvPr id="218" name="Google Shape;218;p21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1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1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1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9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Domain Expertise</a:t>
              </a:r>
              <a:endParaRPr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2" name="Google Shape;222;p21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1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3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224" name="Google Shape;224;p21"/>
            <p:cNvSpPr/>
            <p:nvPr/>
          </p:nvSpPr>
          <p:spPr>
            <a:xfrm>
              <a:off x="4796290" y="2323752"/>
              <a:ext cx="25629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Roboto"/>
                <a:buChar char="●"/>
              </a:pPr>
              <a:r>
                <a:rPr lang="en-GB" sz="13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What denotes missing value?</a:t>
              </a:r>
              <a:endParaRPr sz="13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Roboto"/>
                <a:buChar char="●"/>
              </a:pPr>
              <a:r>
                <a:rPr lang="en-GB" sz="13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What are valid values?</a:t>
              </a:r>
              <a:endParaRPr sz="13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Roboto"/>
                <a:buChar char="●"/>
              </a:pPr>
              <a:r>
                <a:rPr lang="en-GB" sz="13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What outliers are expected?</a:t>
              </a:r>
              <a:endParaRPr sz="13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5" name="Google Shape;225;p21"/>
          <p:cNvGrpSpPr/>
          <p:nvPr/>
        </p:nvGrpSpPr>
        <p:grpSpPr>
          <a:xfrm>
            <a:off x="575391" y="1790109"/>
            <a:ext cx="7993219" cy="787966"/>
            <a:chOff x="1593000" y="2322568"/>
            <a:chExt cx="5957975" cy="643500"/>
          </a:xfrm>
        </p:grpSpPr>
        <p:sp>
          <p:nvSpPr>
            <p:cNvPr id="226" name="Google Shape;226;p21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1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1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1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900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System Context</a:t>
              </a:r>
              <a:endParaRPr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0" name="Google Shape;230;p21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1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2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232" name="Google Shape;232;p21"/>
            <p:cNvSpPr/>
            <p:nvPr/>
          </p:nvSpPr>
          <p:spPr>
            <a:xfrm>
              <a:off x="4796290" y="2323744"/>
              <a:ext cx="25626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Roboto"/>
                <a:buChar char="●"/>
              </a:pPr>
              <a:r>
                <a:rPr lang="en-GB" sz="13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Query workload</a:t>
              </a:r>
              <a:endParaRPr sz="13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Roboto"/>
                <a:buChar char="●"/>
              </a:pPr>
              <a:r>
                <a:rPr lang="en-GB" sz="13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Database configuration</a:t>
              </a:r>
              <a:endParaRPr sz="13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Roboto"/>
                <a:buChar char="●"/>
              </a:pPr>
              <a:r>
                <a:rPr lang="en-GB" sz="13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Hardware</a:t>
              </a:r>
              <a:endParaRPr sz="13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3" name="Google Shape;233;p21"/>
          <p:cNvGrpSpPr/>
          <p:nvPr/>
        </p:nvGrpSpPr>
        <p:grpSpPr>
          <a:xfrm>
            <a:off x="575391" y="988224"/>
            <a:ext cx="7993219" cy="787966"/>
            <a:chOff x="1593000" y="2322568"/>
            <a:chExt cx="5957975" cy="643500"/>
          </a:xfrm>
        </p:grpSpPr>
        <p:sp>
          <p:nvSpPr>
            <p:cNvPr id="234" name="Google Shape;234;p21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1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1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1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9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Data Context</a:t>
              </a:r>
              <a:endParaRPr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8" name="Google Shape;238;p21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1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1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240" name="Google Shape;240;p21"/>
            <p:cNvSpPr/>
            <p:nvPr/>
          </p:nvSpPr>
          <p:spPr>
            <a:xfrm>
              <a:off x="4796290" y="2323753"/>
              <a:ext cx="25626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Roboto"/>
                <a:buChar char="●"/>
              </a:pPr>
              <a:r>
                <a:rPr lang="en-GB" sz="13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Schema</a:t>
              </a:r>
              <a:endParaRPr sz="13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Roboto"/>
                <a:buChar char="●"/>
              </a:pPr>
              <a:r>
                <a:rPr lang="en-GB" sz="13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Data distribution</a:t>
              </a:r>
              <a:endParaRPr sz="13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300"/>
                <a:buFont typeface="Roboto"/>
                <a:buChar char="●"/>
              </a:pPr>
              <a:r>
                <a:rPr lang="en-GB" sz="13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Data format</a:t>
              </a:r>
              <a:endParaRPr sz="13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41" name="Google Shape;241;p21"/>
          <p:cNvSpPr txBox="1"/>
          <p:nvPr>
            <p:ph type="title"/>
          </p:nvPr>
        </p:nvSpPr>
        <p:spPr>
          <a:xfrm>
            <a:off x="311900" y="233575"/>
            <a:ext cx="8639100" cy="5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What factors of a task determines LLM’s suitability for it?</a:t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6446" y="1848550"/>
            <a:ext cx="1506500" cy="15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2"/>
          <p:cNvSpPr/>
          <p:nvPr/>
        </p:nvSpPr>
        <p:spPr>
          <a:xfrm>
            <a:off x="483375" y="777875"/>
            <a:ext cx="3738900" cy="842700"/>
          </a:xfrm>
          <a:prstGeom prst="wedgeRoundRectCallout">
            <a:avLst>
              <a:gd fmla="val -28502" name="adj1"/>
              <a:gd fmla="val 105135" name="adj2"/>
              <a:gd fmla="val 0" name="adj3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8" name="Google Shape;248;p22"/>
          <p:cNvSpPr/>
          <p:nvPr/>
        </p:nvSpPr>
        <p:spPr>
          <a:xfrm>
            <a:off x="4380125" y="777875"/>
            <a:ext cx="4519500" cy="842700"/>
          </a:xfrm>
          <a:prstGeom prst="wedgeRoundRectCallout">
            <a:avLst>
              <a:gd fmla="val -26768" name="adj1"/>
              <a:gd fmla="val 91480" name="adj2"/>
              <a:gd fmla="val 0" name="adj3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9" name="Google Shape;24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550" y="872750"/>
            <a:ext cx="3186350" cy="5045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grpSp>
        <p:nvGrpSpPr>
          <p:cNvPr id="250" name="Google Shape;250;p22"/>
          <p:cNvGrpSpPr/>
          <p:nvPr/>
        </p:nvGrpSpPr>
        <p:grpSpPr>
          <a:xfrm>
            <a:off x="483375" y="3859250"/>
            <a:ext cx="8416250" cy="847400"/>
            <a:chOff x="483375" y="2153975"/>
            <a:chExt cx="8416250" cy="847400"/>
          </a:xfrm>
        </p:grpSpPr>
        <p:sp>
          <p:nvSpPr>
            <p:cNvPr id="251" name="Google Shape;251;p22"/>
            <p:cNvSpPr/>
            <p:nvPr/>
          </p:nvSpPr>
          <p:spPr>
            <a:xfrm>
              <a:off x="483375" y="2153975"/>
              <a:ext cx="3738900" cy="842700"/>
            </a:xfrm>
            <a:prstGeom prst="wedgeRoundRectCallout">
              <a:avLst>
                <a:gd fmla="val 31988" name="adj1"/>
                <a:gd fmla="val -117830" name="adj2"/>
                <a:gd fmla="val 0" name="adj3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2" name="Google Shape;252;p22"/>
            <p:cNvSpPr/>
            <p:nvPr/>
          </p:nvSpPr>
          <p:spPr>
            <a:xfrm>
              <a:off x="4380125" y="2158675"/>
              <a:ext cx="4519500" cy="842700"/>
            </a:xfrm>
            <a:prstGeom prst="wedgeRoundRectCallout">
              <a:avLst>
                <a:gd fmla="val 22027" name="adj1"/>
                <a:gd fmla="val -80103" name="adj2"/>
                <a:gd fmla="val 0" name="adj3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253" name="Google Shape;253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46550" y="2303775"/>
              <a:ext cx="3486074" cy="60127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pic>
          <p:nvPicPr>
            <p:cNvPr id="254" name="Google Shape;254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596250" y="2303775"/>
              <a:ext cx="4151741" cy="62037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pic>
        <p:nvPicPr>
          <p:cNvPr id="255" name="Google Shape;25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1050" y="872750"/>
            <a:ext cx="3825350" cy="6203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56" name="Google Shape;256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0475" y="2200975"/>
            <a:ext cx="1382675" cy="138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10300" y="1845250"/>
            <a:ext cx="1789325" cy="178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2"/>
          <p:cNvPicPr preferRelativeResize="0"/>
          <p:nvPr/>
        </p:nvPicPr>
        <p:blipFill rotWithShape="1">
          <a:blip r:embed="rId10">
            <a:alphaModFix/>
          </a:blip>
          <a:srcRect b="8483" l="0" r="0" t="0"/>
          <a:stretch/>
        </p:blipFill>
        <p:spPr>
          <a:xfrm>
            <a:off x="3243050" y="1845250"/>
            <a:ext cx="979234" cy="138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2"/>
          <p:cNvSpPr txBox="1"/>
          <p:nvPr>
            <p:ph type="title"/>
          </p:nvPr>
        </p:nvSpPr>
        <p:spPr>
          <a:xfrm>
            <a:off x="311900" y="81175"/>
            <a:ext cx="8639100" cy="5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Interviews over</a:t>
            </a:r>
            <a:r>
              <a:rPr lang="en-GB"/>
              <a:t> 14 data scientists </a:t>
            </a:r>
            <a:r>
              <a:rPr b="0" lang="en-GB" sz="1700"/>
              <a:t>[Chopra et al. 2023]</a:t>
            </a:r>
            <a:endParaRPr b="0" sz="1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3"/>
          <p:cNvPicPr preferRelativeResize="0"/>
          <p:nvPr/>
        </p:nvPicPr>
        <p:blipFill rotWithShape="1">
          <a:blip r:embed="rId3">
            <a:alphaModFix/>
          </a:blip>
          <a:srcRect b="-10011" l="0" r="0" t="0"/>
          <a:stretch/>
        </p:blipFill>
        <p:spPr>
          <a:xfrm>
            <a:off x="152400" y="888500"/>
            <a:ext cx="8839199" cy="37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3"/>
          <p:cNvSpPr txBox="1"/>
          <p:nvPr>
            <p:ph type="title"/>
          </p:nvPr>
        </p:nvSpPr>
        <p:spPr>
          <a:xfrm>
            <a:off x="311900" y="233575"/>
            <a:ext cx="8639100" cy="5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Results of survey over 114 data scientists </a:t>
            </a:r>
            <a:r>
              <a:rPr b="0" lang="en-GB" sz="1700"/>
              <a:t>[Chopra et al. 2023]</a:t>
            </a:r>
            <a:endParaRPr b="0" sz="1500"/>
          </a:p>
        </p:txBody>
      </p:sp>
      <p:sp>
        <p:nvSpPr>
          <p:cNvPr id="266" name="Google Shape;266;p23"/>
          <p:cNvSpPr/>
          <p:nvPr/>
        </p:nvSpPr>
        <p:spPr>
          <a:xfrm>
            <a:off x="193075" y="1470327"/>
            <a:ext cx="8662500" cy="213900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7" name="Google Shape;267;p23"/>
          <p:cNvSpPr/>
          <p:nvPr/>
        </p:nvSpPr>
        <p:spPr>
          <a:xfrm>
            <a:off x="193075" y="1719410"/>
            <a:ext cx="8662500" cy="213900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8" name="Google Shape;268;p23"/>
          <p:cNvSpPr/>
          <p:nvPr/>
        </p:nvSpPr>
        <p:spPr>
          <a:xfrm>
            <a:off x="193075" y="2501894"/>
            <a:ext cx="8662500" cy="213900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4"/>
          <p:cNvSpPr txBox="1"/>
          <p:nvPr>
            <p:ph type="title"/>
          </p:nvPr>
        </p:nvSpPr>
        <p:spPr>
          <a:xfrm>
            <a:off x="311900" y="233575"/>
            <a:ext cx="8639100" cy="5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Whether to ask for the </a:t>
            </a:r>
            <a:r>
              <a:rPr lang="en-GB">
                <a:solidFill>
                  <a:srgbClr val="00BFA5"/>
                </a:solidFill>
              </a:rPr>
              <a:t>mechanism</a:t>
            </a:r>
            <a:r>
              <a:rPr lang="en-GB"/>
              <a:t> or the </a:t>
            </a:r>
            <a:r>
              <a:rPr lang="en-GB">
                <a:solidFill>
                  <a:srgbClr val="008FFF"/>
                </a:solidFill>
              </a:rPr>
              <a:t>result</a:t>
            </a:r>
            <a:r>
              <a:rPr lang="en-GB"/>
              <a:t>?</a:t>
            </a:r>
            <a:endParaRPr sz="2400"/>
          </a:p>
        </p:txBody>
      </p:sp>
      <p:pic>
        <p:nvPicPr>
          <p:cNvPr id="274" name="Google Shape;27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3350" y="1221288"/>
            <a:ext cx="4628225" cy="270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4"/>
          <p:cNvSpPr txBox="1"/>
          <p:nvPr/>
        </p:nvSpPr>
        <p:spPr>
          <a:xfrm>
            <a:off x="1305025" y="4100450"/>
            <a:ext cx="16566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More control</a:t>
            </a:r>
            <a:endParaRPr b="1"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6" name="Google Shape;276;p24"/>
          <p:cNvSpPr txBox="1"/>
          <p:nvPr/>
        </p:nvSpPr>
        <p:spPr>
          <a:xfrm>
            <a:off x="5709150" y="4100450"/>
            <a:ext cx="16566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Less control</a:t>
            </a:r>
            <a:endParaRPr b="1" sz="1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7" name="Google Shape;277;p24"/>
          <p:cNvSpPr txBox="1"/>
          <p:nvPr/>
        </p:nvSpPr>
        <p:spPr>
          <a:xfrm>
            <a:off x="1305025" y="4399625"/>
            <a:ext cx="16566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Difficult  to verify</a:t>
            </a:r>
            <a:endParaRPr b="1" sz="1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p24"/>
          <p:cNvSpPr txBox="1"/>
          <p:nvPr/>
        </p:nvSpPr>
        <p:spPr>
          <a:xfrm>
            <a:off x="5709138" y="4417850"/>
            <a:ext cx="16566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Easy to verify</a:t>
            </a:r>
            <a:endParaRPr b="1"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9" name="Google Shape;279;p24"/>
          <p:cNvSpPr txBox="1"/>
          <p:nvPr/>
        </p:nvSpPr>
        <p:spPr>
          <a:xfrm>
            <a:off x="1305025" y="4717025"/>
            <a:ext cx="16566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Reusable</a:t>
            </a:r>
            <a:endParaRPr b="1"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0" name="Google Shape;280;p24"/>
          <p:cNvSpPr txBox="1"/>
          <p:nvPr/>
        </p:nvSpPr>
        <p:spPr>
          <a:xfrm>
            <a:off x="5709138" y="4717025"/>
            <a:ext cx="16566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Not reusable</a:t>
            </a:r>
            <a:endParaRPr b="1" sz="1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1" name="Google Shape;28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425" y="955825"/>
            <a:ext cx="3051775" cy="305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5"/>
          <p:cNvPicPr preferRelativeResize="0"/>
          <p:nvPr/>
        </p:nvPicPr>
        <p:blipFill>
          <a:blip r:embed="rId3">
            <a:alphaModFix amt="26000"/>
          </a:blip>
          <a:stretch>
            <a:fillRect/>
          </a:stretch>
        </p:blipFill>
        <p:spPr>
          <a:xfrm>
            <a:off x="0" y="3554825"/>
            <a:ext cx="2734600" cy="1588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5"/>
          <p:cNvSpPr txBox="1"/>
          <p:nvPr>
            <p:ph type="title"/>
          </p:nvPr>
        </p:nvSpPr>
        <p:spPr>
          <a:xfrm>
            <a:off x="311900" y="233575"/>
            <a:ext cx="8639100" cy="5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Identify low-hanging fruits!</a:t>
            </a:r>
            <a:endParaRPr sz="2400"/>
          </a:p>
        </p:txBody>
      </p:sp>
      <p:grpSp>
        <p:nvGrpSpPr>
          <p:cNvPr id="288" name="Google Shape;288;p25"/>
          <p:cNvGrpSpPr/>
          <p:nvPr/>
        </p:nvGrpSpPr>
        <p:grpSpPr>
          <a:xfrm>
            <a:off x="738650" y="1003775"/>
            <a:ext cx="1659125" cy="1792250"/>
            <a:chOff x="6652150" y="527550"/>
            <a:chExt cx="1659125" cy="1792250"/>
          </a:xfrm>
        </p:grpSpPr>
        <p:pic>
          <p:nvPicPr>
            <p:cNvPr id="289" name="Google Shape;289;p25"/>
            <p:cNvPicPr preferRelativeResize="0"/>
            <p:nvPr/>
          </p:nvPicPr>
          <p:blipFill rotWithShape="1">
            <a:blip r:embed="rId4">
              <a:alphaModFix/>
            </a:blip>
            <a:srcRect b="20527" l="24068" r="27910" t="0"/>
            <a:stretch/>
          </p:blipFill>
          <p:spPr>
            <a:xfrm>
              <a:off x="6652150" y="527550"/>
              <a:ext cx="1567000" cy="1458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p25"/>
            <p:cNvSpPr txBox="1"/>
            <p:nvPr/>
          </p:nvSpPr>
          <p:spPr>
            <a:xfrm>
              <a:off x="6897975" y="1965800"/>
              <a:ext cx="14133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/>
                <a:t>Data cleaning</a:t>
              </a:r>
              <a:endParaRPr/>
            </a:p>
          </p:txBody>
        </p:sp>
      </p:grpSp>
      <p:grpSp>
        <p:nvGrpSpPr>
          <p:cNvPr id="291" name="Google Shape;291;p25"/>
          <p:cNvGrpSpPr/>
          <p:nvPr/>
        </p:nvGrpSpPr>
        <p:grpSpPr>
          <a:xfrm>
            <a:off x="3579550" y="3201650"/>
            <a:ext cx="3030200" cy="1714525"/>
            <a:chOff x="5991525" y="2571750"/>
            <a:chExt cx="3030200" cy="1714525"/>
          </a:xfrm>
        </p:grpSpPr>
        <p:pic>
          <p:nvPicPr>
            <p:cNvPr id="292" name="Google Shape;292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991525" y="2571750"/>
              <a:ext cx="3030200" cy="1346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3" name="Google Shape;293;p25"/>
            <p:cNvSpPr txBox="1"/>
            <p:nvPr/>
          </p:nvSpPr>
          <p:spPr>
            <a:xfrm>
              <a:off x="6409425" y="3932275"/>
              <a:ext cx="25416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/>
                <a:t>D</a:t>
              </a:r>
              <a:r>
                <a:rPr lang="en-GB" sz="1100"/>
                <a:t>ata organization and categorization</a:t>
              </a:r>
              <a:endParaRPr/>
            </a:p>
          </p:txBody>
        </p:sp>
      </p:grpSp>
      <p:grpSp>
        <p:nvGrpSpPr>
          <p:cNvPr id="294" name="Google Shape;294;p25"/>
          <p:cNvGrpSpPr/>
          <p:nvPr/>
        </p:nvGrpSpPr>
        <p:grpSpPr>
          <a:xfrm>
            <a:off x="5684875" y="930950"/>
            <a:ext cx="2791162" cy="1937900"/>
            <a:chOff x="738025" y="911650"/>
            <a:chExt cx="2791162" cy="1937900"/>
          </a:xfrm>
        </p:grpSpPr>
        <p:pic>
          <p:nvPicPr>
            <p:cNvPr id="295" name="Google Shape;295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38025" y="911650"/>
              <a:ext cx="2791162" cy="1660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6" name="Google Shape;296;p25"/>
            <p:cNvSpPr txBox="1"/>
            <p:nvPr/>
          </p:nvSpPr>
          <p:spPr>
            <a:xfrm>
              <a:off x="1580575" y="2495550"/>
              <a:ext cx="17373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/>
                <a:t>Data summarization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6"/>
          <p:cNvSpPr txBox="1"/>
          <p:nvPr>
            <p:ph type="ctrTitle"/>
          </p:nvPr>
        </p:nvSpPr>
        <p:spPr>
          <a:xfrm>
            <a:off x="591200" y="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000000"/>
                </a:solidFill>
              </a:rPr>
              <a:t>Thank you</a:t>
            </a:r>
            <a:endParaRPr/>
          </a:p>
        </p:txBody>
      </p:sp>
      <p:sp>
        <p:nvSpPr>
          <p:cNvPr id="302" name="Google Shape;302;p26"/>
          <p:cNvSpPr txBox="1"/>
          <p:nvPr>
            <p:ph idx="4294967295" type="body"/>
          </p:nvPr>
        </p:nvSpPr>
        <p:spPr>
          <a:xfrm>
            <a:off x="727650" y="1373425"/>
            <a:ext cx="7688700" cy="34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GB" sz="1050">
                <a:solidFill>
                  <a:srgbClr val="2C3E50"/>
                </a:solidFill>
              </a:rPr>
              <a:t>Bhavya Chopra, Ananya Singha, Anna Fariha, Sumit Gulwani, Chris Parnin, Ashish Tiwari, Austin Z. Henley. </a:t>
            </a:r>
            <a:r>
              <a:rPr b="1" i="1" lang="en-GB" sz="1050">
                <a:solidFill>
                  <a:srgbClr val="2C3E50"/>
                </a:solidFill>
              </a:rPr>
              <a:t>Conversational Challenges in AI-Powered Data Science: Obstacles, Needs, and Design Opportunities</a:t>
            </a:r>
            <a:r>
              <a:rPr i="1" lang="en-GB" sz="1050">
                <a:solidFill>
                  <a:srgbClr val="2C3E50"/>
                </a:solidFill>
              </a:rPr>
              <a:t>. </a:t>
            </a:r>
            <a:r>
              <a:rPr lang="en-GB" sz="1050">
                <a:solidFill>
                  <a:srgbClr val="C80032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CoRR abs/2310.16164 (2023)</a:t>
            </a:r>
            <a:r>
              <a:rPr lang="en-GB" sz="1050">
                <a:solidFill>
                  <a:srgbClr val="2C3E50"/>
                </a:solidFill>
              </a:rPr>
              <a:t> </a:t>
            </a:r>
            <a:endParaRPr sz="1050">
              <a:solidFill>
                <a:srgbClr val="2C3E50"/>
              </a:solidFill>
            </a:endParaRPr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050"/>
              <a:buChar char="-"/>
            </a:pPr>
            <a:r>
              <a:rPr lang="en-GB" sz="1050">
                <a:solidFill>
                  <a:srgbClr val="2C3E50"/>
                </a:solidFill>
              </a:rPr>
              <a:t>Andrew M Mcnutt, Chenglong Wang, Robert A Deline, and Steven M. Drucker. 2023. </a:t>
            </a:r>
            <a:r>
              <a:rPr b="1" lang="en-GB" sz="1050">
                <a:solidFill>
                  <a:srgbClr val="2C3E50"/>
                </a:solidFill>
              </a:rPr>
              <a:t>On the Design of AI-Powered Code Assistants for Notebooks</a:t>
            </a:r>
            <a:r>
              <a:rPr lang="en-GB" sz="1050">
                <a:solidFill>
                  <a:srgbClr val="2C3E50"/>
                </a:solidFill>
              </a:rPr>
              <a:t>. CHI ’23.</a:t>
            </a:r>
            <a:endParaRPr sz="1050">
              <a:solidFill>
                <a:srgbClr val="2C3E50"/>
              </a:solidFill>
            </a:endParaRPr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050"/>
              <a:buChar char="-"/>
            </a:pPr>
            <a:r>
              <a:rPr lang="en-GB" sz="1050">
                <a:solidFill>
                  <a:srgbClr val="2C3E50"/>
                </a:solidFill>
              </a:rPr>
              <a:t>Noah Hollmann, Samuel Müller, and Frank Hutter. 2023. </a:t>
            </a:r>
            <a:r>
              <a:rPr b="1" lang="en-GB" sz="1050">
                <a:solidFill>
                  <a:srgbClr val="2C3E50"/>
                </a:solidFill>
              </a:rPr>
              <a:t>LLMs for Semi-Automated Data Science: Introducing CAAFE for Context-Aware Automated Feature Engineering</a:t>
            </a:r>
            <a:r>
              <a:rPr lang="en-GB" sz="1050">
                <a:solidFill>
                  <a:srgbClr val="2C3E50"/>
                </a:solidFill>
              </a:rPr>
              <a:t>. arXiv:2305.03403 </a:t>
            </a:r>
            <a:endParaRPr sz="1050">
              <a:solidFill>
                <a:srgbClr val="2C3E50"/>
              </a:solidFill>
            </a:endParaRPr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050"/>
              <a:buChar char="-"/>
            </a:pPr>
            <a:r>
              <a:rPr lang="en-GB" sz="1050">
                <a:solidFill>
                  <a:srgbClr val="2C3E50"/>
                </a:solidFill>
              </a:rPr>
              <a:t>Jean Kaddour, Joshua Harris, Maximilian Mozes, Herbie Bradley, Roberta Raileanu, and Robert McHardy. 2023. </a:t>
            </a:r>
            <a:r>
              <a:rPr b="1" lang="en-GB" sz="1050">
                <a:solidFill>
                  <a:srgbClr val="2C3E50"/>
                </a:solidFill>
              </a:rPr>
              <a:t>Challenges and Applications of Large Language Models</a:t>
            </a:r>
            <a:endParaRPr b="1" sz="1050">
              <a:solidFill>
                <a:srgbClr val="2C3E50"/>
              </a:solidFill>
            </a:endParaRPr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050"/>
              <a:buChar char="-"/>
            </a:pPr>
            <a:r>
              <a:rPr lang="en-GB" sz="1050">
                <a:solidFill>
                  <a:srgbClr val="2C3E50"/>
                </a:solidFill>
              </a:rPr>
              <a:t>Priyan Vaithilingam, Tianyi Zhang, and Elena L. Glassman. 2022. </a:t>
            </a:r>
            <a:r>
              <a:rPr b="1" lang="en-GB" sz="1050">
                <a:solidFill>
                  <a:srgbClr val="2C3E50"/>
                </a:solidFill>
              </a:rPr>
              <a:t>Expectation vs. Experience: Evaluating the Usability of Code Generation Tools Powered by Large Language Models</a:t>
            </a:r>
            <a:r>
              <a:rPr lang="en-GB" sz="1050">
                <a:solidFill>
                  <a:srgbClr val="2C3E50"/>
                </a:solidFill>
              </a:rPr>
              <a:t>. In Extended Abstracts 2022 CHI.</a:t>
            </a:r>
            <a:endParaRPr sz="1050">
              <a:solidFill>
                <a:srgbClr val="2C3E5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