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microsoft.com/office/2020/02/relationships/classificationlabels" Target="docMetadata/LabelInfo.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Comic Sans MS" panose="030F0702030302020204" pitchFamily="66" charset="0"/>
      <p:regular r:id="rId30"/>
      <p:bold r:id="rId31"/>
      <p:italic r:id="rId32"/>
      <p:boldItalic r:id="rId33"/>
    </p:embeddedFont>
    <p:embeddedFont>
      <p:font typeface="Georgia" panose="02040502050405020303" pitchFamily="18" charset="0"/>
      <p:regular r:id="rId34"/>
      <p:bold r:id="rId35"/>
      <p:italic r:id="rId36"/>
      <p:boldItalic r:id="rId37"/>
    </p:embeddedFont>
    <p:embeddedFont>
      <p:font typeface="Lato" panose="020F0502020204030203" pitchFamily="34" charset="0"/>
      <p:regular r:id="rId38"/>
      <p:bold r:id="rId39"/>
      <p:italic r:id="rId40"/>
      <p:boldItalic r:id="rId41"/>
    </p:embeddedFont>
    <p:embeddedFont>
      <p:font typeface="Raleway"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Fariha"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022" autoAdjust="0"/>
  </p:normalViewPr>
  <p:slideViewPr>
    <p:cSldViewPr snapToGrid="0">
      <p:cViewPr varScale="1">
        <p:scale>
          <a:sx n="100" d="100"/>
          <a:sy n="100" d="100"/>
        </p:scale>
        <p:origin x="308" y="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font" Target="fonts/font10.fntdata"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font" Target="fonts/font5.fntdata" /><Relationship Id="rId42" Type="http://schemas.openxmlformats.org/officeDocument/2006/relationships/font" Target="fonts/font13.fntdata" /><Relationship Id="rId47" Type="http://schemas.openxmlformats.org/officeDocument/2006/relationships/presProps" Target="presProps.xml" /><Relationship Id="rId50"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font" Target="fonts/font4.fntdata" /><Relationship Id="rId38" Type="http://schemas.openxmlformats.org/officeDocument/2006/relationships/font" Target="fonts/font9.fntdata" /><Relationship Id="rId46" Type="http://schemas.openxmlformats.org/officeDocument/2006/relationships/commentAuthors" Target="commentAuthor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notesMaster" Target="notesMasters/notesMaster1.xml" /><Relationship Id="rId41" Type="http://schemas.openxmlformats.org/officeDocument/2006/relationships/font" Target="fonts/font12.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font" Target="fonts/font3.fntdata" /><Relationship Id="rId37" Type="http://schemas.openxmlformats.org/officeDocument/2006/relationships/font" Target="fonts/font8.fntdata" /><Relationship Id="rId40" Type="http://schemas.openxmlformats.org/officeDocument/2006/relationships/font" Target="fonts/font11.fntdata" /><Relationship Id="rId45" Type="http://schemas.openxmlformats.org/officeDocument/2006/relationships/font" Target="fonts/font16.fntdata"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font" Target="fonts/font7.fntdata" /><Relationship Id="rId49"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font" Target="fonts/font2.fntdata" /><Relationship Id="rId44" Type="http://schemas.openxmlformats.org/officeDocument/2006/relationships/font" Target="fonts/font15.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font" Target="fonts/font1.fntdata" /><Relationship Id="rId35" Type="http://schemas.openxmlformats.org/officeDocument/2006/relationships/font" Target="fonts/font6.fntdata" /><Relationship Id="rId43" Type="http://schemas.openxmlformats.org/officeDocument/2006/relationships/font" Target="fonts/font14.fntdata" /><Relationship Id="rId48" Type="http://schemas.openxmlformats.org/officeDocument/2006/relationships/viewProps" Target="viewProps.xml" /><Relationship Id="rId8" Type="http://schemas.openxmlformats.org/officeDocument/2006/relationships/slide" Target="slides/slide7.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Hi everyone, I’m Anna Fariha from </a:t>
            </a:r>
            <a:r>
              <a:rPr lang="en-US" sz="1200" dirty="0">
                <a:solidFill>
                  <a:schemeClr val="dk1"/>
                </a:solidFill>
                <a:latin typeface="Georgia"/>
                <a:ea typeface="Georgia"/>
                <a:cs typeface="Georgia"/>
                <a:sym typeface="Georgia"/>
              </a:rPr>
              <a:t>Microsoft.</a:t>
            </a: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Today I’ll talk about our work on an experimental analysis of several fair classification methods, but from a data management perspective.</a:t>
            </a: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This is a joint work with Maliha Islam and Alexandra Meliou from UMass Amherst, and Babak Salimi from UC San Diego.</a:t>
            </a:r>
            <a:endParaRPr sz="1200" dirty="0">
              <a:solidFill>
                <a:schemeClr val="dk1"/>
              </a:solidFill>
              <a:latin typeface="Georgia"/>
              <a:ea typeface="Georgia"/>
              <a:cs typeface="Georgia"/>
              <a:sym typeface="Georgia"/>
            </a:endParaRPr>
          </a:p>
          <a:p>
            <a:pPr marL="0" lvl="0" indent="0" algn="l" rtl="0">
              <a:spcBef>
                <a:spcPts val="0"/>
              </a:spcBef>
              <a:spcAft>
                <a:spcPts val="0"/>
              </a:spcAft>
              <a:buNone/>
            </a:pPr>
            <a:endParaRPr sz="1200" dirty="0">
              <a:solidFill>
                <a:srgbClr val="1C4587"/>
              </a:solidFill>
              <a:latin typeface="Georgia"/>
              <a:ea typeface="Georgia"/>
              <a:cs typeface="Georgia"/>
              <a:sym typeface="Georgi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26fa0b06cd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26fa0b06c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Now, let’s assume that you’ve somehow decided which fairness notion you’d like to use. And that’s great! </a:t>
            </a:r>
            <a:br>
              <a:rPr lang="en" sz="1200" dirty="0">
                <a:solidFill>
                  <a:schemeClr val="dk1"/>
                </a:solidFill>
                <a:latin typeface="Georgia"/>
                <a:ea typeface="Georgia"/>
                <a:cs typeface="Georgia"/>
                <a:sym typeface="Georgia"/>
              </a:rPr>
            </a:br>
            <a:r>
              <a:rPr lang="en" sz="1200" dirty="0">
                <a:solidFill>
                  <a:schemeClr val="dk1"/>
                </a:solidFill>
                <a:latin typeface="Georgia"/>
                <a:ea typeface="Georgia"/>
                <a:cs typeface="Georgia"/>
                <a:sym typeface="Georgia"/>
              </a:rPr>
              <a:t>The next question that you’re probably thinking about is, how do you make sure your classifier is maintaining the fairness notion you chose.  Somehow, you need to tell the classifier how to make fair predictions. </a:t>
            </a: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 This brings us to the second challenge, which is picking the right technique to enforce fairness in a classifier.</a:t>
            </a:r>
            <a:endParaRPr sz="1200" dirty="0">
              <a:solidFill>
                <a:schemeClr val="dk1"/>
              </a:solidFill>
              <a:latin typeface="Georgia"/>
              <a:ea typeface="Georgia"/>
              <a:cs typeface="Georgia"/>
              <a:sym typeface="Georgia"/>
            </a:endParaRPr>
          </a:p>
          <a:p>
            <a:pPr marL="0" lvl="0" indent="0" algn="l" rtl="0">
              <a:spcBef>
                <a:spcPts val="0"/>
              </a:spcBef>
              <a:spcAft>
                <a:spcPts val="0"/>
              </a:spcAft>
              <a:buNone/>
            </a:pPr>
            <a:endParaRPr dirty="0">
              <a:solidFill>
                <a:srgbClr val="1C4587"/>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27de825919_3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27de825919_3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Fair classifiers vary across two dimensions.</a:t>
            </a:r>
            <a:endParaRPr sz="120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The first dimension is the specific definition of fairness that a classifier follows. This is something we discussed earlier. Also, not all classifiers can support all fairness notions. </a:t>
            </a:r>
            <a:br>
              <a:rPr lang="en" sz="1200">
                <a:solidFill>
                  <a:schemeClr val="dk1"/>
                </a:solidFill>
                <a:latin typeface="Georgia"/>
                <a:ea typeface="Georgia"/>
                <a:cs typeface="Georgia"/>
                <a:sym typeface="Georgia"/>
              </a:rPr>
            </a:br>
            <a:r>
              <a:rPr lang="en" sz="1200">
                <a:solidFill>
                  <a:schemeClr val="dk1"/>
                </a:solidFill>
                <a:latin typeface="Georgia"/>
                <a:ea typeface="Georgia"/>
                <a:cs typeface="Georgia"/>
                <a:sym typeface="Georgia"/>
              </a:rPr>
              <a:t>So we have to be mindful of this when picking out a classifier.</a:t>
            </a:r>
            <a:endParaRPr sz="120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endParaRPr sz="120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Moreover, classifiers can vary from each other depending on which stage of the ML pipeline actually enforces fairness. This is the second dimension and a very important one.</a:t>
            </a:r>
            <a:br>
              <a:rPr lang="en" sz="1200">
                <a:solidFill>
                  <a:schemeClr val="dk1"/>
                </a:solidFill>
                <a:latin typeface="Georgia"/>
                <a:ea typeface="Georgia"/>
                <a:cs typeface="Georgia"/>
                <a:sym typeface="Georgia"/>
              </a:rPr>
            </a:br>
            <a:endParaRPr sz="120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Similar to before, these dimensions or choices have led to an explosion of fair classifiers in literature.</a:t>
            </a:r>
            <a:br>
              <a:rPr lang="en" sz="1200">
                <a:solidFill>
                  <a:schemeClr val="dk1"/>
                </a:solidFill>
                <a:latin typeface="Georgia"/>
                <a:ea typeface="Georgia"/>
                <a:cs typeface="Georgia"/>
                <a:sym typeface="Georgia"/>
              </a:rPr>
            </a:br>
            <a:endParaRPr sz="120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So now you might be wondering, what exactly are these stages? Let’s discuss that a bit.</a:t>
            </a:r>
            <a:endParaRPr sz="1200">
              <a:solidFill>
                <a:schemeClr val="dk1"/>
              </a:solidFill>
              <a:latin typeface="Georgia"/>
              <a:ea typeface="Georgia"/>
              <a:cs typeface="Georgia"/>
              <a:sym typeface="Georgia"/>
            </a:endParaRPr>
          </a:p>
          <a:p>
            <a:pPr marL="0" lvl="0" indent="0" algn="l" rtl="0">
              <a:spcBef>
                <a:spcPts val="0"/>
              </a:spcBef>
              <a:spcAft>
                <a:spcPts val="0"/>
              </a:spcAft>
              <a:buNone/>
            </a:pPr>
            <a:endParaRPr>
              <a:solidFill>
                <a:srgbClr val="1C4587"/>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27de825919_3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27de825919_3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Georgia"/>
                <a:ea typeface="Georgia"/>
                <a:cs typeface="Georgia"/>
                <a:sym typeface="Georgia"/>
              </a:rPr>
              <a:t>We have 3 stages and pre-processing is the first one. Pre-processing is the stage before training. It means that we don’t touch the model or predictions, rather modify the training data to remove biases. </a:t>
            </a:r>
            <a:br>
              <a:rPr lang="en" sz="1200">
                <a:solidFill>
                  <a:schemeClr val="dk1"/>
                </a:solidFill>
                <a:latin typeface="Georgia"/>
                <a:ea typeface="Georgia"/>
                <a:cs typeface="Georgia"/>
                <a:sym typeface="Georgia"/>
              </a:rPr>
            </a:br>
            <a:r>
              <a:rPr lang="en" sz="1200">
                <a:solidFill>
                  <a:schemeClr val="dk1"/>
                </a:solidFill>
                <a:latin typeface="Georgia"/>
                <a:ea typeface="Georgia"/>
                <a:cs typeface="Georgia"/>
                <a:sym typeface="Georgia"/>
              </a:rPr>
              <a:t>It’s sort of like the garbage in garbage out principle, the less garbage or bias we feed into the model, the fairer it will be. </a:t>
            </a:r>
            <a:br>
              <a:rPr lang="en" sz="1200">
                <a:solidFill>
                  <a:schemeClr val="dk1"/>
                </a:solidFill>
                <a:latin typeface="Georgia"/>
                <a:ea typeface="Georgia"/>
                <a:cs typeface="Georgia"/>
                <a:sym typeface="Georgia"/>
              </a:rPr>
            </a:br>
            <a:endParaRPr sz="120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Sometimes modifying data like pre-processing techniques may be restricted, because of many reasons like legal or privacy concerns. So what can we do in that case? </a:t>
            </a:r>
            <a:br>
              <a:rPr lang="en" sz="1200">
                <a:solidFill>
                  <a:schemeClr val="dk1"/>
                </a:solidFill>
                <a:latin typeface="Georgia"/>
                <a:ea typeface="Georgia"/>
                <a:cs typeface="Georgia"/>
                <a:sym typeface="Georgia"/>
              </a:rPr>
            </a:br>
            <a:endParaRPr sz="1200">
              <a:solidFill>
                <a:schemeClr val="dk1"/>
              </a:solidFill>
              <a:latin typeface="Georgia"/>
              <a:ea typeface="Georgia"/>
              <a:cs typeface="Georgia"/>
              <a:sym typeface="Georgi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27de825919_3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27de825919_3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We can use in-processing. Unlike pre-processing, in-processing techniques assume that they have control over the model training phase. </a:t>
            </a:r>
            <a:endParaRPr sz="1200">
              <a:solidFill>
                <a:schemeClr val="dk1"/>
              </a:solidFill>
              <a:latin typeface="Georgia"/>
              <a:ea typeface="Georgia"/>
              <a:cs typeface="Georgia"/>
              <a:sym typeface="Georgia"/>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So they modify the training algorithm to not just optimize accuracy (which is the traditional objective of a classifier), rather (sort of) tell the classifier that.. "hey, we need to look out for fairness too, or even better, we should optimize both fairness and accuracy as much as possible". </a:t>
            </a:r>
            <a:endParaRPr sz="1200">
              <a:solidFill>
                <a:schemeClr val="dk1"/>
              </a:solidFill>
              <a:latin typeface="Georgia"/>
              <a:ea typeface="Georgia"/>
              <a:cs typeface="Georgia"/>
              <a:sym typeface="Georgia"/>
            </a:endParaRPr>
          </a:p>
          <a:p>
            <a:pPr marL="0" lvl="0" indent="0" algn="l" rtl="0">
              <a:spcBef>
                <a:spcPts val="0"/>
              </a:spcBef>
              <a:spcAft>
                <a:spcPts val="0"/>
              </a:spcAft>
              <a:buNone/>
            </a:pPr>
            <a:endParaRPr>
              <a:solidFill>
                <a:srgbClr val="1C4587"/>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27de825919_3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27de825919_3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The last way to ensure fairness is to do post-processing over the predictions made by a classifier. </a:t>
            </a:r>
            <a:br>
              <a:rPr lang="en" sz="1200">
                <a:solidFill>
                  <a:schemeClr val="dk1"/>
                </a:solidFill>
                <a:latin typeface="Georgia"/>
                <a:ea typeface="Georgia"/>
                <a:cs typeface="Georgia"/>
                <a:sym typeface="Georgia"/>
              </a:rPr>
            </a:br>
            <a:r>
              <a:rPr lang="en" sz="1200">
                <a:solidFill>
                  <a:schemeClr val="dk1"/>
                </a:solidFill>
                <a:latin typeface="Georgia"/>
                <a:ea typeface="Georgia"/>
                <a:cs typeface="Georgia"/>
                <a:sym typeface="Georgia"/>
              </a:rPr>
              <a:t>This is somewhat a lazy technique, because all we need to do is to modify the predictions until they are fair and we’re done!</a:t>
            </a:r>
            <a:br>
              <a:rPr lang="en" sz="1200">
                <a:solidFill>
                  <a:schemeClr val="dk1"/>
                </a:solidFill>
                <a:latin typeface="Georgia"/>
                <a:ea typeface="Georgia"/>
                <a:cs typeface="Georgia"/>
                <a:sym typeface="Georgia"/>
              </a:rPr>
            </a:br>
            <a:r>
              <a:rPr lang="en" sz="1200">
                <a:solidFill>
                  <a:schemeClr val="dk1"/>
                </a:solidFill>
                <a:latin typeface="Georgia"/>
                <a:ea typeface="Georgia"/>
                <a:cs typeface="Georgia"/>
                <a:sym typeface="Georgia"/>
              </a:rPr>
              <a:t>This  is typically used when we don’t have access to the data or the model, so we don’t have the capacity to do much and have to resort to superficially altering the predictions. And as you might have guessed, post-processing is limited in the type of fairness notions it can support.</a:t>
            </a:r>
            <a:endParaRPr sz="120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br>
              <a:rPr lang="en" sz="1200">
                <a:solidFill>
                  <a:schemeClr val="dk1"/>
                </a:solidFill>
                <a:latin typeface="Georgia"/>
                <a:ea typeface="Georgia"/>
                <a:cs typeface="Georgia"/>
                <a:sym typeface="Georgia"/>
              </a:rPr>
            </a:br>
            <a:r>
              <a:rPr lang="en" sz="1200">
                <a:solidFill>
                  <a:schemeClr val="dk1"/>
                </a:solidFill>
                <a:latin typeface="Georgia"/>
                <a:ea typeface="Georgia"/>
                <a:cs typeface="Georgia"/>
                <a:sym typeface="Georgia"/>
              </a:rPr>
              <a:t>One last thing I’d like to note here is that, there are more fine grained aspects within each type of techniques, but we did not discuss them due to limited time.</a:t>
            </a:r>
            <a:endParaRPr sz="1200">
              <a:solidFill>
                <a:schemeClr val="dk1"/>
              </a:solidFill>
              <a:latin typeface="Georgia"/>
              <a:ea typeface="Georgia"/>
              <a:cs typeface="Georgia"/>
              <a:sym typeface="Georgia"/>
            </a:endParaRPr>
          </a:p>
          <a:p>
            <a:pPr marL="0" lvl="0" indent="0" algn="l" rtl="0">
              <a:spcBef>
                <a:spcPts val="0"/>
              </a:spcBef>
              <a:spcAft>
                <a:spcPts val="0"/>
              </a:spcAft>
              <a:buNone/>
            </a:pPr>
            <a:endParaRPr>
              <a:solidFill>
                <a:srgbClr val="1C4587"/>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2af7e6d89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2af7e6d89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Each type of technique we discussed so far has different advantages and disadvantages over one another. </a:t>
            </a:r>
            <a:endParaRPr sz="120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But, there is no empirical study in the existing literature that evaluates their tradeoffs </a:t>
            </a:r>
            <a:endParaRPr sz="120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So we don’t really know how good/bad a technique is, compared to others in practice and over different types of datasets.</a:t>
            </a:r>
            <a:endParaRPr sz="120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This is where our second and main contribution lies:</a:t>
            </a:r>
            <a:br>
              <a:rPr lang="en" sz="1200">
                <a:solidFill>
                  <a:schemeClr val="dk1"/>
                </a:solidFill>
                <a:latin typeface="Georgia"/>
                <a:ea typeface="Georgia"/>
                <a:cs typeface="Georgia"/>
                <a:sym typeface="Georgia"/>
              </a:rPr>
            </a:br>
            <a:r>
              <a:rPr lang="en" sz="1200">
                <a:solidFill>
                  <a:schemeClr val="dk1"/>
                </a:solidFill>
                <a:latin typeface="Georgia"/>
                <a:ea typeface="Georgia"/>
                <a:cs typeface="Georgia"/>
                <a:sym typeface="Georgia"/>
              </a:rPr>
              <a:t>we empirically investigate a variety of available fair classification techniques and contrast them on a level-playing field!</a:t>
            </a:r>
            <a:endParaRPr>
              <a:solidFill>
                <a:srgbClr val="1C4587"/>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27de825919_3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27de825919_3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We chose 18 techniques that span the 3 stages and cover a variety of fairness notions.</a:t>
            </a:r>
            <a:endParaRPr sz="120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We examined their behavior on real-world datasets, ranging from 1-45 thousand data points and 3-9 attributes, and also representing gender and racial biases.</a:t>
            </a:r>
            <a:endParaRPr sz="120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And we asked relevant, data management centric questions. Such as..</a:t>
            </a:r>
            <a:br>
              <a:rPr lang="en" sz="1200">
                <a:solidFill>
                  <a:schemeClr val="dk1"/>
                </a:solidFill>
                <a:latin typeface="Georgia"/>
                <a:ea typeface="Georgia"/>
                <a:cs typeface="Georgia"/>
                <a:sym typeface="Georgia"/>
              </a:rPr>
            </a:br>
            <a:r>
              <a:rPr lang="en" sz="1200">
                <a:solidFill>
                  <a:schemeClr val="dk1"/>
                </a:solidFill>
                <a:latin typeface="Georgia"/>
                <a:ea typeface="Georgia"/>
                <a:cs typeface="Georgia"/>
                <a:sym typeface="Georgia"/>
              </a:rPr>
              <a:t>To ensure fairness, how much accuracy do classifiers sacrifice?</a:t>
            </a:r>
            <a:endParaRPr sz="120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How scalable are the techniques when data grows vertically or horizontally?</a:t>
            </a:r>
            <a:endParaRPr sz="120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What happens if training data is noisy? …and so on and so forth.</a:t>
            </a:r>
            <a:endParaRPr sz="1200">
              <a:solidFill>
                <a:schemeClr val="dk1"/>
              </a:solidFill>
              <a:latin typeface="Georgia"/>
              <a:ea typeface="Georgia"/>
              <a:cs typeface="Georgia"/>
              <a:sym typeface="Georgia"/>
            </a:endParaRPr>
          </a:p>
          <a:p>
            <a:pPr marL="0" lvl="0" indent="0" algn="l" rtl="0">
              <a:spcBef>
                <a:spcPts val="0"/>
              </a:spcBef>
              <a:spcAft>
                <a:spcPts val="0"/>
              </a:spcAft>
              <a:buNone/>
            </a:pPr>
            <a:endParaRPr>
              <a:solidFill>
                <a:srgbClr val="1C4587"/>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27de825919_3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27de825919_3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By now, you must be wondering what interesting insights we have. Let’s dive right into them!</a:t>
            </a:r>
            <a:endParaRPr sz="1200">
              <a:solidFill>
                <a:schemeClr val="dk1"/>
              </a:solidFill>
              <a:latin typeface="Georgia"/>
              <a:ea typeface="Georgia"/>
              <a:cs typeface="Georgia"/>
              <a:sym typeface="Georgia"/>
            </a:endParaRPr>
          </a:p>
          <a:p>
            <a:pPr marL="0" lvl="0" indent="0" algn="l" rtl="0">
              <a:spcBef>
                <a:spcPts val="0"/>
              </a:spcBef>
              <a:spcAft>
                <a:spcPts val="0"/>
              </a:spcAft>
              <a:buNone/>
            </a:pPr>
            <a:endParaRPr>
              <a:solidFill>
                <a:srgbClr val="1C4587"/>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2db233fb92_1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2db233fb92_1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The first thing we looked at is the potential tradeoffs of enforcing fairness. </a:t>
            </a:r>
            <a:br>
              <a:rPr lang="en" sz="1200" dirty="0">
                <a:solidFill>
                  <a:schemeClr val="dk1"/>
                </a:solidFill>
                <a:latin typeface="Georgia"/>
                <a:ea typeface="Georgia"/>
                <a:cs typeface="Georgia"/>
                <a:sym typeface="Georgia"/>
              </a:rPr>
            </a:br>
            <a:br>
              <a:rPr lang="en" sz="1200" dirty="0">
                <a:solidFill>
                  <a:schemeClr val="dk1"/>
                </a:solidFill>
                <a:latin typeface="Georgia"/>
                <a:ea typeface="Georgia"/>
                <a:cs typeface="Georgia"/>
                <a:sym typeface="Georgia"/>
              </a:rPr>
            </a:br>
            <a:r>
              <a:rPr lang="en" sz="1200" dirty="0">
                <a:solidFill>
                  <a:schemeClr val="dk1"/>
                </a:solidFill>
                <a:latin typeface="Georgia"/>
                <a:ea typeface="Georgia"/>
                <a:cs typeface="Georgia"/>
                <a:sym typeface="Georgia"/>
              </a:rPr>
              <a:t>We measured the correctness and fairness of predictions through a variety of metrics. We have different fair classifiers on the x-axis and the metrics on the y-axis. The top half of the figures depict correctness metrics, such as accuracy. And the bottom half covers different fairness metrics, like group and individual fairness we saw before. The higher the bar, the more correct or fair the approach is.</a:t>
            </a:r>
            <a:br>
              <a:rPr lang="en" sz="1200" dirty="0">
                <a:solidFill>
                  <a:schemeClr val="dk1"/>
                </a:solidFill>
                <a:latin typeface="Georgia"/>
                <a:ea typeface="Georgia"/>
                <a:cs typeface="Georgia"/>
                <a:sym typeface="Georgia"/>
              </a:rPr>
            </a:br>
            <a:br>
              <a:rPr lang="en" sz="1200" dirty="0">
                <a:solidFill>
                  <a:schemeClr val="dk1"/>
                </a:solidFill>
                <a:latin typeface="Georgia"/>
                <a:ea typeface="Georgia"/>
                <a:cs typeface="Georgia"/>
                <a:sym typeface="Georgia"/>
              </a:rPr>
            </a:br>
            <a:r>
              <a:rPr lang="en" sz="1200" dirty="0">
                <a:solidFill>
                  <a:schemeClr val="dk1"/>
                </a:solidFill>
                <a:latin typeface="Georgia"/>
                <a:ea typeface="Georgia"/>
                <a:cs typeface="Georgia"/>
                <a:sym typeface="Georgia"/>
              </a:rPr>
              <a:t>To have a common baseline that we can compare all fair classifiers to, we also have a </a:t>
            </a:r>
            <a:br>
              <a:rPr lang="en" sz="1200" dirty="0">
                <a:solidFill>
                  <a:schemeClr val="dk1"/>
                </a:solidFill>
                <a:latin typeface="Georgia"/>
                <a:ea typeface="Georgia"/>
                <a:cs typeface="Georgia"/>
                <a:sym typeface="Georgia"/>
              </a:rPr>
            </a:br>
            <a:r>
              <a:rPr lang="en" sz="1200" dirty="0">
                <a:solidFill>
                  <a:schemeClr val="dk1"/>
                </a:solidFill>
                <a:latin typeface="Georgia"/>
                <a:ea typeface="Georgia"/>
                <a:cs typeface="Georgia"/>
                <a:sym typeface="Georgia"/>
              </a:rPr>
              <a:t>plain fairness-agnostic classifier that doesn’t try to ensure fairness. This baseline is overlaid on each fair classifier, so we can easily compare what changes are happening in a fair classifier.</a:t>
            </a: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The first thing we notice is that, fair approaches compromise accuracy, as evident from the gap in each bar and its overlay. A plain classifier just cares about maximizing accuracy, right? A fair classifier is constrained because it has to balance both fairness and accuracy. So if we do things like… data repairs or optimizing accuracy under fairness constraints, the drop in accuracy is a natural consequence.</a:t>
            </a:r>
            <a:endParaRPr sz="1200" dirty="0">
              <a:solidFill>
                <a:schemeClr val="dk1"/>
              </a:solidFill>
              <a:latin typeface="Georgia"/>
              <a:ea typeface="Georgia"/>
              <a:cs typeface="Georgia"/>
              <a:sym typeface="Georgia"/>
            </a:endParaRP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2db233fb92_1_7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2db233fb92_1_7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We also find that the compromise is bigger if the baseline is very far from being fair. This is because a fair classifier has to significantly alter the predictions in such situations, to achieve the desired amount of fairness, which obviously results in hurting accuracy.</a:t>
            </a:r>
            <a:endParaRPr sz="1200">
              <a:solidFill>
                <a:schemeClr val="dk1"/>
              </a:solidFill>
              <a:latin typeface="Georgia"/>
              <a:ea typeface="Georgia"/>
              <a:cs typeface="Georgia"/>
              <a:sym typeface="Georgia"/>
            </a:endParaRPr>
          </a:p>
          <a:p>
            <a:pPr marL="0" lvl="0" indent="0" algn="l" rtl="0">
              <a:spcBef>
                <a:spcPts val="0"/>
              </a:spcBef>
              <a:spcAft>
                <a:spcPts val="0"/>
              </a:spcAft>
              <a:buNone/>
            </a:pPr>
            <a:endParaRPr>
              <a:solidFill>
                <a:srgbClr val="1C4587"/>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269407080b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269407080b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A lot of our daily activities rely on </a:t>
            </a:r>
            <a:r>
              <a:rPr lang="en" sz="1200" b="1" dirty="0">
                <a:solidFill>
                  <a:srgbClr val="FF0000"/>
                </a:solidFill>
                <a:latin typeface="Georgia"/>
                <a:ea typeface="Georgia"/>
                <a:cs typeface="Georgia"/>
                <a:sym typeface="Georgia"/>
              </a:rPr>
              <a:t>machine learning systems- </a:t>
            </a:r>
            <a:r>
              <a:rPr lang="en" sz="1200" dirty="0">
                <a:solidFill>
                  <a:schemeClr val="dk1"/>
                </a:solidFill>
                <a:latin typeface="Georgia"/>
                <a:ea typeface="Georgia"/>
                <a:cs typeface="Georgia"/>
                <a:sym typeface="Georgia"/>
              </a:rPr>
              <a:t>systems that generate predictions. For example, a </a:t>
            </a:r>
            <a:r>
              <a:rPr lang="en" sz="1200" b="1" dirty="0">
                <a:solidFill>
                  <a:schemeClr val="dk1"/>
                </a:solidFill>
                <a:latin typeface="Georgia"/>
                <a:ea typeface="Georgia"/>
                <a:cs typeface="Georgia"/>
                <a:sym typeface="Georgia"/>
              </a:rPr>
              <a:t>credit</a:t>
            </a:r>
            <a:r>
              <a:rPr lang="en" sz="1200" dirty="0">
                <a:solidFill>
                  <a:schemeClr val="dk1"/>
                </a:solidFill>
                <a:latin typeface="Georgia"/>
                <a:ea typeface="Georgia"/>
                <a:cs typeface="Georgia"/>
                <a:sym typeface="Georgia"/>
              </a:rPr>
              <a:t> card application predicts if an applicant is creditworthy.</a:t>
            </a: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These systems are data-driven, meaning they are designed </a:t>
            </a:r>
            <a:r>
              <a:rPr lang="en" sz="1200" b="1" dirty="0">
                <a:solidFill>
                  <a:schemeClr val="dk1"/>
                </a:solidFill>
                <a:latin typeface="Georgia"/>
                <a:ea typeface="Georgia"/>
                <a:cs typeface="Georgia"/>
                <a:sym typeface="Georgia"/>
              </a:rPr>
              <a:t>to learn patterns from data</a:t>
            </a:r>
            <a:r>
              <a:rPr lang="en" sz="1200" dirty="0">
                <a:solidFill>
                  <a:schemeClr val="dk1"/>
                </a:solidFill>
                <a:latin typeface="Georgia"/>
                <a:ea typeface="Georgia"/>
                <a:cs typeface="Georgia"/>
                <a:sym typeface="Georgia"/>
              </a:rPr>
              <a:t>. Since data can contain </a:t>
            </a:r>
            <a:r>
              <a:rPr lang="en" sz="1200" b="1" dirty="0">
                <a:solidFill>
                  <a:schemeClr val="dk1"/>
                </a:solidFill>
                <a:latin typeface="Georgia"/>
                <a:ea typeface="Georgia"/>
                <a:cs typeface="Georgia"/>
                <a:sym typeface="Georgia"/>
              </a:rPr>
              <a:t>historical biases</a:t>
            </a:r>
            <a:r>
              <a:rPr lang="en" sz="1200" dirty="0">
                <a:solidFill>
                  <a:schemeClr val="dk1"/>
                </a:solidFill>
                <a:latin typeface="Georgia"/>
                <a:ea typeface="Georgia"/>
                <a:cs typeface="Georgia"/>
                <a:sym typeface="Georgia"/>
              </a:rPr>
              <a:t>, these systems can also learn to replicate these biases, such as gender or racial discrimination. And of course, as data management researchers, this is a relevant concern for us.</a:t>
            </a:r>
            <a:endParaRPr sz="1200" dirty="0">
              <a:solidFill>
                <a:schemeClr val="dk1"/>
              </a:solidFill>
              <a:latin typeface="Georgia"/>
              <a:ea typeface="Georgia"/>
              <a:cs typeface="Georgia"/>
              <a:sym typeface="Georgia"/>
            </a:endParaRPr>
          </a:p>
          <a:p>
            <a:pPr marL="0" lvl="0" indent="0" algn="l" rtl="0">
              <a:spcBef>
                <a:spcPts val="0"/>
              </a:spcBef>
              <a:spcAft>
                <a:spcPts val="0"/>
              </a:spcAft>
              <a:buNone/>
            </a:pPr>
            <a:endParaRPr dirty="0">
              <a:solidFill>
                <a:srgbClr val="1C4587"/>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27de825919_3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27de825919_3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So we learned that classifiers typically deliver on their promise to be fair. And that’s great! </a:t>
            </a:r>
            <a:br>
              <a:rPr lang="en" sz="1200" dirty="0">
                <a:solidFill>
                  <a:schemeClr val="dk1"/>
                </a:solidFill>
                <a:latin typeface="Georgia"/>
                <a:ea typeface="Georgia"/>
                <a:cs typeface="Georgia"/>
                <a:sym typeface="Georgia"/>
              </a:rPr>
            </a:br>
            <a:r>
              <a:rPr lang="en" sz="1200" dirty="0">
                <a:solidFill>
                  <a:schemeClr val="dk1"/>
                </a:solidFill>
                <a:latin typeface="Georgia"/>
                <a:ea typeface="Georgia"/>
                <a:cs typeface="Georgia"/>
                <a:sym typeface="Georgia"/>
              </a:rPr>
              <a:t>Very important question that might be on your mind is, how efficient are the classifiers in delivering fair predictions? Especially when you have a large amount of data..</a:t>
            </a:r>
            <a:br>
              <a:rPr lang="en" sz="1200" dirty="0">
                <a:solidFill>
                  <a:schemeClr val="dk1"/>
                </a:solidFill>
                <a:latin typeface="Georgia"/>
                <a:ea typeface="Georgia"/>
                <a:cs typeface="Georgia"/>
                <a:sym typeface="Georgia"/>
              </a:rPr>
            </a:b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To answer that, we did a scalability test. We measured the runtime of each approach with increasing number of training datapoints to see how scalable the approaches are when data grows horizontally. Note that we are only showing the overhead here.</a:t>
            </a:r>
            <a:br>
              <a:rPr lang="en" sz="1200" dirty="0">
                <a:solidFill>
                  <a:schemeClr val="dk1"/>
                </a:solidFill>
                <a:latin typeface="Georgia"/>
                <a:ea typeface="Georgia"/>
                <a:cs typeface="Georgia"/>
                <a:sym typeface="Georgia"/>
              </a:rPr>
            </a:br>
            <a:br>
              <a:rPr lang="en" sz="1200" dirty="0">
                <a:solidFill>
                  <a:schemeClr val="dk1"/>
                </a:solidFill>
                <a:latin typeface="Georgia"/>
                <a:ea typeface="Georgia"/>
                <a:cs typeface="Georgia"/>
                <a:sym typeface="Georgia"/>
              </a:rPr>
            </a:br>
            <a:r>
              <a:rPr lang="en" sz="1200" dirty="0">
                <a:solidFill>
                  <a:schemeClr val="dk1"/>
                </a:solidFill>
                <a:latin typeface="Georgia"/>
                <a:ea typeface="Georgia"/>
                <a:cs typeface="Georgia"/>
                <a:sym typeface="Georgia"/>
              </a:rPr>
              <a:t>In the figure, we have the number of data points on the x-axis and the runtime on the y-axis. </a:t>
            </a:r>
            <a:br>
              <a:rPr lang="en" sz="1200" dirty="0">
                <a:solidFill>
                  <a:schemeClr val="dk1"/>
                </a:solidFill>
                <a:latin typeface="Georgia"/>
                <a:ea typeface="Georgia"/>
                <a:cs typeface="Georgia"/>
                <a:sym typeface="Georgia"/>
              </a:rPr>
            </a:br>
            <a:br>
              <a:rPr lang="en" sz="1200" dirty="0">
                <a:solidFill>
                  <a:schemeClr val="dk1"/>
                </a:solidFill>
                <a:latin typeface="Georgia"/>
                <a:ea typeface="Georgia"/>
                <a:cs typeface="Georgia"/>
                <a:sym typeface="Georgia"/>
              </a:rPr>
            </a:br>
            <a:r>
              <a:rPr lang="en" sz="1200" dirty="0">
                <a:solidFill>
                  <a:schemeClr val="dk1"/>
                </a:solidFill>
                <a:latin typeface="Georgia"/>
                <a:ea typeface="Georgia"/>
                <a:cs typeface="Georgia"/>
                <a:sym typeface="Georgia"/>
              </a:rPr>
              <a:t>Our findings suggest that post-processing is the most scalable one. Post-processing happens at a very late stage and only modifies the predictions on the fly. This is hardly affected by the size of the training data.</a:t>
            </a:r>
            <a:endParaRPr sz="1200" dirty="0">
              <a:solidFill>
                <a:schemeClr val="dk1"/>
              </a:solidFill>
              <a:latin typeface="Georgia"/>
              <a:ea typeface="Georgia"/>
              <a:cs typeface="Georgia"/>
              <a:sym typeface="Georgia"/>
            </a:endParaRPr>
          </a:p>
          <a:p>
            <a:pPr marL="0" lvl="0" indent="0" algn="l" rtl="0">
              <a:spcBef>
                <a:spcPts val="0"/>
              </a:spcBef>
              <a:spcAft>
                <a:spcPts val="0"/>
              </a:spcAft>
              <a:buNone/>
            </a:pPr>
            <a:endParaRPr dirty="0">
              <a:solidFill>
                <a:srgbClr val="1C4587"/>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2db233fb92_1_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2db233fb92_1_8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However, pre- and in-processing are usually more involved to repair data or retrain model, which can lower their efficiency as the data grows.</a:t>
            </a:r>
            <a:endParaRPr sz="1200">
              <a:solidFill>
                <a:schemeClr val="dk1"/>
              </a:solidFill>
              <a:latin typeface="Georgia"/>
              <a:ea typeface="Georgia"/>
              <a:cs typeface="Georgia"/>
              <a:sym typeface="Georgia"/>
            </a:endParaRPr>
          </a:p>
          <a:p>
            <a:pPr marL="0" lvl="0" indent="0" algn="l" rtl="0">
              <a:spcBef>
                <a:spcPts val="0"/>
              </a:spcBef>
              <a:spcAft>
                <a:spcPts val="0"/>
              </a:spcAft>
              <a:buNone/>
            </a:pPr>
            <a:endParaRPr>
              <a:solidFill>
                <a:srgbClr val="1C4587"/>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2db233fb92_1_8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2db233fb92_1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Now that we’ve seen how classifiers behave with increasing datapoints, a related concern here is what happens when the data is very high-dimensional?</a:t>
            </a:r>
            <a:br>
              <a:rPr lang="en" sz="1200">
                <a:solidFill>
                  <a:schemeClr val="dk1"/>
                </a:solidFill>
                <a:latin typeface="Georgia"/>
                <a:ea typeface="Georgia"/>
                <a:cs typeface="Georgia"/>
                <a:sym typeface="Georgia"/>
              </a:rPr>
            </a:br>
            <a:r>
              <a:rPr lang="en" sz="1200">
                <a:solidFill>
                  <a:schemeClr val="dk1"/>
                </a:solidFill>
                <a:latin typeface="Georgia"/>
                <a:ea typeface="Georgia"/>
                <a:cs typeface="Georgia"/>
                <a:sym typeface="Georgia"/>
              </a:rPr>
              <a:t>To test that, we did another scalability test to observe how the vertical growth of data affects the fair classifiers. We measured the runtime of each approach with increasing number of data attributes.</a:t>
            </a:r>
            <a:br>
              <a:rPr lang="en" sz="1200">
                <a:solidFill>
                  <a:schemeClr val="dk1"/>
                </a:solidFill>
                <a:latin typeface="Georgia"/>
                <a:ea typeface="Georgia"/>
                <a:cs typeface="Georgia"/>
                <a:sym typeface="Georgia"/>
              </a:rPr>
            </a:br>
            <a:br>
              <a:rPr lang="en" sz="1200">
                <a:solidFill>
                  <a:schemeClr val="dk1"/>
                </a:solidFill>
                <a:latin typeface="Georgia"/>
                <a:ea typeface="Georgia"/>
                <a:cs typeface="Georgia"/>
                <a:sym typeface="Georgia"/>
              </a:rPr>
            </a:br>
            <a:r>
              <a:rPr lang="en" sz="1200">
                <a:solidFill>
                  <a:schemeClr val="dk1"/>
                </a:solidFill>
                <a:latin typeface="Georgia"/>
                <a:ea typeface="Georgia"/>
                <a:cs typeface="Georgia"/>
                <a:sym typeface="Georgia"/>
              </a:rPr>
              <a:t>We find pre-processing often exhibits scalability issues. This is because pre-processing approaches tend to do complex repairs per attribute, and the complexity of that repair tends to grow exponentially as we add more and more attributes.</a:t>
            </a:r>
            <a:br>
              <a:rPr lang="en" sz="1200">
                <a:solidFill>
                  <a:schemeClr val="dk1"/>
                </a:solidFill>
                <a:latin typeface="Georgia"/>
                <a:ea typeface="Georgia"/>
                <a:cs typeface="Georgia"/>
                <a:sym typeface="Georgia"/>
              </a:rPr>
            </a:br>
            <a:r>
              <a:rPr lang="en" sz="1200">
                <a:solidFill>
                  <a:schemeClr val="dk1"/>
                </a:solidFill>
                <a:latin typeface="Georgia"/>
                <a:ea typeface="Georgia"/>
                <a:cs typeface="Georgia"/>
                <a:sym typeface="Georgia"/>
              </a:rPr>
              <a:t>We also observed similar behavior in in-processing but less prominently.</a:t>
            </a:r>
            <a:endParaRPr sz="1200">
              <a:solidFill>
                <a:schemeClr val="dk1"/>
              </a:solidFill>
              <a:latin typeface="Georgia"/>
              <a:ea typeface="Georgia"/>
              <a:cs typeface="Georgia"/>
              <a:sym typeface="Georgia"/>
            </a:endParaRPr>
          </a:p>
          <a:p>
            <a:pPr marL="0" lvl="0" indent="0" algn="l" rtl="0">
              <a:spcBef>
                <a:spcPts val="0"/>
              </a:spcBef>
              <a:spcAft>
                <a:spcPts val="0"/>
              </a:spcAft>
              <a:buNone/>
            </a:pPr>
            <a:endParaRPr>
              <a:solidFill>
                <a:srgbClr val="1C4587"/>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27de825919_3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27de825919_3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Aside from scalability, a separate question that comes to mind is how important is the choice of ML model? By now you already understood that pre- and post-processing are paraded as model-agnostic because their repair mechanisms don’t depend on the specific classifier model being used. But is that really true?</a:t>
            </a: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We decided to test whether the choice of model has any effect on the techniques. We retrained each pre- and post-processing approach with different models. I’ll briefly touch on some interesting findings due to limited time.</a:t>
            </a:r>
            <a:br>
              <a:rPr lang="en" sz="1200" dirty="0">
                <a:solidFill>
                  <a:schemeClr val="dk1"/>
                </a:solidFill>
                <a:latin typeface="Georgia"/>
                <a:ea typeface="Georgia"/>
                <a:cs typeface="Georgia"/>
                <a:sym typeface="Georgia"/>
              </a:rPr>
            </a:br>
            <a:br>
              <a:rPr lang="en" sz="1200" dirty="0">
                <a:solidFill>
                  <a:schemeClr val="dk1"/>
                </a:solidFill>
                <a:latin typeface="Georgia"/>
                <a:ea typeface="Georgia"/>
                <a:cs typeface="Georgia"/>
                <a:sym typeface="Georgia"/>
              </a:rPr>
            </a:br>
            <a:r>
              <a:rPr lang="en" sz="1200" dirty="0">
                <a:solidFill>
                  <a:schemeClr val="dk1"/>
                </a:solidFill>
                <a:latin typeface="Georgia"/>
                <a:ea typeface="Georgia"/>
                <a:cs typeface="Georgia"/>
                <a:sym typeface="Georgia"/>
              </a:rPr>
              <a:t>Similar to before, x-axis represents each classifier and y-axis denotes F1-score, a correctness metric. </a:t>
            </a:r>
            <a:br>
              <a:rPr lang="en" sz="1200" dirty="0">
                <a:solidFill>
                  <a:schemeClr val="dk1"/>
                </a:solidFill>
                <a:latin typeface="Georgia"/>
                <a:ea typeface="Georgia"/>
                <a:cs typeface="Georgia"/>
                <a:sym typeface="Georgia"/>
              </a:rPr>
            </a:br>
            <a:br>
              <a:rPr lang="en" sz="1200" dirty="0">
                <a:solidFill>
                  <a:schemeClr val="dk1"/>
                </a:solidFill>
                <a:latin typeface="Georgia"/>
                <a:ea typeface="Georgia"/>
                <a:cs typeface="Georgia"/>
                <a:sym typeface="Georgia"/>
              </a:rPr>
            </a:br>
            <a:r>
              <a:rPr lang="en" sz="1200" dirty="0">
                <a:solidFill>
                  <a:schemeClr val="dk1"/>
                </a:solidFill>
                <a:latin typeface="Georgia"/>
                <a:ea typeface="Georgia"/>
                <a:cs typeface="Georgia"/>
                <a:sym typeface="Georgia"/>
              </a:rPr>
              <a:t>As you might have guessed, we found that post-processing remains unaffected, because it modifies predictions on top of the trained classifier and can control how much to modify the predictions.</a:t>
            </a:r>
            <a:endParaRPr sz="1200" dirty="0">
              <a:solidFill>
                <a:schemeClr val="dk1"/>
              </a:solidFill>
              <a:latin typeface="Georgia"/>
              <a:ea typeface="Georgia"/>
              <a:cs typeface="Georgia"/>
              <a:sym typeface="Georgia"/>
            </a:endParaRPr>
          </a:p>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2db233fb92_1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12db233fb92_1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On the other hand, pre-processing has no control over how the repaired data affects a classifier model and can cause varied performance across different techniques.</a:t>
            </a:r>
            <a:br>
              <a:rPr lang="en" sz="1200">
                <a:solidFill>
                  <a:schemeClr val="dk1"/>
                </a:solidFill>
                <a:latin typeface="Georgia"/>
                <a:ea typeface="Georgia"/>
                <a:cs typeface="Georgia"/>
                <a:sym typeface="Georgia"/>
              </a:rPr>
            </a:b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2db233fb92_1_8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12db233fb92_1_8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I hope by now you’ve become really invested in our work,</a:t>
            </a:r>
            <a:br>
              <a:rPr lang="en" sz="1200">
                <a:solidFill>
                  <a:schemeClr val="dk1"/>
                </a:solidFill>
                <a:latin typeface="Georgia"/>
                <a:ea typeface="Georgia"/>
                <a:cs typeface="Georgia"/>
                <a:sym typeface="Georgia"/>
              </a:rPr>
            </a:br>
            <a:r>
              <a:rPr lang="en" sz="1200">
                <a:solidFill>
                  <a:schemeClr val="dk1"/>
                </a:solidFill>
                <a:latin typeface="Georgia"/>
                <a:ea typeface="Georgia"/>
                <a:cs typeface="Georgia"/>
                <a:sym typeface="Georgia"/>
              </a:rPr>
              <a:t>because are many more interesting observations that we couldn’t discuss due to limited time. For example, we found that pre- and in-processing approaches can fail to build fair models if the training data contains too many errors. Please take a look at our paper if you’d like to know more of these interesting facts!</a:t>
            </a:r>
            <a:endParaRPr sz="1200">
              <a:solidFill>
                <a:schemeClr val="dk1"/>
              </a:solidFill>
              <a:latin typeface="Georgia"/>
              <a:ea typeface="Georgia"/>
              <a:cs typeface="Georgia"/>
              <a:sym typeface="Georgia"/>
            </a:endParaRPr>
          </a:p>
          <a:p>
            <a:pPr marL="0" lvl="0" indent="0" algn="l" rtl="0">
              <a:spcBef>
                <a:spcPts val="0"/>
              </a:spcBef>
              <a:spcAft>
                <a:spcPts val="0"/>
              </a:spcAft>
              <a:buNone/>
            </a:pPr>
            <a:endParaRPr>
              <a:solidFill>
                <a:srgbClr val="1C4587"/>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127d342ae9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127d342ae9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To summarize what we’ve discussed so far: Our work is an empirical evaluation of fair classification techniques. To the best of our knowledge, this is the first wide-scale study to conduct such experiments from a data management-centric view.</a:t>
            </a: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I’ll finish off with 3 most important lessons.</a:t>
            </a: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First, pre-processing techniques of data manipulation are a natural fit for the data management community. But they also present scalability challenges like we observed. This creates a unique opportunity as tackling scalability challenges is a strength of data management research.</a:t>
            </a: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Second, we briefly saw that data errors can cause fair models to fail. So there is a good opportunity to integrate fairness concerns into data cleaning methods, which is again a particular strength of data management research. This can give pre-processing more viable in practical settings.</a:t>
            </a:r>
            <a:br>
              <a:rPr lang="en" sz="1200" dirty="0">
                <a:solidFill>
                  <a:schemeClr val="dk1"/>
                </a:solidFill>
                <a:latin typeface="Georgia"/>
                <a:ea typeface="Georgia"/>
                <a:cs typeface="Georgia"/>
                <a:sym typeface="Georgia"/>
              </a:rPr>
            </a:b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Third, there is a lot of untapped potential for synergy with ML research, to combine the best of both worlds in handling scalability issues, picking the best/optimal downstream model, etc.</a:t>
            </a: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With that, I’d like to conclude my talk. Please read our paper for more in-depth analysis. </a:t>
            </a: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endParaRPr sz="1200" dirty="0">
              <a:solidFill>
                <a:schemeClr val="dk1"/>
              </a:solidFill>
              <a:latin typeface="Georgia"/>
              <a:ea typeface="Georgia"/>
              <a:cs typeface="Georgia"/>
              <a:sym typeface="Georgia"/>
            </a:endParaRPr>
          </a:p>
          <a:p>
            <a:pPr marL="0" lvl="0" indent="0" algn="l" rtl="0">
              <a:spcBef>
                <a:spcPts val="0"/>
              </a:spcBef>
              <a:spcAft>
                <a:spcPts val="0"/>
              </a:spcAft>
              <a:buNone/>
            </a:pPr>
            <a:endParaRPr dirty="0">
              <a:solidFill>
                <a:srgbClr val="1C4587"/>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2db233fb92_1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12db233fb92_1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Lastly, thank you for listening so far. If you have any lingering questions, feel free to email me at the following address.</a:t>
            </a:r>
            <a:endParaRPr sz="1200" dirty="0">
              <a:solidFill>
                <a:schemeClr val="dk1"/>
              </a:solidFill>
              <a:latin typeface="Georgia"/>
              <a:ea typeface="Georgia"/>
              <a:cs typeface="Georgia"/>
              <a:sym typeface="Georgia"/>
            </a:endParaRPr>
          </a:p>
          <a:p>
            <a:pPr marL="0" lvl="0" indent="0" algn="l" rtl="0">
              <a:spcBef>
                <a:spcPts val="0"/>
              </a:spcBef>
              <a:spcAft>
                <a:spcPts val="0"/>
              </a:spcAft>
              <a:buNone/>
            </a:pPr>
            <a:endParaRPr dirty="0">
              <a:solidFill>
                <a:srgbClr val="1C4587"/>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269407080b_0_9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269407080b_0_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In particular, our work focuses on classifiers, a ML system that is widely used and is vulnerable to biases I just mentioned.</a:t>
            </a:r>
            <a:endParaRPr dirty="0">
              <a:solidFill>
                <a:srgbClr val="1C4587"/>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27d342ae95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27d342ae9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For example, the US courts use a tool called COMPAS to predict if a defendant is likely to commit another crime in future. </a:t>
            </a:r>
            <a:endParaRPr sz="120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An investigation in 2016 revealed that COMPAS is racially biased-</a:t>
            </a:r>
            <a:endParaRPr sz="120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a black defendant is twice more likely to be labeled as “high-risk” even though they are actually not.</a:t>
            </a:r>
            <a:endParaRPr sz="120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And unfortunately, COMPAS is just one of many reported incidents of classifier biases.</a:t>
            </a:r>
            <a:br>
              <a:rPr lang="en" sz="1200">
                <a:solidFill>
                  <a:schemeClr val="dk1"/>
                </a:solidFill>
                <a:latin typeface="Georgia"/>
                <a:ea typeface="Georgia"/>
                <a:cs typeface="Georgia"/>
                <a:sym typeface="Georgia"/>
              </a:rPr>
            </a:br>
            <a:endParaRPr>
              <a:solidFill>
                <a:srgbClr val="1C4587"/>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27de825919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27de825919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These issues of classifier discrimination sparked a lot of interdisciplinary research in developing so called “fair” classifiers- classifiers that can behave fairly.</a:t>
            </a:r>
            <a:endParaRPr sz="120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 </a:t>
            </a:r>
            <a:endParaRPr sz="120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But this also presents two new challenges.</a:t>
            </a:r>
            <a:endParaRPr sz="120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First,  fairness is very subjective and it can be seen from many different perspectives. So how do we even know what definition of fairness is most appropriate?</a:t>
            </a:r>
            <a:endParaRPr sz="120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a:solidFill>
                  <a:schemeClr val="dk1"/>
                </a:solidFill>
                <a:latin typeface="Georgia"/>
                <a:ea typeface="Georgia"/>
                <a:cs typeface="Georgia"/>
                <a:sym typeface="Georgia"/>
              </a:rPr>
              <a:t>And second, there can be many ways to incorporate fairness into a classifier (we will discuss more on this later on). Now how do we pick the best technique for us?</a:t>
            </a:r>
            <a:br>
              <a:rPr lang="en" sz="1200">
                <a:solidFill>
                  <a:schemeClr val="dk1"/>
                </a:solidFill>
                <a:latin typeface="Georgia"/>
                <a:ea typeface="Georgia"/>
                <a:cs typeface="Georgia"/>
                <a:sym typeface="Georgia"/>
              </a:rPr>
            </a:br>
            <a:r>
              <a:rPr lang="en" sz="1200">
                <a:solidFill>
                  <a:schemeClr val="dk1"/>
                </a:solidFill>
                <a:latin typeface="Georgia"/>
                <a:ea typeface="Georgia"/>
                <a:cs typeface="Georgia"/>
                <a:sym typeface="Georgia"/>
              </a:rPr>
              <a:t>The answer to both these questions is that, it depends. And the main objective of our work is discussing what these decisions depend on.</a:t>
            </a:r>
            <a:endParaRPr sz="1200">
              <a:solidFill>
                <a:schemeClr val="dk1"/>
              </a:solidFill>
              <a:latin typeface="Georgia"/>
              <a:ea typeface="Georgia"/>
              <a:cs typeface="Georgia"/>
              <a:sym typeface="Georgia"/>
            </a:endParaRPr>
          </a:p>
          <a:p>
            <a:pPr marL="0" lvl="0" indent="0" algn="l" rtl="0">
              <a:spcBef>
                <a:spcPts val="0"/>
              </a:spcBef>
              <a:spcAft>
                <a:spcPts val="0"/>
              </a:spcAft>
              <a:buNone/>
            </a:pPr>
            <a:endParaRPr>
              <a:solidFill>
                <a:srgbClr val="1C4587"/>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27de825919_3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27de825919_3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So let’s start by discussing more the first challenge, which is choosing the right definition of fairness.</a:t>
            </a: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endParaRPr sz="1200" dirty="0">
              <a:solidFill>
                <a:schemeClr val="dk1"/>
              </a:solidFill>
              <a:latin typeface="Georgia"/>
              <a:ea typeface="Georgia"/>
              <a:cs typeface="Georgia"/>
              <a:sym typeface="Georgia"/>
            </a:endParaRPr>
          </a:p>
          <a:p>
            <a:pPr marL="0" lvl="0" indent="0" algn="l" rtl="0">
              <a:spcBef>
                <a:spcPts val="0"/>
              </a:spcBef>
              <a:spcAft>
                <a:spcPts val="0"/>
              </a:spcAft>
              <a:buNone/>
            </a:pPr>
            <a:endParaRPr dirty="0">
              <a:solidFill>
                <a:srgbClr val="1C4587"/>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27de825919_3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27de825919_3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Why is it difficult to choose the right notion of fairness? </a:t>
            </a: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Let’s see that with an example..</a:t>
            </a:r>
            <a:br>
              <a:rPr lang="en" sz="1200" dirty="0">
                <a:solidFill>
                  <a:schemeClr val="dk1"/>
                </a:solidFill>
                <a:latin typeface="Georgia"/>
                <a:ea typeface="Georgia"/>
                <a:cs typeface="Georgia"/>
                <a:sym typeface="Georgia"/>
              </a:rPr>
            </a:b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Let’s say Ava and Leo are twins with identical qualifications, and they applied to the same job.</a:t>
            </a: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Consider that we want to ensure all gender groups are treated fairly, so we hire an equal number of male and female candidates.</a:t>
            </a: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Since there are only 3 qualified males, we hire everyone including Leo</a:t>
            </a:r>
            <a:br>
              <a:rPr lang="en" sz="1200" dirty="0">
                <a:solidFill>
                  <a:schemeClr val="dk1"/>
                </a:solidFill>
                <a:latin typeface="Georgia"/>
                <a:ea typeface="Georgia"/>
                <a:cs typeface="Georgia"/>
                <a:sym typeface="Georgia"/>
              </a:rPr>
            </a:br>
            <a:r>
              <a:rPr lang="en" sz="1200" dirty="0">
                <a:solidFill>
                  <a:schemeClr val="dk1"/>
                </a:solidFill>
                <a:latin typeface="Georgia"/>
                <a:ea typeface="Georgia"/>
                <a:cs typeface="Georgia"/>
                <a:sym typeface="Georgia"/>
              </a:rPr>
              <a:t>But… Ava is rejected because other female candidates are more qualified than her and we cannot hire more than 3 to keep gender balance  </a:t>
            </a: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So even though Ava and Leo are identical, they are treated differently, which results in discriminating Ava.</a:t>
            </a:r>
            <a:br>
              <a:rPr lang="en" sz="1200" dirty="0">
                <a:solidFill>
                  <a:schemeClr val="dk1"/>
                </a:solidFill>
                <a:latin typeface="Georgia"/>
                <a:ea typeface="Georgia"/>
                <a:cs typeface="Georgia"/>
                <a:sym typeface="Georgia"/>
              </a:rPr>
            </a:b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On the other hand, we can choose individual-level fairness and only care about similar individuals being treated similarly.</a:t>
            </a: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So Ava and Leo both get hired, along with others.</a:t>
            </a:r>
            <a:br>
              <a:rPr lang="en" sz="1200" dirty="0">
                <a:solidFill>
                  <a:schemeClr val="dk1"/>
                </a:solidFill>
                <a:latin typeface="Georgia"/>
                <a:ea typeface="Georgia"/>
                <a:cs typeface="Georgia"/>
                <a:sym typeface="Georgia"/>
              </a:rPr>
            </a:br>
            <a:r>
              <a:rPr lang="en" sz="1200" dirty="0">
                <a:solidFill>
                  <a:schemeClr val="dk1"/>
                </a:solidFill>
                <a:latin typeface="Georgia"/>
                <a:ea typeface="Georgia"/>
                <a:cs typeface="Georgia"/>
                <a:sym typeface="Georgia"/>
              </a:rPr>
              <a:t>Now you can see that we hire 5 from females, but 3 from males. So equal gender representation is lost and males as a group become under-represented.</a:t>
            </a: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This shows us that fairness can be defined from many angles, and they offer different guarantees.  Some notions can guarantee that an equal number of candidates are hired from each group, while others guarantee that individuals with identical qualifications are treated equally regardless of their race or gender.</a:t>
            </a:r>
            <a:endParaRPr sz="1200" dirty="0">
              <a:solidFill>
                <a:schemeClr val="dk1"/>
              </a:solidFill>
              <a:latin typeface="Georgia"/>
              <a:ea typeface="Georgia"/>
              <a:cs typeface="Georgia"/>
              <a:sym typeface="Georgia"/>
            </a:endParaRPr>
          </a:p>
          <a:p>
            <a:pPr marL="0" lvl="0" indent="0" algn="l" rtl="0">
              <a:spcBef>
                <a:spcPts val="0"/>
              </a:spcBef>
              <a:spcAft>
                <a:spcPts val="0"/>
              </a:spcAft>
              <a:buNone/>
            </a:pPr>
            <a:endParaRPr dirty="0">
              <a:solidFill>
                <a:srgbClr val="1C4587"/>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26fa0b06cd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26fa0b06cd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Because fairness is so subjective, there have been many many different definitions proposed in literature,</a:t>
            </a: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which makes it very hard to pick the right one without a systematic comparison.</a:t>
            </a: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This brings us to the first contribution of our work: </a:t>
            </a: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we propose an informative categorization of fairness notions to enable easy comparison among them.</a:t>
            </a:r>
            <a:endParaRPr dirty="0">
              <a:solidFill>
                <a:srgbClr val="1C4587"/>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27de825919_3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27de825919_3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On the left is an example of our categorization of existing notions</a:t>
            </a: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Due to time constraints, I’ll just discuss one aspect of it</a:t>
            </a: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Our categorization makes it easy to compare many practical concerns.</a:t>
            </a:r>
            <a:br>
              <a:rPr lang="en" sz="1200" dirty="0">
                <a:solidFill>
                  <a:schemeClr val="dk1"/>
                </a:solidFill>
                <a:latin typeface="Georgia"/>
                <a:ea typeface="Georgia"/>
                <a:cs typeface="Georgia"/>
                <a:sym typeface="Georgia"/>
              </a:rPr>
            </a:br>
            <a:r>
              <a:rPr lang="en" sz="1200" dirty="0">
                <a:solidFill>
                  <a:schemeClr val="dk1"/>
                </a:solidFill>
                <a:latin typeface="Georgia"/>
                <a:ea typeface="Georgia"/>
                <a:cs typeface="Georgia"/>
                <a:sym typeface="Georgia"/>
              </a:rPr>
              <a:t>For example: what level of granularity do we care about in our target population?</a:t>
            </a: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Do we want to ensure that a group is collectively treated fairly? Like males and females in our previous example.</a:t>
            </a:r>
            <a:br>
              <a:rPr lang="en" sz="1200" dirty="0">
                <a:solidFill>
                  <a:schemeClr val="dk1"/>
                </a:solidFill>
                <a:latin typeface="Georgia"/>
                <a:ea typeface="Georgia"/>
                <a:cs typeface="Georgia"/>
                <a:sym typeface="Georgia"/>
              </a:rPr>
            </a:br>
            <a:r>
              <a:rPr lang="en" sz="1200" dirty="0">
                <a:solidFill>
                  <a:schemeClr val="dk1"/>
                </a:solidFill>
                <a:latin typeface="Georgia"/>
                <a:ea typeface="Georgia"/>
                <a:cs typeface="Georgia"/>
                <a:sym typeface="Georgia"/>
              </a:rPr>
              <a:t>Or, do we care about what outcome each individual gets and ignore their group? Like Ava and Leo.</a:t>
            </a: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Georgia"/>
                <a:ea typeface="Georgia"/>
                <a:cs typeface="Georgia"/>
                <a:sym typeface="Georgia"/>
              </a:rPr>
              <a:t>And there are many more practical questions, such how much domain knowledge do we need, are there additional requirements we need to fulfill before using a particular fairness notion, etc. that we can answer from these categorizations. Please look at our paper for more details!</a:t>
            </a:r>
            <a:endParaRPr dirty="0">
              <a:solidFill>
                <a:srgbClr val="1C4587"/>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1.xml" /><Relationship Id="rId5" Type="http://schemas.openxmlformats.org/officeDocument/2006/relationships/image" Target="../media/image3.png" /><Relationship Id="rId4" Type="http://schemas.openxmlformats.org/officeDocument/2006/relationships/image" Target="../media/image2.png"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11.xml" /><Relationship Id="rId1" Type="http://schemas.openxmlformats.org/officeDocument/2006/relationships/slideLayout" Target="../slideLayouts/slideLayout3.xml" /><Relationship Id="rId5" Type="http://schemas.openxmlformats.org/officeDocument/2006/relationships/image" Target="../media/image22.png" /><Relationship Id="rId4" Type="http://schemas.openxmlformats.org/officeDocument/2006/relationships/image" Target="../media/image21.png" /></Relationships>
</file>

<file path=ppt/slides/_rels/slide12.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2.xml" /><Relationship Id="rId1" Type="http://schemas.openxmlformats.org/officeDocument/2006/relationships/slideLayout" Target="../slideLayouts/slideLayout3.xml" /><Relationship Id="rId5" Type="http://schemas.openxmlformats.org/officeDocument/2006/relationships/image" Target="../media/image7.png" /><Relationship Id="rId4" Type="http://schemas.openxmlformats.org/officeDocument/2006/relationships/image" Target="../media/image6.png" /></Relationships>
</file>

<file path=ppt/slides/_rels/slide1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3.xml" /><Relationship Id="rId1" Type="http://schemas.openxmlformats.org/officeDocument/2006/relationships/slideLayout" Target="../slideLayouts/slideLayout3.xml" /><Relationship Id="rId5" Type="http://schemas.openxmlformats.org/officeDocument/2006/relationships/image" Target="../media/image7.png" /><Relationship Id="rId4" Type="http://schemas.openxmlformats.org/officeDocument/2006/relationships/image" Target="../media/image6.png" /></Relationships>
</file>

<file path=ppt/slides/_rels/slide1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4.xml" /><Relationship Id="rId1" Type="http://schemas.openxmlformats.org/officeDocument/2006/relationships/slideLayout" Target="../slideLayouts/slideLayout3.xml" /><Relationship Id="rId5" Type="http://schemas.openxmlformats.org/officeDocument/2006/relationships/image" Target="../media/image6.png" /><Relationship Id="rId4" Type="http://schemas.openxmlformats.org/officeDocument/2006/relationships/image" Target="../media/image7.png" /></Relationships>
</file>

<file path=ppt/slides/_rels/slide15.xml.rels><?xml version="1.0" encoding="UTF-8" standalone="yes"?>
<Relationships xmlns="http://schemas.openxmlformats.org/package/2006/relationships"><Relationship Id="rId3" Type="http://schemas.openxmlformats.org/officeDocument/2006/relationships/image" Target="../media/image15.jpg" /><Relationship Id="rId7" Type="http://schemas.openxmlformats.org/officeDocument/2006/relationships/image" Target="../media/image18.jpg" /><Relationship Id="rId2" Type="http://schemas.openxmlformats.org/officeDocument/2006/relationships/notesSlide" Target="../notesSlides/notesSlide15.xml" /><Relationship Id="rId1" Type="http://schemas.openxmlformats.org/officeDocument/2006/relationships/slideLayout" Target="../slideLayouts/slideLayout3.xml" /><Relationship Id="rId6" Type="http://schemas.openxmlformats.org/officeDocument/2006/relationships/image" Target="../media/image17.jpg" /><Relationship Id="rId5" Type="http://schemas.openxmlformats.org/officeDocument/2006/relationships/image" Target="../media/image23.gif" /><Relationship Id="rId4" Type="http://schemas.openxmlformats.org/officeDocument/2006/relationships/image" Target="../media/image16.gif"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notesSlide" Target="../notesSlides/notesSlide17.xml"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notesSlide" Target="../notesSlides/notesSlide18.xml" /><Relationship Id="rId1" Type="http://schemas.openxmlformats.org/officeDocument/2006/relationships/slideLayout" Target="../slideLayouts/slideLayout3.xml" /><Relationship Id="rId5" Type="http://schemas.openxmlformats.org/officeDocument/2006/relationships/image" Target="../media/image27.png" /><Relationship Id="rId4" Type="http://schemas.openxmlformats.org/officeDocument/2006/relationships/image" Target="../media/image26.png" /></Relationships>
</file>

<file path=ppt/slides/_rels/slide19.xml.rels><?xml version="1.0" encoding="UTF-8" standalone="yes"?>
<Relationships xmlns="http://schemas.openxmlformats.org/package/2006/relationships"><Relationship Id="rId3" Type="http://schemas.openxmlformats.org/officeDocument/2006/relationships/image" Target="../media/image25.png" /><Relationship Id="rId2" Type="http://schemas.openxmlformats.org/officeDocument/2006/relationships/notesSlide" Target="../notesSlides/notesSlide19.xml" /><Relationship Id="rId1" Type="http://schemas.openxmlformats.org/officeDocument/2006/relationships/slideLayout" Target="../slideLayouts/slideLayout3.xml" /><Relationship Id="rId5" Type="http://schemas.openxmlformats.org/officeDocument/2006/relationships/image" Target="../media/image28.png" /><Relationship Id="rId4" Type="http://schemas.openxmlformats.org/officeDocument/2006/relationships/image" Target="../media/image26.png" /></Relationships>
</file>

<file path=ppt/slides/_rels/slide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2.xml" /><Relationship Id="rId1" Type="http://schemas.openxmlformats.org/officeDocument/2006/relationships/slideLayout" Target="../slideLayouts/slideLayout3.xml" /></Relationships>
</file>

<file path=ppt/slides/_rels/slide20.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notesSlide" Target="../notesSlides/notesSlide20.xml" /><Relationship Id="rId1" Type="http://schemas.openxmlformats.org/officeDocument/2006/relationships/slideLayout" Target="../slideLayouts/slideLayout3.xml" /><Relationship Id="rId6" Type="http://schemas.openxmlformats.org/officeDocument/2006/relationships/image" Target="../media/image32.png" /><Relationship Id="rId5" Type="http://schemas.openxmlformats.org/officeDocument/2006/relationships/image" Target="../media/image31.png" /><Relationship Id="rId4" Type="http://schemas.openxmlformats.org/officeDocument/2006/relationships/image" Target="../media/image30.png" /></Relationships>
</file>

<file path=ppt/slides/_rels/slide21.xml.rels><?xml version="1.0" encoding="UTF-8" standalone="yes"?>
<Relationships xmlns="http://schemas.openxmlformats.org/package/2006/relationships"><Relationship Id="rId3" Type="http://schemas.openxmlformats.org/officeDocument/2006/relationships/image" Target="../media/image29.png" /><Relationship Id="rId7" Type="http://schemas.openxmlformats.org/officeDocument/2006/relationships/image" Target="../media/image33.png" /><Relationship Id="rId2" Type="http://schemas.openxmlformats.org/officeDocument/2006/relationships/notesSlide" Target="../notesSlides/notesSlide21.xml" /><Relationship Id="rId1" Type="http://schemas.openxmlformats.org/officeDocument/2006/relationships/slideLayout" Target="../slideLayouts/slideLayout3.xml" /><Relationship Id="rId6" Type="http://schemas.openxmlformats.org/officeDocument/2006/relationships/image" Target="../media/image32.png" /><Relationship Id="rId5" Type="http://schemas.openxmlformats.org/officeDocument/2006/relationships/image" Target="../media/image30.png" /><Relationship Id="rId4" Type="http://schemas.openxmlformats.org/officeDocument/2006/relationships/image" Target="../media/image31.png" /></Relationships>
</file>

<file path=ppt/slides/_rels/slide22.xml.rels><?xml version="1.0" encoding="UTF-8" standalone="yes"?>
<Relationships xmlns="http://schemas.openxmlformats.org/package/2006/relationships"><Relationship Id="rId8" Type="http://schemas.openxmlformats.org/officeDocument/2006/relationships/image" Target="../media/image38.png" /><Relationship Id="rId3" Type="http://schemas.openxmlformats.org/officeDocument/2006/relationships/image" Target="../media/image34.png" /><Relationship Id="rId7" Type="http://schemas.openxmlformats.org/officeDocument/2006/relationships/image" Target="../media/image37.png" /><Relationship Id="rId2" Type="http://schemas.openxmlformats.org/officeDocument/2006/relationships/notesSlide" Target="../notesSlides/notesSlide22.xml" /><Relationship Id="rId1" Type="http://schemas.openxmlformats.org/officeDocument/2006/relationships/slideLayout" Target="../slideLayouts/slideLayout3.xml" /><Relationship Id="rId6" Type="http://schemas.openxmlformats.org/officeDocument/2006/relationships/image" Target="../media/image36.png" /><Relationship Id="rId5" Type="http://schemas.openxmlformats.org/officeDocument/2006/relationships/image" Target="../media/image32.png" /><Relationship Id="rId4" Type="http://schemas.openxmlformats.org/officeDocument/2006/relationships/image" Target="../media/image35.png" /></Relationships>
</file>

<file path=ppt/slides/_rels/slide23.xml.rels><?xml version="1.0" encoding="UTF-8" standalone="yes"?>
<Relationships xmlns="http://schemas.openxmlformats.org/package/2006/relationships"><Relationship Id="rId3" Type="http://schemas.openxmlformats.org/officeDocument/2006/relationships/image" Target="../media/image39.png" /><Relationship Id="rId2" Type="http://schemas.openxmlformats.org/officeDocument/2006/relationships/notesSlide" Target="../notesSlides/notesSlide23.xml" /><Relationship Id="rId1" Type="http://schemas.openxmlformats.org/officeDocument/2006/relationships/slideLayout" Target="../slideLayouts/slideLayout3.xml" /><Relationship Id="rId5" Type="http://schemas.openxmlformats.org/officeDocument/2006/relationships/image" Target="../media/image41.png" /><Relationship Id="rId4" Type="http://schemas.openxmlformats.org/officeDocument/2006/relationships/image" Target="../media/image40.png" /></Relationships>
</file>

<file path=ppt/slides/_rels/slide24.xml.rels><?xml version="1.0" encoding="UTF-8" standalone="yes"?>
<Relationships xmlns="http://schemas.openxmlformats.org/package/2006/relationships"><Relationship Id="rId3" Type="http://schemas.openxmlformats.org/officeDocument/2006/relationships/image" Target="../media/image39.png" /><Relationship Id="rId2" Type="http://schemas.openxmlformats.org/officeDocument/2006/relationships/notesSlide" Target="../notesSlides/notesSlide24.xml" /><Relationship Id="rId1" Type="http://schemas.openxmlformats.org/officeDocument/2006/relationships/slideLayout" Target="../slideLayouts/slideLayout3.xml" /><Relationship Id="rId5" Type="http://schemas.openxmlformats.org/officeDocument/2006/relationships/image" Target="../media/image42.png" /><Relationship Id="rId4" Type="http://schemas.openxmlformats.org/officeDocument/2006/relationships/image" Target="../media/image40.png"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Relationship Id="rId3" Type="http://schemas.openxmlformats.org/officeDocument/2006/relationships/image" Target="../media/image43.jpg" /><Relationship Id="rId2" Type="http://schemas.openxmlformats.org/officeDocument/2006/relationships/notesSlide" Target="../notesSlides/notesSlide26.xml"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3.xml" /><Relationship Id="rId1" Type="http://schemas.openxmlformats.org/officeDocument/2006/relationships/slideLayout" Target="../slideLayouts/slideLayout3.xml" /><Relationship Id="rId5" Type="http://schemas.openxmlformats.org/officeDocument/2006/relationships/image" Target="../media/image7.png" /><Relationship Id="rId4" Type="http://schemas.openxmlformats.org/officeDocument/2006/relationships/image" Target="../media/image6.png" /></Relationships>
</file>

<file path=ppt/slides/_rels/slide4.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4.xml" /><Relationship Id="rId1" Type="http://schemas.openxmlformats.org/officeDocument/2006/relationships/slideLayout" Target="../slideLayouts/slideLayout3.xml" /><Relationship Id="rId4" Type="http://schemas.openxmlformats.org/officeDocument/2006/relationships/image" Target="../media/image9.png" /></Relationships>
</file>

<file path=ppt/slides/_rels/slide5.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5.xml" /><Relationship Id="rId1" Type="http://schemas.openxmlformats.org/officeDocument/2006/relationships/slideLayout" Target="../slideLayouts/slideLayout3.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7.xml" /><Relationship Id="rId1" Type="http://schemas.openxmlformats.org/officeDocument/2006/relationships/slideLayout" Target="../slideLayouts/slideLayout3.xml" /><Relationship Id="rId5" Type="http://schemas.openxmlformats.org/officeDocument/2006/relationships/image" Target="../media/image13.png" /><Relationship Id="rId4" Type="http://schemas.openxmlformats.org/officeDocument/2006/relationships/image" Target="../media/image12.png" /></Relationships>
</file>

<file path=ppt/slides/_rels/slide8.xml.rels><?xml version="1.0" encoding="UTF-8" standalone="yes"?>
<Relationships xmlns="http://schemas.openxmlformats.org/package/2006/relationships"><Relationship Id="rId3" Type="http://schemas.openxmlformats.org/officeDocument/2006/relationships/image" Target="../media/image14.jpg" /><Relationship Id="rId7" Type="http://schemas.openxmlformats.org/officeDocument/2006/relationships/image" Target="../media/image18.jpg" /><Relationship Id="rId2" Type="http://schemas.openxmlformats.org/officeDocument/2006/relationships/notesSlide" Target="../notesSlides/notesSlide8.xml" /><Relationship Id="rId1" Type="http://schemas.openxmlformats.org/officeDocument/2006/relationships/slideLayout" Target="../slideLayouts/slideLayout3.xml" /><Relationship Id="rId6" Type="http://schemas.openxmlformats.org/officeDocument/2006/relationships/image" Target="../media/image17.jpg" /><Relationship Id="rId5" Type="http://schemas.openxmlformats.org/officeDocument/2006/relationships/image" Target="../media/image16.gif" /><Relationship Id="rId4" Type="http://schemas.openxmlformats.org/officeDocument/2006/relationships/image" Target="../media/image15.jpg" /></Relationships>
</file>

<file path=ppt/slides/_rels/slide9.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notesSlide" Target="../notesSlides/notesSlide9.xml"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505200" y="967825"/>
            <a:ext cx="8133600" cy="1041600"/>
          </a:xfrm>
          <a:prstGeom prst="rect">
            <a:avLst/>
          </a:prstGeom>
        </p:spPr>
        <p:txBody>
          <a:bodyPr spcFirstLastPara="1" wrap="square" lIns="91425" tIns="91425" rIns="91425" bIns="91425" anchor="t" anchorCtr="0">
            <a:noAutofit/>
          </a:bodyPr>
          <a:lstStyle/>
          <a:p>
            <a:pPr marL="0" lvl="0" indent="0" algn="ctr" rtl="0">
              <a:lnSpc>
                <a:spcPct val="115000"/>
              </a:lnSpc>
              <a:spcBef>
                <a:spcPts val="2400"/>
              </a:spcBef>
              <a:spcAft>
                <a:spcPts val="0"/>
              </a:spcAft>
              <a:buSzPts val="990"/>
              <a:buNone/>
            </a:pPr>
            <a:r>
              <a:rPr lang="en" sz="2170" dirty="0">
                <a:solidFill>
                  <a:srgbClr val="1C4587"/>
                </a:solidFill>
                <a:latin typeface="Arial"/>
                <a:ea typeface="Arial"/>
                <a:cs typeface="Arial"/>
                <a:sym typeface="Arial"/>
              </a:rPr>
              <a:t>Through the Data Management Lens: </a:t>
            </a:r>
            <a:br>
              <a:rPr lang="en" sz="2170" dirty="0">
                <a:solidFill>
                  <a:srgbClr val="1C4587"/>
                </a:solidFill>
                <a:latin typeface="Arial"/>
                <a:ea typeface="Arial"/>
                <a:cs typeface="Arial"/>
                <a:sym typeface="Arial"/>
              </a:rPr>
            </a:br>
            <a:r>
              <a:rPr lang="en" sz="2170" dirty="0">
                <a:solidFill>
                  <a:srgbClr val="1C4587"/>
                </a:solidFill>
                <a:latin typeface="Arial"/>
                <a:ea typeface="Arial"/>
                <a:cs typeface="Arial"/>
                <a:sym typeface="Arial"/>
              </a:rPr>
              <a:t>Experimental Analysis and Evaluation of Fair Classification</a:t>
            </a:r>
            <a:endParaRPr sz="2170" dirty="0">
              <a:solidFill>
                <a:srgbClr val="1C4587"/>
              </a:solidFill>
              <a:latin typeface="Arial"/>
              <a:ea typeface="Arial"/>
              <a:cs typeface="Arial"/>
              <a:sym typeface="Arial"/>
            </a:endParaRPr>
          </a:p>
          <a:p>
            <a:pPr marL="0" lvl="0" indent="0" algn="l" rtl="0">
              <a:spcBef>
                <a:spcPts val="600"/>
              </a:spcBef>
              <a:spcAft>
                <a:spcPts val="0"/>
              </a:spcAft>
              <a:buSzPts val="990"/>
              <a:buNone/>
            </a:pPr>
            <a:endParaRPr sz="3780" dirty="0"/>
          </a:p>
        </p:txBody>
      </p:sp>
      <p:sp>
        <p:nvSpPr>
          <p:cNvPr id="87" name="Google Shape;87;p13"/>
          <p:cNvSpPr txBox="1">
            <a:spLocks noGrp="1"/>
          </p:cNvSpPr>
          <p:nvPr>
            <p:ph type="subTitle" idx="1"/>
          </p:nvPr>
        </p:nvSpPr>
        <p:spPr>
          <a:xfrm>
            <a:off x="0" y="2557113"/>
            <a:ext cx="9144000" cy="1266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dirty="0">
                <a:solidFill>
                  <a:srgbClr val="000000"/>
                </a:solidFill>
              </a:rPr>
              <a:t>Maliha T Islam¹	</a:t>
            </a:r>
            <a:r>
              <a:rPr lang="en" b="1" dirty="0">
                <a:solidFill>
                  <a:srgbClr val="000000"/>
                </a:solidFill>
              </a:rPr>
              <a:t>Anna Fariha²</a:t>
            </a:r>
            <a:r>
              <a:rPr lang="en" dirty="0">
                <a:solidFill>
                  <a:srgbClr val="000000"/>
                </a:solidFill>
              </a:rPr>
              <a:t>	Alexandra Meliou¹	     Babak Salimi³</a:t>
            </a:r>
            <a:endParaRPr dirty="0">
              <a:solidFill>
                <a:srgbClr val="000000"/>
              </a:solidFill>
            </a:endParaRPr>
          </a:p>
          <a:p>
            <a:pPr marL="0" lvl="0" indent="0" algn="ctr" rtl="0">
              <a:spcBef>
                <a:spcPts val="0"/>
              </a:spcBef>
              <a:spcAft>
                <a:spcPts val="0"/>
              </a:spcAft>
              <a:buNone/>
            </a:pPr>
            <a:endParaRPr dirty="0">
              <a:solidFill>
                <a:srgbClr val="000000"/>
              </a:solidFill>
            </a:endParaRPr>
          </a:p>
        </p:txBody>
      </p:sp>
      <p:sp>
        <p:nvSpPr>
          <p:cNvPr id="88" name="Google Shape;88;p13"/>
          <p:cNvSpPr txBox="1"/>
          <p:nvPr/>
        </p:nvSpPr>
        <p:spPr>
          <a:xfrm>
            <a:off x="2551500" y="3020825"/>
            <a:ext cx="4041000" cy="1048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300"/>
              </a:spcAft>
              <a:buNone/>
            </a:pPr>
            <a:r>
              <a:rPr lang="en" sz="1600">
                <a:latin typeface="Lato"/>
                <a:ea typeface="Lato"/>
                <a:cs typeface="Lato"/>
                <a:sym typeface="Lato"/>
              </a:rPr>
              <a:t>¹</a:t>
            </a:r>
            <a:r>
              <a:rPr lang="en" sz="1700"/>
              <a:t>University of Massachusetts Amherst</a:t>
            </a:r>
            <a:br>
              <a:rPr lang="en" sz="1700"/>
            </a:br>
            <a:r>
              <a:rPr lang="en" sz="1600">
                <a:latin typeface="Lato"/>
                <a:ea typeface="Lato"/>
                <a:cs typeface="Lato"/>
                <a:sym typeface="Lato"/>
              </a:rPr>
              <a:t>²</a:t>
            </a:r>
            <a:r>
              <a:rPr lang="en" sz="1700"/>
              <a:t>Microsoft</a:t>
            </a:r>
            <a:br>
              <a:rPr lang="en" sz="1700"/>
            </a:br>
            <a:r>
              <a:rPr lang="en" sz="1600">
                <a:latin typeface="Lato"/>
                <a:ea typeface="Lato"/>
                <a:cs typeface="Lato"/>
                <a:sym typeface="Lato"/>
              </a:rPr>
              <a:t>³</a:t>
            </a:r>
            <a:r>
              <a:rPr lang="en" sz="1700"/>
              <a:t>University of California, San Diego</a:t>
            </a:r>
            <a:endParaRPr sz="1700">
              <a:latin typeface="Lato"/>
              <a:ea typeface="Lato"/>
              <a:cs typeface="Lato"/>
              <a:sym typeface="Lato"/>
            </a:endParaRPr>
          </a:p>
        </p:txBody>
      </p:sp>
      <p:pic>
        <p:nvPicPr>
          <p:cNvPr id="89" name="Google Shape;89;p13"/>
          <p:cNvPicPr preferRelativeResize="0"/>
          <p:nvPr/>
        </p:nvPicPr>
        <p:blipFill rotWithShape="1">
          <a:blip r:embed="rId3">
            <a:alphaModFix/>
          </a:blip>
          <a:srcRect l="357" r="367"/>
          <a:stretch/>
        </p:blipFill>
        <p:spPr>
          <a:xfrm>
            <a:off x="2929325" y="4221975"/>
            <a:ext cx="753375" cy="758874"/>
          </a:xfrm>
          <a:prstGeom prst="rect">
            <a:avLst/>
          </a:prstGeom>
          <a:noFill/>
          <a:ln>
            <a:noFill/>
          </a:ln>
        </p:spPr>
      </p:pic>
      <p:pic>
        <p:nvPicPr>
          <p:cNvPr id="90" name="Google Shape;90;p13"/>
          <p:cNvPicPr preferRelativeResize="0"/>
          <p:nvPr/>
        </p:nvPicPr>
        <p:blipFill>
          <a:blip r:embed="rId4">
            <a:alphaModFix/>
          </a:blip>
          <a:stretch>
            <a:fillRect/>
          </a:stretch>
        </p:blipFill>
        <p:spPr>
          <a:xfrm>
            <a:off x="5472000" y="4224725"/>
            <a:ext cx="753375" cy="753375"/>
          </a:xfrm>
          <a:prstGeom prst="rect">
            <a:avLst/>
          </a:prstGeom>
          <a:noFill/>
          <a:ln>
            <a:noFill/>
          </a:ln>
        </p:spPr>
      </p:pic>
      <p:pic>
        <p:nvPicPr>
          <p:cNvPr id="91" name="Google Shape;91;p13"/>
          <p:cNvPicPr preferRelativeResize="0"/>
          <p:nvPr/>
        </p:nvPicPr>
        <p:blipFill rotWithShape="1">
          <a:blip r:embed="rId5">
            <a:alphaModFix/>
          </a:blip>
          <a:srcRect l="35970" t="31240" r="35517" b="30937"/>
          <a:stretch/>
        </p:blipFill>
        <p:spPr>
          <a:xfrm>
            <a:off x="4262040" y="4287728"/>
            <a:ext cx="630625" cy="627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2"/>
          <p:cNvSpPr txBox="1">
            <a:spLocks noGrp="1"/>
          </p:cNvSpPr>
          <p:nvPr>
            <p:ph type="body" idx="1"/>
          </p:nvPr>
        </p:nvSpPr>
        <p:spPr>
          <a:xfrm>
            <a:off x="-48600" y="479075"/>
            <a:ext cx="9192600" cy="4664400"/>
          </a:xfrm>
          <a:prstGeom prst="rect">
            <a:avLst/>
          </a:prstGeom>
          <a:solidFill>
            <a:schemeClr val="lt2"/>
          </a:solidFill>
        </p:spPr>
        <p:txBody>
          <a:bodyPr spcFirstLastPara="1" wrap="square" lIns="91425" tIns="91425" rIns="91425" bIns="91425" anchor="t" anchorCtr="0">
            <a:normAutofit/>
          </a:bodyPr>
          <a:lstStyle/>
          <a:p>
            <a:pPr marL="0" lvl="0" indent="0" algn="ctr" rtl="0">
              <a:spcBef>
                <a:spcPts val="0"/>
              </a:spcBef>
              <a:spcAft>
                <a:spcPts val="0"/>
              </a:spcAft>
              <a:buNone/>
            </a:pPr>
            <a:endParaRPr sz="3000" b="1">
              <a:solidFill>
                <a:srgbClr val="1C4587"/>
              </a:solidFill>
              <a:latin typeface="Raleway"/>
              <a:ea typeface="Raleway"/>
              <a:cs typeface="Raleway"/>
              <a:sym typeface="Raleway"/>
            </a:endParaRPr>
          </a:p>
          <a:p>
            <a:pPr marL="0" lvl="0" indent="0" algn="ctr" rtl="0">
              <a:spcBef>
                <a:spcPts val="1200"/>
              </a:spcBef>
              <a:spcAft>
                <a:spcPts val="0"/>
              </a:spcAft>
              <a:buNone/>
            </a:pPr>
            <a:endParaRPr sz="3000" b="1">
              <a:solidFill>
                <a:srgbClr val="1C4587"/>
              </a:solidFill>
              <a:latin typeface="Raleway"/>
              <a:ea typeface="Raleway"/>
              <a:cs typeface="Raleway"/>
              <a:sym typeface="Raleway"/>
            </a:endParaRPr>
          </a:p>
          <a:p>
            <a:pPr marL="457200" lvl="0" indent="0" algn="ctr" rtl="0">
              <a:lnSpc>
                <a:spcPct val="100000"/>
              </a:lnSpc>
              <a:spcBef>
                <a:spcPts val="1200"/>
              </a:spcBef>
              <a:spcAft>
                <a:spcPts val="0"/>
              </a:spcAft>
              <a:buNone/>
            </a:pPr>
            <a:r>
              <a:rPr lang="en" sz="3000" b="1">
                <a:solidFill>
                  <a:srgbClr val="1C4587"/>
                </a:solidFill>
                <a:latin typeface="Raleway"/>
                <a:ea typeface="Raleway"/>
                <a:cs typeface="Raleway"/>
                <a:sym typeface="Raleway"/>
              </a:rPr>
              <a:t>Which technique to use to </a:t>
            </a:r>
            <a:endParaRPr sz="3000" b="1">
              <a:solidFill>
                <a:srgbClr val="1C4587"/>
              </a:solidFill>
              <a:latin typeface="Raleway"/>
              <a:ea typeface="Raleway"/>
              <a:cs typeface="Raleway"/>
              <a:sym typeface="Raleway"/>
            </a:endParaRPr>
          </a:p>
          <a:p>
            <a:pPr marL="457200" lvl="0" indent="0" algn="ctr" rtl="0">
              <a:lnSpc>
                <a:spcPct val="100000"/>
              </a:lnSpc>
              <a:spcBef>
                <a:spcPts val="0"/>
              </a:spcBef>
              <a:spcAft>
                <a:spcPts val="0"/>
              </a:spcAft>
              <a:buNone/>
            </a:pPr>
            <a:r>
              <a:rPr lang="en" sz="3000" b="1">
                <a:solidFill>
                  <a:srgbClr val="1C4587"/>
                </a:solidFill>
                <a:latin typeface="Raleway"/>
                <a:ea typeface="Raleway"/>
                <a:cs typeface="Raleway"/>
                <a:sym typeface="Raleway"/>
              </a:rPr>
              <a:t>incorporate fairness into a classifier?</a:t>
            </a:r>
            <a:r>
              <a:rPr lang="en" sz="3000">
                <a:solidFill>
                  <a:srgbClr val="1C4587"/>
                </a:solidFill>
                <a:latin typeface="Raleway"/>
                <a:ea typeface="Raleway"/>
                <a:cs typeface="Raleway"/>
                <a:sym typeface="Raleway"/>
              </a:rPr>
              <a:t> </a:t>
            </a:r>
            <a:endParaRPr sz="3000" b="1">
              <a:solidFill>
                <a:srgbClr val="1C4587"/>
              </a:solidFill>
              <a:latin typeface="Raleway"/>
              <a:ea typeface="Raleway"/>
              <a:cs typeface="Raleway"/>
              <a:sym typeface="Raleway"/>
            </a:endParaRPr>
          </a:p>
        </p:txBody>
      </p:sp>
      <p:sp>
        <p:nvSpPr>
          <p:cNvPr id="2" name="Slide Number Placeholder 1">
            <a:extLst>
              <a:ext uri="{FF2B5EF4-FFF2-40B4-BE49-F238E27FC236}">
                <a16:creationId xmlns:a16="http://schemas.microsoft.com/office/drawing/2014/main" id="{5EAD17FC-F191-89C6-686A-369336BEF10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23"/>
          <p:cNvPicPr preferRelativeResize="0"/>
          <p:nvPr/>
        </p:nvPicPr>
        <p:blipFill>
          <a:blip r:embed="rId3">
            <a:alphaModFix/>
          </a:blip>
          <a:stretch>
            <a:fillRect/>
          </a:stretch>
        </p:blipFill>
        <p:spPr>
          <a:xfrm rot="-5400000">
            <a:off x="738676" y="3224800"/>
            <a:ext cx="3037824" cy="333375"/>
          </a:xfrm>
          <a:prstGeom prst="rect">
            <a:avLst/>
          </a:prstGeom>
          <a:noFill/>
          <a:ln>
            <a:noFill/>
          </a:ln>
        </p:spPr>
      </p:pic>
      <p:sp>
        <p:nvSpPr>
          <p:cNvPr id="201" name="Google Shape;201;p23"/>
          <p:cNvSpPr txBox="1">
            <a:spLocks noGrp="1"/>
          </p:cNvSpPr>
          <p:nvPr>
            <p:ph type="title"/>
          </p:nvPr>
        </p:nvSpPr>
        <p:spPr>
          <a:xfrm>
            <a:off x="727650" y="11579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500">
                <a:solidFill>
                  <a:srgbClr val="1C4587"/>
                </a:solidFill>
              </a:rPr>
              <a:t>Fair classification approaches can vary across two dimensions</a:t>
            </a:r>
            <a:endParaRPr sz="1500">
              <a:solidFill>
                <a:srgbClr val="1C4587"/>
              </a:solidFill>
            </a:endParaRPr>
          </a:p>
        </p:txBody>
      </p:sp>
      <p:sp>
        <p:nvSpPr>
          <p:cNvPr id="202" name="Google Shape;202;p23"/>
          <p:cNvSpPr txBox="1"/>
          <p:nvPr/>
        </p:nvSpPr>
        <p:spPr>
          <a:xfrm>
            <a:off x="5977850" y="4455350"/>
            <a:ext cx="1689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Lato"/>
                <a:ea typeface="Lato"/>
                <a:cs typeface="Lato"/>
                <a:sym typeface="Lato"/>
              </a:rPr>
              <a:t>Fairness notion</a:t>
            </a:r>
            <a:endParaRPr sz="1200">
              <a:latin typeface="Lato"/>
              <a:ea typeface="Lato"/>
              <a:cs typeface="Lato"/>
              <a:sym typeface="Lato"/>
            </a:endParaRPr>
          </a:p>
        </p:txBody>
      </p:sp>
      <p:sp>
        <p:nvSpPr>
          <p:cNvPr id="203" name="Google Shape;203;p23"/>
          <p:cNvSpPr txBox="1"/>
          <p:nvPr/>
        </p:nvSpPr>
        <p:spPr>
          <a:xfrm>
            <a:off x="1526400" y="1503275"/>
            <a:ext cx="16899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Lato"/>
                <a:ea typeface="Lato"/>
                <a:cs typeface="Lato"/>
                <a:sym typeface="Lato"/>
              </a:rPr>
              <a:t>Stage of ML pipeline</a:t>
            </a:r>
            <a:endParaRPr sz="1200">
              <a:latin typeface="Lato"/>
              <a:ea typeface="Lato"/>
              <a:cs typeface="Lato"/>
              <a:sym typeface="Lato"/>
            </a:endParaRPr>
          </a:p>
        </p:txBody>
      </p:sp>
      <p:sp>
        <p:nvSpPr>
          <p:cNvPr id="204" name="Google Shape;204;p23"/>
          <p:cNvSpPr/>
          <p:nvPr/>
        </p:nvSpPr>
        <p:spPr>
          <a:xfrm rot="5400000">
            <a:off x="5809725" y="4619900"/>
            <a:ext cx="149100" cy="71100"/>
          </a:xfrm>
          <a:prstGeom prst="triangle">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 name="Google Shape;205;p23"/>
          <p:cNvPicPr preferRelativeResize="0"/>
          <p:nvPr/>
        </p:nvPicPr>
        <p:blipFill>
          <a:blip r:embed="rId4">
            <a:alphaModFix/>
          </a:blip>
          <a:stretch>
            <a:fillRect/>
          </a:stretch>
        </p:blipFill>
        <p:spPr>
          <a:xfrm>
            <a:off x="1464425" y="2095875"/>
            <a:ext cx="781300" cy="2518225"/>
          </a:xfrm>
          <a:prstGeom prst="rect">
            <a:avLst/>
          </a:prstGeom>
          <a:noFill/>
          <a:ln>
            <a:noFill/>
          </a:ln>
        </p:spPr>
      </p:pic>
      <p:pic>
        <p:nvPicPr>
          <p:cNvPr id="206" name="Google Shape;206;p23"/>
          <p:cNvPicPr preferRelativeResize="0"/>
          <p:nvPr/>
        </p:nvPicPr>
        <p:blipFill>
          <a:blip r:embed="rId5">
            <a:alphaModFix/>
          </a:blip>
          <a:stretch>
            <a:fillRect/>
          </a:stretch>
        </p:blipFill>
        <p:spPr>
          <a:xfrm>
            <a:off x="2495650" y="4666075"/>
            <a:ext cx="3259875" cy="410700"/>
          </a:xfrm>
          <a:prstGeom prst="rect">
            <a:avLst/>
          </a:prstGeom>
          <a:noFill/>
          <a:ln>
            <a:noFill/>
          </a:ln>
        </p:spPr>
      </p:pic>
      <p:cxnSp>
        <p:nvCxnSpPr>
          <p:cNvPr id="207" name="Google Shape;207;p23"/>
          <p:cNvCxnSpPr/>
          <p:nvPr/>
        </p:nvCxnSpPr>
        <p:spPr>
          <a:xfrm>
            <a:off x="2111675" y="4659750"/>
            <a:ext cx="3737100" cy="6300"/>
          </a:xfrm>
          <a:prstGeom prst="straightConnector1">
            <a:avLst/>
          </a:prstGeom>
          <a:noFill/>
          <a:ln w="19050" cap="flat" cmpd="sng">
            <a:solidFill>
              <a:schemeClr val="dk2"/>
            </a:solidFill>
            <a:prstDash val="solid"/>
            <a:round/>
            <a:headEnd type="none" w="med" len="med"/>
            <a:tailEnd type="none" w="med" len="med"/>
          </a:ln>
        </p:spPr>
      </p:cxnSp>
      <p:sp>
        <p:nvSpPr>
          <p:cNvPr id="208" name="Google Shape;208;p23"/>
          <p:cNvSpPr txBox="1"/>
          <p:nvPr/>
        </p:nvSpPr>
        <p:spPr>
          <a:xfrm>
            <a:off x="1770100" y="4158175"/>
            <a:ext cx="20790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a:solidFill>
                  <a:srgbClr val="274E13"/>
                </a:solidFill>
                <a:latin typeface="Lato"/>
                <a:ea typeface="Lato"/>
                <a:cs typeface="Lato"/>
                <a:sym typeface="Lato"/>
              </a:rPr>
              <a:t>Reweighing (Kamiran et al.)</a:t>
            </a:r>
            <a:endParaRPr sz="700">
              <a:solidFill>
                <a:srgbClr val="274E13"/>
              </a:solidFill>
              <a:latin typeface="Lato"/>
              <a:ea typeface="Lato"/>
              <a:cs typeface="Lato"/>
              <a:sym typeface="Lato"/>
            </a:endParaRPr>
          </a:p>
          <a:p>
            <a:pPr marL="0" lvl="0" indent="0" algn="ctr" rtl="0">
              <a:spcBef>
                <a:spcPts val="0"/>
              </a:spcBef>
              <a:spcAft>
                <a:spcPts val="0"/>
              </a:spcAft>
              <a:buNone/>
            </a:pPr>
            <a:r>
              <a:rPr lang="en" sz="700">
                <a:solidFill>
                  <a:srgbClr val="274E13"/>
                </a:solidFill>
                <a:latin typeface="Lato"/>
                <a:ea typeface="Lato"/>
                <a:cs typeface="Lato"/>
                <a:sym typeface="Lato"/>
              </a:rPr>
              <a:t>Optimized pre-</a:t>
            </a:r>
            <a:endParaRPr sz="700">
              <a:solidFill>
                <a:srgbClr val="274E13"/>
              </a:solidFill>
              <a:latin typeface="Lato"/>
              <a:ea typeface="Lato"/>
              <a:cs typeface="Lato"/>
              <a:sym typeface="Lato"/>
            </a:endParaRPr>
          </a:p>
          <a:p>
            <a:pPr marL="0" lvl="0" indent="0" algn="ctr" rtl="0">
              <a:spcBef>
                <a:spcPts val="0"/>
              </a:spcBef>
              <a:spcAft>
                <a:spcPts val="0"/>
              </a:spcAft>
              <a:buNone/>
            </a:pPr>
            <a:r>
              <a:rPr lang="en" sz="700">
                <a:solidFill>
                  <a:srgbClr val="274E13"/>
                </a:solidFill>
                <a:latin typeface="Lato"/>
                <a:ea typeface="Lato"/>
                <a:cs typeface="Lato"/>
                <a:sym typeface="Lato"/>
              </a:rPr>
              <a:t>processing (Calmon et al.)</a:t>
            </a:r>
            <a:endParaRPr sz="700">
              <a:solidFill>
                <a:srgbClr val="274E13"/>
              </a:solidFill>
              <a:latin typeface="Lato"/>
              <a:ea typeface="Lato"/>
              <a:cs typeface="Lato"/>
              <a:sym typeface="Lato"/>
            </a:endParaRPr>
          </a:p>
        </p:txBody>
      </p:sp>
      <p:sp>
        <p:nvSpPr>
          <p:cNvPr id="209" name="Google Shape;209;p23"/>
          <p:cNvSpPr txBox="1"/>
          <p:nvPr/>
        </p:nvSpPr>
        <p:spPr>
          <a:xfrm>
            <a:off x="1728250" y="3047200"/>
            <a:ext cx="2079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a:solidFill>
                  <a:srgbClr val="5B0F00"/>
                </a:solidFill>
                <a:latin typeface="Lato"/>
                <a:ea typeface="Lato"/>
                <a:cs typeface="Lato"/>
                <a:sym typeface="Lato"/>
              </a:rPr>
              <a:t>Fairness- </a:t>
            </a:r>
            <a:endParaRPr sz="700">
              <a:solidFill>
                <a:srgbClr val="5B0F00"/>
              </a:solidFill>
              <a:latin typeface="Lato"/>
              <a:ea typeface="Lato"/>
              <a:cs typeface="Lato"/>
              <a:sym typeface="Lato"/>
            </a:endParaRPr>
          </a:p>
          <a:p>
            <a:pPr marL="0" lvl="0" indent="0" algn="ctr" rtl="0">
              <a:spcBef>
                <a:spcPts val="0"/>
              </a:spcBef>
              <a:spcAft>
                <a:spcPts val="0"/>
              </a:spcAft>
              <a:buNone/>
            </a:pPr>
            <a:r>
              <a:rPr lang="en" sz="700">
                <a:solidFill>
                  <a:srgbClr val="5B0F00"/>
                </a:solidFill>
                <a:latin typeface="Lato"/>
                <a:ea typeface="Lato"/>
                <a:cs typeface="Lato"/>
                <a:sym typeface="Lato"/>
              </a:rPr>
              <a:t>constraints (Zafar et al.)</a:t>
            </a:r>
            <a:endParaRPr sz="700">
              <a:solidFill>
                <a:srgbClr val="5B0F00"/>
              </a:solidFill>
              <a:latin typeface="Lato"/>
              <a:ea typeface="Lato"/>
              <a:cs typeface="Lato"/>
              <a:sym typeface="Lato"/>
            </a:endParaRPr>
          </a:p>
          <a:p>
            <a:pPr marL="0" lvl="0" indent="0" algn="ctr" rtl="0">
              <a:spcBef>
                <a:spcPts val="0"/>
              </a:spcBef>
              <a:spcAft>
                <a:spcPts val="0"/>
              </a:spcAft>
              <a:buNone/>
            </a:pPr>
            <a:r>
              <a:rPr lang="en" sz="700">
                <a:solidFill>
                  <a:srgbClr val="5B0F00"/>
                </a:solidFill>
                <a:latin typeface="Lato"/>
                <a:ea typeface="Lato"/>
                <a:cs typeface="Lato"/>
                <a:sym typeface="Lato"/>
              </a:rPr>
              <a:t>Rich sub-group </a:t>
            </a:r>
            <a:endParaRPr sz="700">
              <a:solidFill>
                <a:srgbClr val="5B0F00"/>
              </a:solidFill>
              <a:latin typeface="Lato"/>
              <a:ea typeface="Lato"/>
              <a:cs typeface="Lato"/>
              <a:sym typeface="Lato"/>
            </a:endParaRPr>
          </a:p>
          <a:p>
            <a:pPr marL="0" lvl="0" indent="0" algn="ctr" rtl="0">
              <a:spcBef>
                <a:spcPts val="0"/>
              </a:spcBef>
              <a:spcAft>
                <a:spcPts val="0"/>
              </a:spcAft>
              <a:buNone/>
            </a:pPr>
            <a:r>
              <a:rPr lang="en" sz="700">
                <a:solidFill>
                  <a:srgbClr val="5B0F00"/>
                </a:solidFill>
                <a:latin typeface="Lato"/>
                <a:ea typeface="Lato"/>
                <a:cs typeface="Lato"/>
                <a:sym typeface="Lato"/>
              </a:rPr>
              <a:t>fairness (Kearns et al.)</a:t>
            </a:r>
            <a:endParaRPr sz="700">
              <a:solidFill>
                <a:srgbClr val="5B0F00"/>
              </a:solidFill>
              <a:latin typeface="Lato"/>
              <a:ea typeface="Lato"/>
              <a:cs typeface="Lato"/>
              <a:sym typeface="Lato"/>
            </a:endParaRPr>
          </a:p>
        </p:txBody>
      </p:sp>
      <p:sp>
        <p:nvSpPr>
          <p:cNvPr id="210" name="Google Shape;210;p23"/>
          <p:cNvSpPr txBox="1"/>
          <p:nvPr/>
        </p:nvSpPr>
        <p:spPr>
          <a:xfrm>
            <a:off x="2803863" y="3047188"/>
            <a:ext cx="2079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i="1">
                <a:solidFill>
                  <a:srgbClr val="5B0F00"/>
                </a:solidFill>
                <a:latin typeface="Times New Roman"/>
                <a:ea typeface="Times New Roman"/>
                <a:cs typeface="Times New Roman"/>
                <a:sym typeface="Times New Roman"/>
              </a:rPr>
              <a:t>Adversarial </a:t>
            </a:r>
            <a:endParaRPr sz="700" i="1">
              <a:solidFill>
                <a:srgbClr val="5B0F00"/>
              </a:solidFill>
              <a:latin typeface="Times New Roman"/>
              <a:ea typeface="Times New Roman"/>
              <a:cs typeface="Times New Roman"/>
              <a:sym typeface="Times New Roman"/>
            </a:endParaRPr>
          </a:p>
          <a:p>
            <a:pPr marL="0" lvl="0" indent="0" algn="ctr" rtl="0">
              <a:spcBef>
                <a:spcPts val="0"/>
              </a:spcBef>
              <a:spcAft>
                <a:spcPts val="0"/>
              </a:spcAft>
              <a:buNone/>
            </a:pPr>
            <a:r>
              <a:rPr lang="en" sz="700" i="1">
                <a:solidFill>
                  <a:srgbClr val="5B0F00"/>
                </a:solidFill>
                <a:latin typeface="Times New Roman"/>
                <a:ea typeface="Times New Roman"/>
                <a:cs typeface="Times New Roman"/>
                <a:sym typeface="Times New Roman"/>
              </a:rPr>
              <a:t>debiasing (Zhang et al.)</a:t>
            </a:r>
            <a:endParaRPr sz="700" i="1">
              <a:solidFill>
                <a:srgbClr val="5B0F00"/>
              </a:solidFill>
              <a:latin typeface="Times New Roman"/>
              <a:ea typeface="Times New Roman"/>
              <a:cs typeface="Times New Roman"/>
              <a:sym typeface="Times New Roman"/>
            </a:endParaRPr>
          </a:p>
          <a:p>
            <a:pPr marL="0" lvl="0" indent="0" algn="ctr" rtl="0">
              <a:spcBef>
                <a:spcPts val="0"/>
              </a:spcBef>
              <a:spcAft>
                <a:spcPts val="0"/>
              </a:spcAft>
              <a:buNone/>
            </a:pPr>
            <a:r>
              <a:rPr lang="en" sz="700" i="1">
                <a:solidFill>
                  <a:srgbClr val="5B0F00"/>
                </a:solidFill>
                <a:latin typeface="Times New Roman"/>
                <a:ea typeface="Times New Roman"/>
                <a:cs typeface="Times New Roman"/>
                <a:sym typeface="Times New Roman"/>
              </a:rPr>
              <a:t>Meta-fair </a:t>
            </a:r>
            <a:endParaRPr sz="700" i="1">
              <a:solidFill>
                <a:srgbClr val="5B0F00"/>
              </a:solidFill>
              <a:latin typeface="Times New Roman"/>
              <a:ea typeface="Times New Roman"/>
              <a:cs typeface="Times New Roman"/>
              <a:sym typeface="Times New Roman"/>
            </a:endParaRPr>
          </a:p>
          <a:p>
            <a:pPr marL="0" lvl="0" indent="0" algn="ctr" rtl="0">
              <a:spcBef>
                <a:spcPts val="0"/>
              </a:spcBef>
              <a:spcAft>
                <a:spcPts val="0"/>
              </a:spcAft>
              <a:buNone/>
            </a:pPr>
            <a:r>
              <a:rPr lang="en" sz="700" i="1">
                <a:solidFill>
                  <a:srgbClr val="5B0F00"/>
                </a:solidFill>
                <a:latin typeface="Times New Roman"/>
                <a:ea typeface="Times New Roman"/>
                <a:cs typeface="Times New Roman"/>
                <a:sym typeface="Times New Roman"/>
              </a:rPr>
              <a:t>algorithm (Celis et al.)</a:t>
            </a:r>
            <a:endParaRPr sz="700" i="1">
              <a:solidFill>
                <a:srgbClr val="5B0F00"/>
              </a:solidFill>
              <a:latin typeface="Times New Roman"/>
              <a:ea typeface="Times New Roman"/>
              <a:cs typeface="Times New Roman"/>
              <a:sym typeface="Times New Roman"/>
            </a:endParaRPr>
          </a:p>
        </p:txBody>
      </p:sp>
      <p:sp>
        <p:nvSpPr>
          <p:cNvPr id="211" name="Google Shape;211;p23"/>
          <p:cNvSpPr txBox="1"/>
          <p:nvPr/>
        </p:nvSpPr>
        <p:spPr>
          <a:xfrm>
            <a:off x="1856498" y="2014375"/>
            <a:ext cx="1822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a:solidFill>
                  <a:srgbClr val="1C4587"/>
                </a:solidFill>
                <a:latin typeface="Lato"/>
                <a:ea typeface="Lato"/>
                <a:cs typeface="Lato"/>
                <a:sym typeface="Lato"/>
              </a:rPr>
              <a:t>Reject option</a:t>
            </a:r>
            <a:endParaRPr sz="700">
              <a:solidFill>
                <a:srgbClr val="1C4587"/>
              </a:solidFill>
              <a:latin typeface="Lato"/>
              <a:ea typeface="Lato"/>
              <a:cs typeface="Lato"/>
              <a:sym typeface="Lato"/>
            </a:endParaRPr>
          </a:p>
          <a:p>
            <a:pPr marL="0" lvl="0" indent="0" algn="ctr" rtl="0">
              <a:spcBef>
                <a:spcPts val="0"/>
              </a:spcBef>
              <a:spcAft>
                <a:spcPts val="0"/>
              </a:spcAft>
              <a:buNone/>
            </a:pPr>
            <a:r>
              <a:rPr lang="en" sz="700">
                <a:solidFill>
                  <a:srgbClr val="1C4587"/>
                </a:solidFill>
                <a:latin typeface="Lato"/>
                <a:ea typeface="Lato"/>
                <a:cs typeface="Lato"/>
                <a:sym typeface="Lato"/>
              </a:rPr>
              <a:t>classifier (Kamiral et al.)</a:t>
            </a:r>
            <a:endParaRPr sz="700">
              <a:solidFill>
                <a:srgbClr val="1C4587"/>
              </a:solidFill>
              <a:latin typeface="Lato"/>
              <a:ea typeface="Lato"/>
              <a:cs typeface="Lato"/>
              <a:sym typeface="Lato"/>
            </a:endParaRPr>
          </a:p>
        </p:txBody>
      </p:sp>
      <p:sp>
        <p:nvSpPr>
          <p:cNvPr id="212" name="Google Shape;212;p23"/>
          <p:cNvSpPr txBox="1"/>
          <p:nvPr/>
        </p:nvSpPr>
        <p:spPr>
          <a:xfrm>
            <a:off x="2860798" y="2014375"/>
            <a:ext cx="1822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i="1">
                <a:solidFill>
                  <a:srgbClr val="1C4587"/>
                </a:solidFill>
                <a:latin typeface="Times New Roman"/>
                <a:ea typeface="Times New Roman"/>
                <a:cs typeface="Times New Roman"/>
                <a:sym typeface="Times New Roman"/>
              </a:rPr>
              <a:t>Equalized odds post-</a:t>
            </a:r>
            <a:endParaRPr sz="700" i="1">
              <a:solidFill>
                <a:srgbClr val="1C4587"/>
              </a:solidFill>
              <a:latin typeface="Times New Roman"/>
              <a:ea typeface="Times New Roman"/>
              <a:cs typeface="Times New Roman"/>
              <a:sym typeface="Times New Roman"/>
            </a:endParaRPr>
          </a:p>
          <a:p>
            <a:pPr marL="0" lvl="0" indent="0" algn="ctr" rtl="0">
              <a:spcBef>
                <a:spcPts val="0"/>
              </a:spcBef>
              <a:spcAft>
                <a:spcPts val="0"/>
              </a:spcAft>
              <a:buNone/>
            </a:pPr>
            <a:r>
              <a:rPr lang="en" sz="700" i="1">
                <a:solidFill>
                  <a:srgbClr val="1C4587"/>
                </a:solidFill>
                <a:latin typeface="Times New Roman"/>
                <a:ea typeface="Times New Roman"/>
                <a:cs typeface="Times New Roman"/>
                <a:sym typeface="Times New Roman"/>
              </a:rPr>
              <a:t>processing (Hardt et al.)</a:t>
            </a:r>
            <a:endParaRPr sz="700" i="1">
              <a:solidFill>
                <a:srgbClr val="1C4587"/>
              </a:solidFill>
              <a:latin typeface="Times New Roman"/>
              <a:ea typeface="Times New Roman"/>
              <a:cs typeface="Times New Roman"/>
              <a:sym typeface="Times New Roman"/>
            </a:endParaRPr>
          </a:p>
        </p:txBody>
      </p:sp>
      <p:sp>
        <p:nvSpPr>
          <p:cNvPr id="213" name="Google Shape;213;p23"/>
          <p:cNvSpPr txBox="1"/>
          <p:nvPr/>
        </p:nvSpPr>
        <p:spPr>
          <a:xfrm>
            <a:off x="4155348" y="2014375"/>
            <a:ext cx="1822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a:solidFill>
                  <a:srgbClr val="073763"/>
                </a:solidFill>
                <a:latin typeface="Courier New"/>
                <a:ea typeface="Courier New"/>
                <a:cs typeface="Courier New"/>
                <a:sym typeface="Courier New"/>
              </a:rPr>
              <a:t>Randomized post-</a:t>
            </a:r>
            <a:endParaRPr sz="700">
              <a:solidFill>
                <a:srgbClr val="073763"/>
              </a:solidFill>
              <a:latin typeface="Courier New"/>
              <a:ea typeface="Courier New"/>
              <a:cs typeface="Courier New"/>
              <a:sym typeface="Courier New"/>
            </a:endParaRPr>
          </a:p>
          <a:p>
            <a:pPr marL="0" lvl="0" indent="0" algn="ctr" rtl="0">
              <a:spcBef>
                <a:spcPts val="0"/>
              </a:spcBef>
              <a:spcAft>
                <a:spcPts val="0"/>
              </a:spcAft>
              <a:buNone/>
            </a:pPr>
            <a:r>
              <a:rPr lang="en" sz="700">
                <a:solidFill>
                  <a:srgbClr val="073763"/>
                </a:solidFill>
                <a:latin typeface="Courier New"/>
                <a:ea typeface="Courier New"/>
                <a:cs typeface="Courier New"/>
                <a:sym typeface="Courier New"/>
              </a:rPr>
              <a:t>processing (Pleiss et al.)</a:t>
            </a:r>
            <a:endParaRPr sz="700">
              <a:solidFill>
                <a:srgbClr val="073763"/>
              </a:solidFill>
              <a:latin typeface="Courier New"/>
              <a:ea typeface="Courier New"/>
              <a:cs typeface="Courier New"/>
              <a:sym typeface="Courier New"/>
            </a:endParaRPr>
          </a:p>
        </p:txBody>
      </p:sp>
      <p:sp>
        <p:nvSpPr>
          <p:cNvPr id="214" name="Google Shape;214;p23"/>
          <p:cNvSpPr txBox="1"/>
          <p:nvPr/>
        </p:nvSpPr>
        <p:spPr>
          <a:xfrm>
            <a:off x="4207100" y="3137538"/>
            <a:ext cx="15993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00">
                <a:solidFill>
                  <a:srgbClr val="5B0F00"/>
                </a:solidFill>
                <a:latin typeface="Courier New"/>
                <a:ea typeface="Courier New"/>
                <a:cs typeface="Courier New"/>
                <a:sym typeface="Courier New"/>
              </a:rPr>
              <a:t>Seldonian classifier </a:t>
            </a:r>
            <a:endParaRPr sz="700">
              <a:solidFill>
                <a:srgbClr val="5B0F00"/>
              </a:solidFill>
              <a:latin typeface="Courier New"/>
              <a:ea typeface="Courier New"/>
              <a:cs typeface="Courier New"/>
              <a:sym typeface="Courier New"/>
            </a:endParaRPr>
          </a:p>
          <a:p>
            <a:pPr marL="0" lvl="0" indent="0" algn="ctr" rtl="0">
              <a:spcBef>
                <a:spcPts val="0"/>
              </a:spcBef>
              <a:spcAft>
                <a:spcPts val="0"/>
              </a:spcAft>
              <a:buNone/>
            </a:pPr>
            <a:r>
              <a:rPr lang="en" sz="700">
                <a:solidFill>
                  <a:srgbClr val="5B0F00"/>
                </a:solidFill>
                <a:latin typeface="Courier New"/>
                <a:ea typeface="Courier New"/>
                <a:cs typeface="Courier New"/>
                <a:sym typeface="Courier New"/>
              </a:rPr>
              <a:t>(Thomas et al.)</a:t>
            </a:r>
            <a:endParaRPr sz="700">
              <a:solidFill>
                <a:srgbClr val="5B0F00"/>
              </a:solidFill>
              <a:latin typeface="Courier New"/>
              <a:ea typeface="Courier New"/>
              <a:cs typeface="Courier New"/>
              <a:sym typeface="Courier New"/>
            </a:endParaRPr>
          </a:p>
          <a:p>
            <a:pPr marL="0" lvl="0" indent="0" algn="ctr" rtl="0">
              <a:spcBef>
                <a:spcPts val="0"/>
              </a:spcBef>
              <a:spcAft>
                <a:spcPts val="0"/>
              </a:spcAft>
              <a:buNone/>
            </a:pPr>
            <a:endParaRPr sz="700">
              <a:solidFill>
                <a:srgbClr val="5B0F00"/>
              </a:solidFill>
              <a:latin typeface="Courier New"/>
              <a:ea typeface="Courier New"/>
              <a:cs typeface="Courier New"/>
              <a:sym typeface="Courier New"/>
            </a:endParaRPr>
          </a:p>
        </p:txBody>
      </p:sp>
      <p:sp>
        <p:nvSpPr>
          <p:cNvPr id="215" name="Google Shape;215;p23"/>
          <p:cNvSpPr txBox="1"/>
          <p:nvPr/>
        </p:nvSpPr>
        <p:spPr>
          <a:xfrm>
            <a:off x="6055825" y="2706738"/>
            <a:ext cx="257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434343"/>
                </a:solidFill>
                <a:latin typeface="Lato"/>
                <a:ea typeface="Lato"/>
                <a:cs typeface="Lato"/>
                <a:sym typeface="Lato"/>
              </a:rPr>
              <a:t>and many more…</a:t>
            </a:r>
            <a:endParaRPr b="1">
              <a:solidFill>
                <a:srgbClr val="434343"/>
              </a:solidFill>
              <a:latin typeface="Lato"/>
              <a:ea typeface="Lato"/>
              <a:cs typeface="Lato"/>
              <a:sym typeface="Lato"/>
            </a:endParaRPr>
          </a:p>
        </p:txBody>
      </p:sp>
      <p:sp>
        <p:nvSpPr>
          <p:cNvPr id="216" name="Google Shape;216;p23"/>
          <p:cNvSpPr/>
          <p:nvPr/>
        </p:nvSpPr>
        <p:spPr>
          <a:xfrm rot="5400000" flipH="1">
            <a:off x="7817625" y="3695100"/>
            <a:ext cx="666600" cy="1371600"/>
          </a:xfrm>
          <a:prstGeom prst="wedgeRoundRectCallout">
            <a:avLst>
              <a:gd name="adj1" fmla="val -39327"/>
              <a:gd name="adj2" fmla="val 71135"/>
              <a:gd name="adj3" fmla="val 0"/>
            </a:avLst>
          </a:prstGeom>
          <a:solidFill>
            <a:schemeClr val="lt1"/>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3"/>
          <p:cNvSpPr txBox="1"/>
          <p:nvPr/>
        </p:nvSpPr>
        <p:spPr>
          <a:xfrm>
            <a:off x="7379325" y="4103850"/>
            <a:ext cx="15432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latin typeface="Lato"/>
                <a:ea typeface="Lato"/>
                <a:cs typeface="Lato"/>
                <a:sym typeface="Lato"/>
              </a:rPr>
              <a:t>Which fairness notion to target?</a:t>
            </a:r>
            <a:endParaRPr sz="1200">
              <a:latin typeface="Lato"/>
              <a:ea typeface="Lato"/>
              <a:cs typeface="Lato"/>
              <a:sym typeface="Lato"/>
            </a:endParaRPr>
          </a:p>
        </p:txBody>
      </p:sp>
      <p:sp>
        <p:nvSpPr>
          <p:cNvPr id="218" name="Google Shape;218;p23"/>
          <p:cNvSpPr/>
          <p:nvPr/>
        </p:nvSpPr>
        <p:spPr>
          <a:xfrm rot="-5400000">
            <a:off x="354425" y="1586525"/>
            <a:ext cx="676800" cy="1138500"/>
          </a:xfrm>
          <a:prstGeom prst="wedgeRoundRectCallout">
            <a:avLst>
              <a:gd name="adj1" fmla="val 50883"/>
              <a:gd name="adj2" fmla="val 79117"/>
              <a:gd name="adj3" fmla="val 0"/>
            </a:avLst>
          </a:prstGeom>
          <a:solidFill>
            <a:schemeClr val="lt1"/>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3"/>
          <p:cNvSpPr txBox="1"/>
          <p:nvPr/>
        </p:nvSpPr>
        <p:spPr>
          <a:xfrm>
            <a:off x="-86850" y="1878725"/>
            <a:ext cx="15432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latin typeface="Lato"/>
                <a:ea typeface="Lato"/>
                <a:cs typeface="Lato"/>
                <a:sym typeface="Lato"/>
              </a:rPr>
              <a:t>Where to apply fairness notion?</a:t>
            </a:r>
            <a:endParaRPr sz="1200">
              <a:latin typeface="Lato"/>
              <a:ea typeface="Lato"/>
              <a:cs typeface="Lato"/>
              <a:sym typeface="Lato"/>
            </a:endParaRPr>
          </a:p>
        </p:txBody>
      </p:sp>
      <p:sp>
        <p:nvSpPr>
          <p:cNvPr id="2" name="Slide Number Placeholder 1">
            <a:extLst>
              <a:ext uri="{FF2B5EF4-FFF2-40B4-BE49-F238E27FC236}">
                <a16:creationId xmlns:a16="http://schemas.microsoft.com/office/drawing/2014/main" id="{7BF05ECF-8CFE-2BBA-DB0B-37D2FD26AB2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1000"/>
                                        <p:tgtEl>
                                          <p:spTgt spid="206"/>
                                        </p:tgtEl>
                                      </p:cBhvr>
                                    </p:animEffect>
                                  </p:childTnLst>
                                </p:cTn>
                              </p:par>
                              <p:par>
                                <p:cTn id="8" presetID="10" presetClass="entr" presetSubtype="0" fill="hold" nodeType="withEffect">
                                  <p:stCondLst>
                                    <p:cond delay="0"/>
                                  </p:stCondLst>
                                  <p:childTnLst>
                                    <p:set>
                                      <p:cBhvr>
                                        <p:cTn id="9" dur="1" fill="hold">
                                          <p:stCondLst>
                                            <p:cond delay="0"/>
                                          </p:stCondLst>
                                        </p:cTn>
                                        <p:tgtEl>
                                          <p:spTgt spid="204"/>
                                        </p:tgtEl>
                                        <p:attrNameLst>
                                          <p:attrName>style.visibility</p:attrName>
                                        </p:attrNameLst>
                                      </p:cBhvr>
                                      <p:to>
                                        <p:strVal val="visible"/>
                                      </p:to>
                                    </p:set>
                                    <p:animEffect transition="in" filter="fade">
                                      <p:cBhvr>
                                        <p:cTn id="10" dur="1000"/>
                                        <p:tgtEl>
                                          <p:spTgt spid="204"/>
                                        </p:tgtEl>
                                      </p:cBhvr>
                                    </p:animEffect>
                                  </p:childTnLst>
                                </p:cTn>
                              </p:par>
                              <p:par>
                                <p:cTn id="11" presetID="10" presetClass="entr" presetSubtype="0" fill="hold" nodeType="withEffect">
                                  <p:stCondLst>
                                    <p:cond delay="0"/>
                                  </p:stCondLst>
                                  <p:childTnLst>
                                    <p:set>
                                      <p:cBhvr>
                                        <p:cTn id="12" dur="1" fill="hold">
                                          <p:stCondLst>
                                            <p:cond delay="0"/>
                                          </p:stCondLst>
                                        </p:cTn>
                                        <p:tgtEl>
                                          <p:spTgt spid="216"/>
                                        </p:tgtEl>
                                        <p:attrNameLst>
                                          <p:attrName>style.visibility</p:attrName>
                                        </p:attrNameLst>
                                      </p:cBhvr>
                                      <p:to>
                                        <p:strVal val="visible"/>
                                      </p:to>
                                    </p:set>
                                    <p:animEffect transition="in" filter="fade">
                                      <p:cBhvr>
                                        <p:cTn id="13" dur="1000"/>
                                        <p:tgtEl>
                                          <p:spTgt spid="216"/>
                                        </p:tgtEl>
                                      </p:cBhvr>
                                    </p:animEffect>
                                  </p:childTnLst>
                                </p:cTn>
                              </p:par>
                              <p:par>
                                <p:cTn id="14" presetID="10" presetClass="entr" presetSubtype="0" fill="hold" nodeType="withEffect">
                                  <p:stCondLst>
                                    <p:cond delay="0"/>
                                  </p:stCondLst>
                                  <p:childTnLst>
                                    <p:set>
                                      <p:cBhvr>
                                        <p:cTn id="15" dur="1" fill="hold">
                                          <p:stCondLst>
                                            <p:cond delay="0"/>
                                          </p:stCondLst>
                                        </p:cTn>
                                        <p:tgtEl>
                                          <p:spTgt spid="217"/>
                                        </p:tgtEl>
                                        <p:attrNameLst>
                                          <p:attrName>style.visibility</p:attrName>
                                        </p:attrNameLst>
                                      </p:cBhvr>
                                      <p:to>
                                        <p:strVal val="visible"/>
                                      </p:to>
                                    </p:set>
                                    <p:animEffect transition="in" filter="fade">
                                      <p:cBhvr>
                                        <p:cTn id="16" dur="1000"/>
                                        <p:tgtEl>
                                          <p:spTgt spid="217"/>
                                        </p:tgtEl>
                                      </p:cBhvr>
                                    </p:animEffect>
                                  </p:childTnLst>
                                </p:cTn>
                              </p:par>
                              <p:par>
                                <p:cTn id="17" presetID="10" presetClass="entr" presetSubtype="0" fill="hold" nodeType="withEffect">
                                  <p:stCondLst>
                                    <p:cond delay="0"/>
                                  </p:stCondLst>
                                  <p:childTnLst>
                                    <p:set>
                                      <p:cBhvr>
                                        <p:cTn id="18" dur="1" fill="hold">
                                          <p:stCondLst>
                                            <p:cond delay="0"/>
                                          </p:stCondLst>
                                        </p:cTn>
                                        <p:tgtEl>
                                          <p:spTgt spid="207"/>
                                        </p:tgtEl>
                                        <p:attrNameLst>
                                          <p:attrName>style.visibility</p:attrName>
                                        </p:attrNameLst>
                                      </p:cBhvr>
                                      <p:to>
                                        <p:strVal val="visible"/>
                                      </p:to>
                                    </p:set>
                                    <p:animEffect transition="in" filter="fade">
                                      <p:cBhvr>
                                        <p:cTn id="19" dur="1000"/>
                                        <p:tgtEl>
                                          <p:spTgt spid="207"/>
                                        </p:tgtEl>
                                      </p:cBhvr>
                                    </p:animEffect>
                                  </p:childTnLst>
                                </p:cTn>
                              </p:par>
                              <p:par>
                                <p:cTn id="20" presetID="10" presetClass="entr" presetSubtype="0" fill="hold" nodeType="withEffect">
                                  <p:stCondLst>
                                    <p:cond delay="0"/>
                                  </p:stCondLst>
                                  <p:childTnLst>
                                    <p:set>
                                      <p:cBhvr>
                                        <p:cTn id="21" dur="1" fill="hold">
                                          <p:stCondLst>
                                            <p:cond delay="0"/>
                                          </p:stCondLst>
                                        </p:cTn>
                                        <p:tgtEl>
                                          <p:spTgt spid="202"/>
                                        </p:tgtEl>
                                        <p:attrNameLst>
                                          <p:attrName>style.visibility</p:attrName>
                                        </p:attrNameLst>
                                      </p:cBhvr>
                                      <p:to>
                                        <p:strVal val="visible"/>
                                      </p:to>
                                    </p:set>
                                    <p:animEffect transition="in" filter="fade">
                                      <p:cBhvr>
                                        <p:cTn id="22" dur="1000"/>
                                        <p:tgtEl>
                                          <p:spTgt spid="20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3"/>
                                        </p:tgtEl>
                                        <p:attrNameLst>
                                          <p:attrName>style.visibility</p:attrName>
                                        </p:attrNameLst>
                                      </p:cBhvr>
                                      <p:to>
                                        <p:strVal val="visible"/>
                                      </p:to>
                                    </p:set>
                                    <p:animEffect transition="in" filter="fade">
                                      <p:cBhvr>
                                        <p:cTn id="27" dur="1000"/>
                                        <p:tgtEl>
                                          <p:spTgt spid="203"/>
                                        </p:tgtEl>
                                      </p:cBhvr>
                                    </p:animEffect>
                                  </p:childTnLst>
                                </p:cTn>
                              </p:par>
                              <p:par>
                                <p:cTn id="28" presetID="10" presetClass="entr" presetSubtype="0" fill="hold" nodeType="withEffect">
                                  <p:stCondLst>
                                    <p:cond delay="0"/>
                                  </p:stCondLst>
                                  <p:childTnLst>
                                    <p:set>
                                      <p:cBhvr>
                                        <p:cTn id="29" dur="1" fill="hold">
                                          <p:stCondLst>
                                            <p:cond delay="0"/>
                                          </p:stCondLst>
                                        </p:cTn>
                                        <p:tgtEl>
                                          <p:spTgt spid="218"/>
                                        </p:tgtEl>
                                        <p:attrNameLst>
                                          <p:attrName>style.visibility</p:attrName>
                                        </p:attrNameLst>
                                      </p:cBhvr>
                                      <p:to>
                                        <p:strVal val="visible"/>
                                      </p:to>
                                    </p:set>
                                    <p:animEffect transition="in" filter="fade">
                                      <p:cBhvr>
                                        <p:cTn id="30" dur="1000"/>
                                        <p:tgtEl>
                                          <p:spTgt spid="218"/>
                                        </p:tgtEl>
                                      </p:cBhvr>
                                    </p:animEffect>
                                  </p:childTnLst>
                                </p:cTn>
                              </p:par>
                              <p:par>
                                <p:cTn id="31" presetID="10" presetClass="entr" presetSubtype="0" fill="hold" nodeType="withEffect">
                                  <p:stCondLst>
                                    <p:cond delay="0"/>
                                  </p:stCondLst>
                                  <p:childTnLst>
                                    <p:set>
                                      <p:cBhvr>
                                        <p:cTn id="32" dur="1" fill="hold">
                                          <p:stCondLst>
                                            <p:cond delay="0"/>
                                          </p:stCondLst>
                                        </p:cTn>
                                        <p:tgtEl>
                                          <p:spTgt spid="219"/>
                                        </p:tgtEl>
                                        <p:attrNameLst>
                                          <p:attrName>style.visibility</p:attrName>
                                        </p:attrNameLst>
                                      </p:cBhvr>
                                      <p:to>
                                        <p:strVal val="visible"/>
                                      </p:to>
                                    </p:set>
                                    <p:animEffect transition="in" filter="fade">
                                      <p:cBhvr>
                                        <p:cTn id="33" dur="1000"/>
                                        <p:tgtEl>
                                          <p:spTgt spid="219"/>
                                        </p:tgtEl>
                                      </p:cBhvr>
                                    </p:animEffect>
                                  </p:childTnLst>
                                </p:cTn>
                              </p:par>
                              <p:par>
                                <p:cTn id="34" presetID="10" presetClass="entr" presetSubtype="0" fill="hold" nodeType="withEffect">
                                  <p:stCondLst>
                                    <p:cond delay="0"/>
                                  </p:stCondLst>
                                  <p:childTnLst>
                                    <p:set>
                                      <p:cBhvr>
                                        <p:cTn id="35" dur="1" fill="hold">
                                          <p:stCondLst>
                                            <p:cond delay="0"/>
                                          </p:stCondLst>
                                        </p:cTn>
                                        <p:tgtEl>
                                          <p:spTgt spid="205"/>
                                        </p:tgtEl>
                                        <p:attrNameLst>
                                          <p:attrName>style.visibility</p:attrName>
                                        </p:attrNameLst>
                                      </p:cBhvr>
                                      <p:to>
                                        <p:strVal val="visible"/>
                                      </p:to>
                                    </p:set>
                                    <p:animEffect transition="in" filter="fade">
                                      <p:cBhvr>
                                        <p:cTn id="36" dur="1000"/>
                                        <p:tgtEl>
                                          <p:spTgt spid="205"/>
                                        </p:tgtEl>
                                      </p:cBhvr>
                                    </p:animEffect>
                                  </p:childTnLst>
                                </p:cTn>
                              </p:par>
                              <p:par>
                                <p:cTn id="37" presetID="10" presetClass="entr" presetSubtype="0"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Effect transition="in" filter="fade">
                                      <p:cBhvr>
                                        <p:cTn id="39" dur="1000"/>
                                        <p:tgtEl>
                                          <p:spTgt spid="20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09"/>
                                        </p:tgtEl>
                                        <p:attrNameLst>
                                          <p:attrName>style.visibility</p:attrName>
                                        </p:attrNameLst>
                                      </p:cBhvr>
                                      <p:to>
                                        <p:strVal val="visible"/>
                                      </p:to>
                                    </p:set>
                                    <p:animEffect transition="in" filter="fade">
                                      <p:cBhvr>
                                        <p:cTn id="44" dur="1000"/>
                                        <p:tgtEl>
                                          <p:spTgt spid="209"/>
                                        </p:tgtEl>
                                      </p:cBhvr>
                                    </p:animEffect>
                                  </p:childTnLst>
                                </p:cTn>
                              </p:par>
                              <p:par>
                                <p:cTn id="45" presetID="10" presetClass="entr" presetSubtype="0" fill="hold" nodeType="withEffect">
                                  <p:stCondLst>
                                    <p:cond delay="0"/>
                                  </p:stCondLst>
                                  <p:childTnLst>
                                    <p:set>
                                      <p:cBhvr>
                                        <p:cTn id="46" dur="1" fill="hold">
                                          <p:stCondLst>
                                            <p:cond delay="0"/>
                                          </p:stCondLst>
                                        </p:cTn>
                                        <p:tgtEl>
                                          <p:spTgt spid="210"/>
                                        </p:tgtEl>
                                        <p:attrNameLst>
                                          <p:attrName>style.visibility</p:attrName>
                                        </p:attrNameLst>
                                      </p:cBhvr>
                                      <p:to>
                                        <p:strVal val="visible"/>
                                      </p:to>
                                    </p:set>
                                    <p:animEffect transition="in" filter="fade">
                                      <p:cBhvr>
                                        <p:cTn id="47" dur="1000"/>
                                        <p:tgtEl>
                                          <p:spTgt spid="210"/>
                                        </p:tgtEl>
                                      </p:cBhvr>
                                    </p:animEffect>
                                  </p:childTnLst>
                                </p:cTn>
                              </p:par>
                              <p:par>
                                <p:cTn id="48" presetID="10" presetClass="entr" presetSubtype="0" fill="hold" nodeType="withEffect">
                                  <p:stCondLst>
                                    <p:cond delay="0"/>
                                  </p:stCondLst>
                                  <p:childTnLst>
                                    <p:set>
                                      <p:cBhvr>
                                        <p:cTn id="49" dur="1" fill="hold">
                                          <p:stCondLst>
                                            <p:cond delay="0"/>
                                          </p:stCondLst>
                                        </p:cTn>
                                        <p:tgtEl>
                                          <p:spTgt spid="211"/>
                                        </p:tgtEl>
                                        <p:attrNameLst>
                                          <p:attrName>style.visibility</p:attrName>
                                        </p:attrNameLst>
                                      </p:cBhvr>
                                      <p:to>
                                        <p:strVal val="visible"/>
                                      </p:to>
                                    </p:set>
                                    <p:animEffect transition="in" filter="fade">
                                      <p:cBhvr>
                                        <p:cTn id="50" dur="1000"/>
                                        <p:tgtEl>
                                          <p:spTgt spid="211"/>
                                        </p:tgtEl>
                                      </p:cBhvr>
                                    </p:animEffect>
                                  </p:childTnLst>
                                </p:cTn>
                              </p:par>
                              <p:par>
                                <p:cTn id="51" presetID="10" presetClass="entr" presetSubtype="0" fill="hold" nodeType="withEffect">
                                  <p:stCondLst>
                                    <p:cond delay="0"/>
                                  </p:stCondLst>
                                  <p:childTnLst>
                                    <p:set>
                                      <p:cBhvr>
                                        <p:cTn id="52" dur="1" fill="hold">
                                          <p:stCondLst>
                                            <p:cond delay="0"/>
                                          </p:stCondLst>
                                        </p:cTn>
                                        <p:tgtEl>
                                          <p:spTgt spid="212"/>
                                        </p:tgtEl>
                                        <p:attrNameLst>
                                          <p:attrName>style.visibility</p:attrName>
                                        </p:attrNameLst>
                                      </p:cBhvr>
                                      <p:to>
                                        <p:strVal val="visible"/>
                                      </p:to>
                                    </p:set>
                                    <p:animEffect transition="in" filter="fade">
                                      <p:cBhvr>
                                        <p:cTn id="53" dur="1000"/>
                                        <p:tgtEl>
                                          <p:spTgt spid="212"/>
                                        </p:tgtEl>
                                      </p:cBhvr>
                                    </p:animEffect>
                                  </p:childTnLst>
                                </p:cTn>
                              </p:par>
                              <p:par>
                                <p:cTn id="54" presetID="10" presetClass="entr" presetSubtype="0" fill="hold" nodeType="withEffect">
                                  <p:stCondLst>
                                    <p:cond delay="0"/>
                                  </p:stCondLst>
                                  <p:childTnLst>
                                    <p:set>
                                      <p:cBhvr>
                                        <p:cTn id="55" dur="1" fill="hold">
                                          <p:stCondLst>
                                            <p:cond delay="0"/>
                                          </p:stCondLst>
                                        </p:cTn>
                                        <p:tgtEl>
                                          <p:spTgt spid="213"/>
                                        </p:tgtEl>
                                        <p:attrNameLst>
                                          <p:attrName>style.visibility</p:attrName>
                                        </p:attrNameLst>
                                      </p:cBhvr>
                                      <p:to>
                                        <p:strVal val="visible"/>
                                      </p:to>
                                    </p:set>
                                    <p:animEffect transition="in" filter="fade">
                                      <p:cBhvr>
                                        <p:cTn id="56" dur="1000"/>
                                        <p:tgtEl>
                                          <p:spTgt spid="213"/>
                                        </p:tgtEl>
                                      </p:cBhvr>
                                    </p:animEffect>
                                  </p:childTnLst>
                                </p:cTn>
                              </p:par>
                              <p:par>
                                <p:cTn id="57" presetID="10" presetClass="entr" presetSubtype="0" fill="hold" nodeType="withEffect">
                                  <p:stCondLst>
                                    <p:cond delay="0"/>
                                  </p:stCondLst>
                                  <p:childTnLst>
                                    <p:set>
                                      <p:cBhvr>
                                        <p:cTn id="58" dur="1" fill="hold">
                                          <p:stCondLst>
                                            <p:cond delay="0"/>
                                          </p:stCondLst>
                                        </p:cTn>
                                        <p:tgtEl>
                                          <p:spTgt spid="214"/>
                                        </p:tgtEl>
                                        <p:attrNameLst>
                                          <p:attrName>style.visibility</p:attrName>
                                        </p:attrNameLst>
                                      </p:cBhvr>
                                      <p:to>
                                        <p:strVal val="visible"/>
                                      </p:to>
                                    </p:set>
                                    <p:animEffect transition="in" filter="fade">
                                      <p:cBhvr>
                                        <p:cTn id="59" dur="1000"/>
                                        <p:tgtEl>
                                          <p:spTgt spid="214"/>
                                        </p:tgtEl>
                                      </p:cBhvr>
                                    </p:animEffect>
                                  </p:childTnLst>
                                </p:cTn>
                              </p:par>
                              <p:par>
                                <p:cTn id="60" presetID="10" presetClass="entr" presetSubtype="0" fill="hold" nodeType="withEffect">
                                  <p:stCondLst>
                                    <p:cond delay="0"/>
                                  </p:stCondLst>
                                  <p:childTnLst>
                                    <p:set>
                                      <p:cBhvr>
                                        <p:cTn id="61" dur="1" fill="hold">
                                          <p:stCondLst>
                                            <p:cond delay="0"/>
                                          </p:stCondLst>
                                        </p:cTn>
                                        <p:tgtEl>
                                          <p:spTgt spid="208"/>
                                        </p:tgtEl>
                                        <p:attrNameLst>
                                          <p:attrName>style.visibility</p:attrName>
                                        </p:attrNameLst>
                                      </p:cBhvr>
                                      <p:to>
                                        <p:strVal val="visible"/>
                                      </p:to>
                                    </p:set>
                                    <p:animEffect transition="in" filter="fade">
                                      <p:cBhvr>
                                        <p:cTn id="62" dur="1000"/>
                                        <p:tgtEl>
                                          <p:spTgt spid="208"/>
                                        </p:tgtEl>
                                      </p:cBhvr>
                                    </p:animEffect>
                                  </p:childTnLst>
                                </p:cTn>
                              </p:par>
                              <p:par>
                                <p:cTn id="63" presetID="10" presetClass="entr" presetSubtype="0" fill="hold" nodeType="withEffect">
                                  <p:stCondLst>
                                    <p:cond delay="0"/>
                                  </p:stCondLst>
                                  <p:childTnLst>
                                    <p:set>
                                      <p:cBhvr>
                                        <p:cTn id="64" dur="1" fill="hold">
                                          <p:stCondLst>
                                            <p:cond delay="0"/>
                                          </p:stCondLst>
                                        </p:cTn>
                                        <p:tgtEl>
                                          <p:spTgt spid="215"/>
                                        </p:tgtEl>
                                        <p:attrNameLst>
                                          <p:attrName>style.visibility</p:attrName>
                                        </p:attrNameLst>
                                      </p:cBhvr>
                                      <p:to>
                                        <p:strVal val="visible"/>
                                      </p:to>
                                    </p:set>
                                    <p:animEffect transition="in" filter="fade">
                                      <p:cBhvr>
                                        <p:cTn id="65" dur="10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4"/>
          <p:cNvSpPr txBox="1">
            <a:spLocks noGrp="1"/>
          </p:cNvSpPr>
          <p:nvPr>
            <p:ph type="title"/>
          </p:nvPr>
        </p:nvSpPr>
        <p:spPr>
          <a:xfrm>
            <a:off x="727650" y="11579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1C4587"/>
                </a:solidFill>
              </a:rPr>
              <a:t>Fair classification techniques: </a:t>
            </a:r>
            <a:r>
              <a:rPr lang="en" sz="1500">
                <a:solidFill>
                  <a:srgbClr val="0000FF"/>
                </a:solidFill>
              </a:rPr>
              <a:t>pre-processing</a:t>
            </a:r>
            <a:endParaRPr sz="1500">
              <a:solidFill>
                <a:srgbClr val="0000FF"/>
              </a:solidFill>
            </a:endParaRPr>
          </a:p>
        </p:txBody>
      </p:sp>
      <p:sp>
        <p:nvSpPr>
          <p:cNvPr id="225" name="Google Shape;225;p24"/>
          <p:cNvSpPr txBox="1">
            <a:spLocks noGrp="1"/>
          </p:cNvSpPr>
          <p:nvPr>
            <p:ph type="body" idx="1"/>
          </p:nvPr>
        </p:nvSpPr>
        <p:spPr>
          <a:xfrm>
            <a:off x="727650" y="1641200"/>
            <a:ext cx="7688700" cy="2715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45720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226" name="Google Shape;226;p24"/>
          <p:cNvPicPr preferRelativeResize="0"/>
          <p:nvPr/>
        </p:nvPicPr>
        <p:blipFill rotWithShape="1">
          <a:blip r:embed="rId3">
            <a:alphaModFix/>
          </a:blip>
          <a:srcRect/>
          <a:stretch/>
        </p:blipFill>
        <p:spPr>
          <a:xfrm>
            <a:off x="1106750" y="2064705"/>
            <a:ext cx="4428725" cy="1343470"/>
          </a:xfrm>
          <a:prstGeom prst="rect">
            <a:avLst/>
          </a:prstGeom>
          <a:noFill/>
          <a:ln>
            <a:noFill/>
          </a:ln>
        </p:spPr>
      </p:pic>
      <p:pic>
        <p:nvPicPr>
          <p:cNvPr id="227" name="Google Shape;227;p24"/>
          <p:cNvPicPr preferRelativeResize="0"/>
          <p:nvPr/>
        </p:nvPicPr>
        <p:blipFill rotWithShape="1">
          <a:blip r:embed="rId4">
            <a:alphaModFix/>
          </a:blip>
          <a:srcRect t="6288"/>
          <a:stretch/>
        </p:blipFill>
        <p:spPr>
          <a:xfrm>
            <a:off x="4294275" y="3408175"/>
            <a:ext cx="1314100" cy="1720675"/>
          </a:xfrm>
          <a:prstGeom prst="rect">
            <a:avLst/>
          </a:prstGeom>
          <a:noFill/>
          <a:ln>
            <a:noFill/>
          </a:ln>
        </p:spPr>
      </p:pic>
      <p:pic>
        <p:nvPicPr>
          <p:cNvPr id="228" name="Google Shape;228;p24"/>
          <p:cNvPicPr preferRelativeResize="0"/>
          <p:nvPr/>
        </p:nvPicPr>
        <p:blipFill rotWithShape="1">
          <a:blip r:embed="rId5">
            <a:alphaModFix/>
          </a:blip>
          <a:srcRect l="13837" t="-11781"/>
          <a:stretch/>
        </p:blipFill>
        <p:spPr>
          <a:xfrm>
            <a:off x="5535475" y="1593425"/>
            <a:ext cx="2055775" cy="1768450"/>
          </a:xfrm>
          <a:prstGeom prst="rect">
            <a:avLst/>
          </a:prstGeom>
          <a:noFill/>
          <a:ln>
            <a:noFill/>
          </a:ln>
        </p:spPr>
      </p:pic>
      <p:sp>
        <p:nvSpPr>
          <p:cNvPr id="229" name="Google Shape;229;p24"/>
          <p:cNvSpPr/>
          <p:nvPr/>
        </p:nvSpPr>
        <p:spPr>
          <a:xfrm>
            <a:off x="1232375" y="1939175"/>
            <a:ext cx="1093500" cy="15945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B5394"/>
              </a:solidFill>
            </a:endParaRPr>
          </a:p>
        </p:txBody>
      </p:sp>
      <p:sp>
        <p:nvSpPr>
          <p:cNvPr id="230" name="Google Shape;230;p24"/>
          <p:cNvSpPr txBox="1"/>
          <p:nvPr/>
        </p:nvSpPr>
        <p:spPr>
          <a:xfrm>
            <a:off x="727650" y="3533675"/>
            <a:ext cx="21189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latin typeface="Lato"/>
                <a:ea typeface="Lato"/>
                <a:cs typeface="Lato"/>
                <a:sym typeface="Lato"/>
              </a:rPr>
              <a:t>Modifies data</a:t>
            </a:r>
            <a:r>
              <a:rPr lang="en" sz="1300" b="1">
                <a:solidFill>
                  <a:srgbClr val="7F6000"/>
                </a:solidFill>
                <a:latin typeface="Lato"/>
                <a:ea typeface="Lato"/>
                <a:cs typeface="Lato"/>
                <a:sym typeface="Lato"/>
              </a:rPr>
              <a:t> </a:t>
            </a:r>
            <a:r>
              <a:rPr lang="en" b="1" i="1" u="sng">
                <a:solidFill>
                  <a:srgbClr val="0B5394"/>
                </a:solidFill>
                <a:latin typeface="Lato"/>
                <a:ea typeface="Lato"/>
                <a:cs typeface="Lato"/>
                <a:sym typeface="Lato"/>
              </a:rPr>
              <a:t>before</a:t>
            </a:r>
            <a:r>
              <a:rPr lang="en" sz="1300" b="1" i="1">
                <a:solidFill>
                  <a:srgbClr val="7F6000"/>
                </a:solidFill>
                <a:latin typeface="Lato"/>
                <a:ea typeface="Lato"/>
                <a:cs typeface="Lato"/>
                <a:sym typeface="Lato"/>
              </a:rPr>
              <a:t> </a:t>
            </a:r>
            <a:r>
              <a:rPr lang="en" sz="1300">
                <a:latin typeface="Lato"/>
                <a:ea typeface="Lato"/>
                <a:cs typeface="Lato"/>
                <a:sym typeface="Lato"/>
              </a:rPr>
              <a:t>training to remove biases</a:t>
            </a:r>
            <a:endParaRPr sz="1300">
              <a:latin typeface="Lato"/>
              <a:ea typeface="Lato"/>
              <a:cs typeface="Lato"/>
              <a:sym typeface="Lato"/>
            </a:endParaRPr>
          </a:p>
        </p:txBody>
      </p:sp>
      <p:sp>
        <p:nvSpPr>
          <p:cNvPr id="2" name="Slide Number Placeholder 1">
            <a:extLst>
              <a:ext uri="{FF2B5EF4-FFF2-40B4-BE49-F238E27FC236}">
                <a16:creationId xmlns:a16="http://schemas.microsoft.com/office/drawing/2014/main" id="{C01EDB4F-6F0C-089D-77B0-8F1362C882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5"/>
          <p:cNvSpPr txBox="1">
            <a:spLocks noGrp="1"/>
          </p:cNvSpPr>
          <p:nvPr>
            <p:ph type="title"/>
          </p:nvPr>
        </p:nvSpPr>
        <p:spPr>
          <a:xfrm>
            <a:off x="727650" y="11579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1C4587"/>
                </a:solidFill>
              </a:rPr>
              <a:t>Fair classification techniques: </a:t>
            </a:r>
            <a:r>
              <a:rPr lang="en" sz="1500">
                <a:solidFill>
                  <a:srgbClr val="0000FF"/>
                </a:solidFill>
              </a:rPr>
              <a:t>in-processing</a:t>
            </a:r>
            <a:endParaRPr sz="1500">
              <a:solidFill>
                <a:srgbClr val="0000FF"/>
              </a:solidFill>
            </a:endParaRPr>
          </a:p>
        </p:txBody>
      </p:sp>
      <p:sp>
        <p:nvSpPr>
          <p:cNvPr id="236" name="Google Shape;236;p25"/>
          <p:cNvSpPr txBox="1">
            <a:spLocks noGrp="1"/>
          </p:cNvSpPr>
          <p:nvPr>
            <p:ph type="body" idx="1"/>
          </p:nvPr>
        </p:nvSpPr>
        <p:spPr>
          <a:xfrm>
            <a:off x="727650" y="1641200"/>
            <a:ext cx="7688700" cy="2715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45720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237" name="Google Shape;237;p25"/>
          <p:cNvPicPr preferRelativeResize="0"/>
          <p:nvPr/>
        </p:nvPicPr>
        <p:blipFill rotWithShape="1">
          <a:blip r:embed="rId3">
            <a:alphaModFix/>
          </a:blip>
          <a:srcRect/>
          <a:stretch/>
        </p:blipFill>
        <p:spPr>
          <a:xfrm>
            <a:off x="1106750" y="2064705"/>
            <a:ext cx="4428725" cy="1343470"/>
          </a:xfrm>
          <a:prstGeom prst="rect">
            <a:avLst/>
          </a:prstGeom>
          <a:noFill/>
          <a:ln>
            <a:noFill/>
          </a:ln>
        </p:spPr>
      </p:pic>
      <p:pic>
        <p:nvPicPr>
          <p:cNvPr id="238" name="Google Shape;238;p25"/>
          <p:cNvPicPr preferRelativeResize="0"/>
          <p:nvPr/>
        </p:nvPicPr>
        <p:blipFill rotWithShape="1">
          <a:blip r:embed="rId4">
            <a:alphaModFix/>
          </a:blip>
          <a:srcRect t="6288"/>
          <a:stretch/>
        </p:blipFill>
        <p:spPr>
          <a:xfrm>
            <a:off x="4294275" y="3408175"/>
            <a:ext cx="1314100" cy="1720675"/>
          </a:xfrm>
          <a:prstGeom prst="rect">
            <a:avLst/>
          </a:prstGeom>
          <a:noFill/>
          <a:ln>
            <a:noFill/>
          </a:ln>
        </p:spPr>
      </p:pic>
      <p:pic>
        <p:nvPicPr>
          <p:cNvPr id="239" name="Google Shape;239;p25"/>
          <p:cNvPicPr preferRelativeResize="0"/>
          <p:nvPr/>
        </p:nvPicPr>
        <p:blipFill rotWithShape="1">
          <a:blip r:embed="rId5">
            <a:alphaModFix/>
          </a:blip>
          <a:srcRect l="13837" t="-11781"/>
          <a:stretch/>
        </p:blipFill>
        <p:spPr>
          <a:xfrm>
            <a:off x="5535475" y="1593425"/>
            <a:ext cx="2055775" cy="1768450"/>
          </a:xfrm>
          <a:prstGeom prst="rect">
            <a:avLst/>
          </a:prstGeom>
          <a:noFill/>
          <a:ln>
            <a:noFill/>
          </a:ln>
        </p:spPr>
      </p:pic>
      <p:sp>
        <p:nvSpPr>
          <p:cNvPr id="240" name="Google Shape;240;p25"/>
          <p:cNvSpPr/>
          <p:nvPr/>
        </p:nvSpPr>
        <p:spPr>
          <a:xfrm>
            <a:off x="2836863" y="1939175"/>
            <a:ext cx="1093500" cy="1594500"/>
          </a:xfrm>
          <a:prstGeom prst="rect">
            <a:avLst/>
          </a:prstGeom>
          <a:noFill/>
          <a:ln w="2857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B5394"/>
              </a:solidFill>
            </a:endParaRPr>
          </a:p>
        </p:txBody>
      </p:sp>
      <p:sp>
        <p:nvSpPr>
          <p:cNvPr id="241" name="Google Shape;241;p25"/>
          <p:cNvSpPr txBox="1"/>
          <p:nvPr/>
        </p:nvSpPr>
        <p:spPr>
          <a:xfrm>
            <a:off x="2242275" y="3533675"/>
            <a:ext cx="22827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latin typeface="Lato"/>
                <a:ea typeface="Lato"/>
                <a:cs typeface="Lato"/>
                <a:sym typeface="Lato"/>
              </a:rPr>
              <a:t>Constrains a classifier’s objectives</a:t>
            </a:r>
            <a:r>
              <a:rPr lang="en" sz="1300" b="1">
                <a:solidFill>
                  <a:srgbClr val="7F6000"/>
                </a:solidFill>
                <a:latin typeface="Lato"/>
                <a:ea typeface="Lato"/>
                <a:cs typeface="Lato"/>
                <a:sym typeface="Lato"/>
              </a:rPr>
              <a:t> </a:t>
            </a:r>
            <a:r>
              <a:rPr lang="en" b="1" i="1" u="sng">
                <a:solidFill>
                  <a:srgbClr val="0B5394"/>
                </a:solidFill>
                <a:latin typeface="Lato"/>
                <a:ea typeface="Lato"/>
                <a:cs typeface="Lato"/>
                <a:sym typeface="Lato"/>
              </a:rPr>
              <a:t>during</a:t>
            </a:r>
            <a:r>
              <a:rPr lang="en" sz="1300" b="1" i="1">
                <a:solidFill>
                  <a:srgbClr val="7F6000"/>
                </a:solidFill>
                <a:latin typeface="Lato"/>
                <a:ea typeface="Lato"/>
                <a:cs typeface="Lato"/>
                <a:sym typeface="Lato"/>
              </a:rPr>
              <a:t> </a:t>
            </a:r>
            <a:r>
              <a:rPr lang="en" sz="1300">
                <a:latin typeface="Lato"/>
                <a:ea typeface="Lato"/>
                <a:cs typeface="Lato"/>
                <a:sym typeface="Lato"/>
              </a:rPr>
              <a:t>training</a:t>
            </a:r>
            <a:endParaRPr sz="1500">
              <a:latin typeface="Lato"/>
              <a:ea typeface="Lato"/>
              <a:cs typeface="Lato"/>
              <a:sym typeface="Lato"/>
            </a:endParaRPr>
          </a:p>
        </p:txBody>
      </p:sp>
      <p:sp>
        <p:nvSpPr>
          <p:cNvPr id="2" name="Slide Number Placeholder 1">
            <a:extLst>
              <a:ext uri="{FF2B5EF4-FFF2-40B4-BE49-F238E27FC236}">
                <a16:creationId xmlns:a16="http://schemas.microsoft.com/office/drawing/2014/main" id="{BB514BBC-6BFD-EBD9-9796-5147F396AE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6"/>
          <p:cNvSpPr txBox="1">
            <a:spLocks noGrp="1"/>
          </p:cNvSpPr>
          <p:nvPr>
            <p:ph type="title"/>
          </p:nvPr>
        </p:nvSpPr>
        <p:spPr>
          <a:xfrm>
            <a:off x="727650" y="11579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1C4587"/>
                </a:solidFill>
              </a:rPr>
              <a:t>Fair classification techniques: </a:t>
            </a:r>
            <a:r>
              <a:rPr lang="en" sz="1500">
                <a:solidFill>
                  <a:srgbClr val="0000FF"/>
                </a:solidFill>
              </a:rPr>
              <a:t>post-processing</a:t>
            </a:r>
            <a:endParaRPr sz="1500">
              <a:solidFill>
                <a:srgbClr val="0000FF"/>
              </a:solidFill>
            </a:endParaRPr>
          </a:p>
        </p:txBody>
      </p:sp>
      <p:sp>
        <p:nvSpPr>
          <p:cNvPr id="247" name="Google Shape;247;p26"/>
          <p:cNvSpPr txBox="1">
            <a:spLocks noGrp="1"/>
          </p:cNvSpPr>
          <p:nvPr>
            <p:ph type="body" idx="1"/>
          </p:nvPr>
        </p:nvSpPr>
        <p:spPr>
          <a:xfrm>
            <a:off x="727650" y="1641200"/>
            <a:ext cx="7688700" cy="2715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45720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248" name="Google Shape;248;p26"/>
          <p:cNvPicPr preferRelativeResize="0"/>
          <p:nvPr/>
        </p:nvPicPr>
        <p:blipFill rotWithShape="1">
          <a:blip r:embed="rId3">
            <a:alphaModFix/>
          </a:blip>
          <a:srcRect/>
          <a:stretch/>
        </p:blipFill>
        <p:spPr>
          <a:xfrm>
            <a:off x="1106750" y="2064705"/>
            <a:ext cx="4428725" cy="1343470"/>
          </a:xfrm>
          <a:prstGeom prst="rect">
            <a:avLst/>
          </a:prstGeom>
          <a:noFill/>
          <a:ln>
            <a:noFill/>
          </a:ln>
        </p:spPr>
      </p:pic>
      <p:pic>
        <p:nvPicPr>
          <p:cNvPr id="249" name="Google Shape;249;p26"/>
          <p:cNvPicPr preferRelativeResize="0"/>
          <p:nvPr/>
        </p:nvPicPr>
        <p:blipFill rotWithShape="1">
          <a:blip r:embed="rId4">
            <a:alphaModFix/>
          </a:blip>
          <a:srcRect l="13837" t="-11781"/>
          <a:stretch/>
        </p:blipFill>
        <p:spPr>
          <a:xfrm>
            <a:off x="5535475" y="1593425"/>
            <a:ext cx="2055775" cy="1768450"/>
          </a:xfrm>
          <a:prstGeom prst="rect">
            <a:avLst/>
          </a:prstGeom>
          <a:noFill/>
          <a:ln>
            <a:noFill/>
          </a:ln>
        </p:spPr>
      </p:pic>
      <p:sp>
        <p:nvSpPr>
          <p:cNvPr id="250" name="Google Shape;250;p26"/>
          <p:cNvSpPr/>
          <p:nvPr/>
        </p:nvSpPr>
        <p:spPr>
          <a:xfrm>
            <a:off x="6273663" y="1939175"/>
            <a:ext cx="1093500" cy="1594500"/>
          </a:xfrm>
          <a:prstGeom prst="rect">
            <a:avLst/>
          </a:prstGeom>
          <a:noFill/>
          <a:ln w="2857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B5394"/>
              </a:solidFill>
            </a:endParaRPr>
          </a:p>
        </p:txBody>
      </p:sp>
      <p:sp>
        <p:nvSpPr>
          <p:cNvPr id="251" name="Google Shape;251;p26"/>
          <p:cNvSpPr txBox="1"/>
          <p:nvPr/>
        </p:nvSpPr>
        <p:spPr>
          <a:xfrm>
            <a:off x="5837500" y="3533675"/>
            <a:ext cx="21264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latin typeface="Lato"/>
                <a:ea typeface="Lato"/>
                <a:cs typeface="Lato"/>
                <a:sym typeface="Lato"/>
              </a:rPr>
              <a:t>Modifies predictions</a:t>
            </a:r>
            <a:r>
              <a:rPr lang="en" sz="1300" b="1">
                <a:latin typeface="Lato"/>
                <a:ea typeface="Lato"/>
                <a:cs typeface="Lato"/>
                <a:sym typeface="Lato"/>
              </a:rPr>
              <a:t> </a:t>
            </a:r>
            <a:r>
              <a:rPr lang="en" b="1" i="1" u="sng">
                <a:solidFill>
                  <a:srgbClr val="0B5394"/>
                </a:solidFill>
                <a:latin typeface="Lato"/>
                <a:ea typeface="Lato"/>
                <a:cs typeface="Lato"/>
                <a:sym typeface="Lato"/>
              </a:rPr>
              <a:t>after</a:t>
            </a:r>
            <a:r>
              <a:rPr lang="en" sz="1300" b="1" i="1">
                <a:solidFill>
                  <a:srgbClr val="7F6000"/>
                </a:solidFill>
                <a:latin typeface="Lato"/>
                <a:ea typeface="Lato"/>
                <a:cs typeface="Lato"/>
                <a:sym typeface="Lato"/>
              </a:rPr>
              <a:t> </a:t>
            </a:r>
            <a:r>
              <a:rPr lang="en" sz="1300">
                <a:latin typeface="Lato"/>
                <a:ea typeface="Lato"/>
                <a:cs typeface="Lato"/>
                <a:sym typeface="Lato"/>
              </a:rPr>
              <a:t>training to achieve fairness</a:t>
            </a:r>
            <a:endParaRPr sz="1300">
              <a:latin typeface="Lato"/>
              <a:ea typeface="Lato"/>
              <a:cs typeface="Lato"/>
              <a:sym typeface="Lato"/>
            </a:endParaRPr>
          </a:p>
        </p:txBody>
      </p:sp>
      <p:pic>
        <p:nvPicPr>
          <p:cNvPr id="252" name="Google Shape;252;p26"/>
          <p:cNvPicPr preferRelativeResize="0"/>
          <p:nvPr/>
        </p:nvPicPr>
        <p:blipFill rotWithShape="1">
          <a:blip r:embed="rId5">
            <a:alphaModFix/>
          </a:blip>
          <a:srcRect t="6288"/>
          <a:stretch/>
        </p:blipFill>
        <p:spPr>
          <a:xfrm>
            <a:off x="4294275" y="3408175"/>
            <a:ext cx="1314100" cy="1720675"/>
          </a:xfrm>
          <a:prstGeom prst="rect">
            <a:avLst/>
          </a:prstGeom>
          <a:noFill/>
          <a:ln>
            <a:noFill/>
          </a:ln>
        </p:spPr>
      </p:pic>
      <p:sp>
        <p:nvSpPr>
          <p:cNvPr id="2" name="Slide Number Placeholder 1">
            <a:extLst>
              <a:ext uri="{FF2B5EF4-FFF2-40B4-BE49-F238E27FC236}">
                <a16:creationId xmlns:a16="http://schemas.microsoft.com/office/drawing/2014/main" id="{D74A0AF7-6121-51CE-C7FE-716DDD42BA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7"/>
          <p:cNvSpPr txBox="1">
            <a:spLocks noGrp="1"/>
          </p:cNvSpPr>
          <p:nvPr>
            <p:ph type="title"/>
          </p:nvPr>
        </p:nvSpPr>
        <p:spPr>
          <a:xfrm>
            <a:off x="729450" y="1166250"/>
            <a:ext cx="72759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990"/>
              <a:buFont typeface="Arial"/>
              <a:buNone/>
            </a:pPr>
            <a:r>
              <a:rPr lang="en" sz="1500">
                <a:solidFill>
                  <a:srgbClr val="1C4587"/>
                </a:solidFill>
              </a:rPr>
              <a:t>The tradeoffs among fair classification techniques are not well-studied</a:t>
            </a:r>
            <a:endParaRPr sz="1500"/>
          </a:p>
        </p:txBody>
      </p:sp>
      <p:sp>
        <p:nvSpPr>
          <p:cNvPr id="258" name="Google Shape;258;p27"/>
          <p:cNvSpPr txBox="1">
            <a:spLocks noGrp="1"/>
          </p:cNvSpPr>
          <p:nvPr>
            <p:ph type="body" idx="1"/>
          </p:nvPr>
        </p:nvSpPr>
        <p:spPr>
          <a:xfrm>
            <a:off x="1609725" y="2116300"/>
            <a:ext cx="5061300" cy="5352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en" sz="1700" b="1">
                <a:solidFill>
                  <a:srgbClr val="CC0000"/>
                </a:solidFill>
              </a:rPr>
              <a:t>No detailed empirical study exists in literature.</a:t>
            </a:r>
            <a:endParaRPr sz="1700" b="1">
              <a:solidFill>
                <a:srgbClr val="CC0000"/>
              </a:solidFill>
            </a:endParaRPr>
          </a:p>
        </p:txBody>
      </p:sp>
      <p:pic>
        <p:nvPicPr>
          <p:cNvPr id="259" name="Google Shape;259;p27"/>
          <p:cNvPicPr preferRelativeResize="0"/>
          <p:nvPr/>
        </p:nvPicPr>
        <p:blipFill rotWithShape="1">
          <a:blip r:embed="rId3">
            <a:alphaModFix/>
          </a:blip>
          <a:srcRect/>
          <a:stretch/>
        </p:blipFill>
        <p:spPr>
          <a:xfrm>
            <a:off x="7496900" y="3595250"/>
            <a:ext cx="820650" cy="1548250"/>
          </a:xfrm>
          <a:prstGeom prst="rect">
            <a:avLst/>
          </a:prstGeom>
          <a:noFill/>
          <a:ln>
            <a:noFill/>
          </a:ln>
        </p:spPr>
      </p:pic>
      <p:sp>
        <p:nvSpPr>
          <p:cNvPr id="260" name="Google Shape;260;p27"/>
          <p:cNvSpPr txBox="1"/>
          <p:nvPr/>
        </p:nvSpPr>
        <p:spPr>
          <a:xfrm>
            <a:off x="1609725" y="3195050"/>
            <a:ext cx="514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Lato"/>
              <a:ea typeface="Lato"/>
              <a:cs typeface="Lato"/>
              <a:sym typeface="Lato"/>
            </a:endParaRPr>
          </a:p>
        </p:txBody>
      </p:sp>
      <p:sp>
        <p:nvSpPr>
          <p:cNvPr id="261" name="Google Shape;261;p27"/>
          <p:cNvSpPr txBox="1"/>
          <p:nvPr/>
        </p:nvSpPr>
        <p:spPr>
          <a:xfrm>
            <a:off x="1721500" y="3148775"/>
            <a:ext cx="4949400" cy="747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700" b="1">
                <a:solidFill>
                  <a:srgbClr val="6AA84F"/>
                </a:solidFill>
                <a:latin typeface="Lato"/>
                <a:ea typeface="Lato"/>
                <a:cs typeface="Lato"/>
                <a:sym typeface="Lato"/>
              </a:rPr>
              <a:t>We empirically analyze and compare the </a:t>
            </a:r>
            <a:br>
              <a:rPr lang="en" sz="1700" b="1">
                <a:solidFill>
                  <a:srgbClr val="6AA84F"/>
                </a:solidFill>
                <a:latin typeface="Lato"/>
                <a:ea typeface="Lato"/>
                <a:cs typeface="Lato"/>
                <a:sym typeface="Lato"/>
              </a:rPr>
            </a:br>
            <a:r>
              <a:rPr lang="en" sz="1700" b="1">
                <a:solidFill>
                  <a:srgbClr val="6AA84F"/>
                </a:solidFill>
                <a:latin typeface="Lato"/>
                <a:ea typeface="Lato"/>
                <a:cs typeface="Lato"/>
                <a:sym typeface="Lato"/>
              </a:rPr>
              <a:t>fair classifiers!</a:t>
            </a:r>
            <a:endParaRPr sz="1700" b="1">
              <a:solidFill>
                <a:srgbClr val="6AA84F"/>
              </a:solidFill>
              <a:latin typeface="Lato"/>
              <a:ea typeface="Lato"/>
              <a:cs typeface="Lato"/>
              <a:sym typeface="Lato"/>
            </a:endParaRPr>
          </a:p>
        </p:txBody>
      </p:sp>
      <p:pic>
        <p:nvPicPr>
          <p:cNvPr id="262" name="Google Shape;262;p27"/>
          <p:cNvPicPr preferRelativeResize="0"/>
          <p:nvPr/>
        </p:nvPicPr>
        <p:blipFill>
          <a:blip r:embed="rId4">
            <a:alphaModFix/>
          </a:blip>
          <a:stretch>
            <a:fillRect/>
          </a:stretch>
        </p:blipFill>
        <p:spPr>
          <a:xfrm>
            <a:off x="7574900" y="2821800"/>
            <a:ext cx="742650" cy="742650"/>
          </a:xfrm>
          <a:prstGeom prst="rect">
            <a:avLst/>
          </a:prstGeom>
          <a:noFill/>
          <a:ln>
            <a:noFill/>
          </a:ln>
        </p:spPr>
      </p:pic>
      <p:pic>
        <p:nvPicPr>
          <p:cNvPr id="263" name="Google Shape;263;p27"/>
          <p:cNvPicPr preferRelativeResize="0"/>
          <p:nvPr/>
        </p:nvPicPr>
        <p:blipFill>
          <a:blip r:embed="rId5">
            <a:alphaModFix/>
          </a:blip>
          <a:stretch>
            <a:fillRect/>
          </a:stretch>
        </p:blipFill>
        <p:spPr>
          <a:xfrm>
            <a:off x="7352050" y="2647600"/>
            <a:ext cx="653275" cy="914601"/>
          </a:xfrm>
          <a:prstGeom prst="rect">
            <a:avLst/>
          </a:prstGeom>
          <a:noFill/>
          <a:ln>
            <a:noFill/>
          </a:ln>
        </p:spPr>
      </p:pic>
      <p:pic>
        <p:nvPicPr>
          <p:cNvPr id="264" name="Google Shape;264;p27"/>
          <p:cNvPicPr preferRelativeResize="0"/>
          <p:nvPr/>
        </p:nvPicPr>
        <p:blipFill>
          <a:blip r:embed="rId5">
            <a:alphaModFix/>
          </a:blip>
          <a:stretch>
            <a:fillRect/>
          </a:stretch>
        </p:blipFill>
        <p:spPr>
          <a:xfrm>
            <a:off x="7935271" y="3102650"/>
            <a:ext cx="382280" cy="535201"/>
          </a:xfrm>
          <a:prstGeom prst="rect">
            <a:avLst/>
          </a:prstGeom>
          <a:noFill/>
          <a:ln>
            <a:noFill/>
          </a:ln>
        </p:spPr>
      </p:pic>
      <p:pic>
        <p:nvPicPr>
          <p:cNvPr id="265" name="Google Shape;265;p27"/>
          <p:cNvPicPr preferRelativeResize="0"/>
          <p:nvPr/>
        </p:nvPicPr>
        <p:blipFill rotWithShape="1">
          <a:blip r:embed="rId6">
            <a:alphaModFix/>
          </a:blip>
          <a:srcRect l="8969" t="12029" r="10365" b="19505"/>
          <a:stretch/>
        </p:blipFill>
        <p:spPr>
          <a:xfrm>
            <a:off x="862850" y="2073425"/>
            <a:ext cx="709525" cy="650379"/>
          </a:xfrm>
          <a:prstGeom prst="rect">
            <a:avLst/>
          </a:prstGeom>
          <a:noFill/>
          <a:ln>
            <a:noFill/>
          </a:ln>
        </p:spPr>
      </p:pic>
      <p:pic>
        <p:nvPicPr>
          <p:cNvPr id="266" name="Google Shape;266;p27"/>
          <p:cNvPicPr preferRelativeResize="0"/>
          <p:nvPr/>
        </p:nvPicPr>
        <p:blipFill>
          <a:blip r:embed="rId7">
            <a:alphaModFix/>
          </a:blip>
          <a:stretch>
            <a:fillRect/>
          </a:stretch>
        </p:blipFill>
        <p:spPr>
          <a:xfrm>
            <a:off x="707100" y="3015225"/>
            <a:ext cx="1014398" cy="1014398"/>
          </a:xfrm>
          <a:prstGeom prst="rect">
            <a:avLst/>
          </a:prstGeom>
          <a:noFill/>
          <a:ln>
            <a:noFill/>
          </a:ln>
        </p:spPr>
      </p:pic>
      <p:sp>
        <p:nvSpPr>
          <p:cNvPr id="267" name="Google Shape;267;p27"/>
          <p:cNvSpPr/>
          <p:nvPr/>
        </p:nvSpPr>
        <p:spPr>
          <a:xfrm>
            <a:off x="717875" y="3072725"/>
            <a:ext cx="5638500" cy="899400"/>
          </a:xfrm>
          <a:prstGeom prst="rect">
            <a:avLst/>
          </a:prstGeom>
          <a:noFill/>
          <a:ln w="9525" cap="flat" cmpd="sng">
            <a:solidFill>
              <a:srgbClr val="38761D"/>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7"/>
          <p:cNvSpPr txBox="1"/>
          <p:nvPr/>
        </p:nvSpPr>
        <p:spPr>
          <a:xfrm>
            <a:off x="2301725" y="3895925"/>
            <a:ext cx="21246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rgbClr val="38761D"/>
                </a:solidFill>
                <a:latin typeface="Lato"/>
                <a:ea typeface="Lato"/>
                <a:cs typeface="Lato"/>
                <a:sym typeface="Lato"/>
              </a:rPr>
              <a:t>Second Contribution</a:t>
            </a:r>
            <a:endParaRPr sz="1500" b="1">
              <a:solidFill>
                <a:srgbClr val="38761D"/>
              </a:solidFill>
              <a:latin typeface="Lato"/>
              <a:ea typeface="Lato"/>
              <a:cs typeface="Lato"/>
              <a:sym typeface="Lato"/>
            </a:endParaRPr>
          </a:p>
        </p:txBody>
      </p:sp>
      <p:sp>
        <p:nvSpPr>
          <p:cNvPr id="2" name="Slide Number Placeholder 1">
            <a:extLst>
              <a:ext uri="{FF2B5EF4-FFF2-40B4-BE49-F238E27FC236}">
                <a16:creationId xmlns:a16="http://schemas.microsoft.com/office/drawing/2014/main" id="{99244579-FCAC-34E6-8376-98E81E1D19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8"/>
          <p:cNvSpPr/>
          <p:nvPr/>
        </p:nvSpPr>
        <p:spPr>
          <a:xfrm>
            <a:off x="1082475" y="1818675"/>
            <a:ext cx="3719700" cy="2770800"/>
          </a:xfrm>
          <a:prstGeom prst="rect">
            <a:avLst/>
          </a:prstGeom>
          <a:solidFill>
            <a:srgbClr val="F3F3F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b="1">
                <a:solidFill>
                  <a:schemeClr val="accent1"/>
                </a:solidFill>
                <a:latin typeface="Lato"/>
                <a:ea typeface="Lato"/>
                <a:cs typeface="Lato"/>
                <a:sym typeface="Lato"/>
              </a:rPr>
              <a:t> </a:t>
            </a:r>
            <a:r>
              <a:rPr lang="en" b="1">
                <a:latin typeface="Lato"/>
                <a:ea typeface="Lato"/>
                <a:cs typeface="Lato"/>
                <a:sym typeface="Lato"/>
              </a:rPr>
              <a:t>18 fair classifiers</a:t>
            </a:r>
            <a:endParaRPr b="1">
              <a:latin typeface="Lato"/>
              <a:ea typeface="Lato"/>
              <a:cs typeface="Lato"/>
              <a:sym typeface="Lato"/>
            </a:endParaRPr>
          </a:p>
          <a:p>
            <a:pPr marL="0" lvl="0" indent="0" algn="ctr" rtl="0">
              <a:lnSpc>
                <a:spcPct val="115000"/>
              </a:lnSpc>
              <a:spcBef>
                <a:spcPts val="0"/>
              </a:spcBef>
              <a:spcAft>
                <a:spcPts val="0"/>
              </a:spcAft>
              <a:buNone/>
            </a:pPr>
            <a:endParaRPr b="1">
              <a:latin typeface="Lato"/>
              <a:ea typeface="Lato"/>
              <a:cs typeface="Lato"/>
              <a:sym typeface="Lato"/>
            </a:endParaRPr>
          </a:p>
          <a:p>
            <a:pPr marL="457200" lvl="0" indent="-311150" algn="l" rtl="0">
              <a:spcBef>
                <a:spcPts val="0"/>
              </a:spcBef>
              <a:spcAft>
                <a:spcPts val="0"/>
              </a:spcAft>
              <a:buClr>
                <a:srgbClr val="666666"/>
              </a:buClr>
              <a:buSzPts val="1300"/>
              <a:buFont typeface="Lato"/>
              <a:buChar char="●"/>
            </a:pPr>
            <a:r>
              <a:rPr lang="en" sz="1300">
                <a:solidFill>
                  <a:srgbClr val="666666"/>
                </a:solidFill>
                <a:latin typeface="Lato"/>
                <a:ea typeface="Lato"/>
                <a:cs typeface="Lato"/>
                <a:sym typeface="Lato"/>
              </a:rPr>
              <a:t>  </a:t>
            </a:r>
            <a:r>
              <a:rPr lang="en" sz="1300" b="1">
                <a:solidFill>
                  <a:srgbClr val="0B5394"/>
                </a:solidFill>
                <a:latin typeface="Lato"/>
                <a:ea typeface="Lato"/>
                <a:cs typeface="Lato"/>
                <a:sym typeface="Lato"/>
              </a:rPr>
              <a:t>7</a:t>
            </a:r>
            <a:r>
              <a:rPr lang="en" sz="1300">
                <a:solidFill>
                  <a:srgbClr val="666666"/>
                </a:solidFill>
                <a:latin typeface="Lato"/>
                <a:ea typeface="Lato"/>
                <a:cs typeface="Lato"/>
                <a:sym typeface="Lato"/>
              </a:rPr>
              <a:t> variants of </a:t>
            </a:r>
            <a:r>
              <a:rPr lang="en" b="1">
                <a:solidFill>
                  <a:srgbClr val="0B5394"/>
                </a:solidFill>
                <a:latin typeface="Lato"/>
                <a:ea typeface="Lato"/>
                <a:cs typeface="Lato"/>
                <a:sym typeface="Lato"/>
              </a:rPr>
              <a:t>pre</a:t>
            </a:r>
            <a:r>
              <a:rPr lang="en" sz="1300">
                <a:solidFill>
                  <a:srgbClr val="666666"/>
                </a:solidFill>
                <a:latin typeface="Lato"/>
                <a:ea typeface="Lato"/>
                <a:cs typeface="Lato"/>
                <a:sym typeface="Lato"/>
              </a:rPr>
              <a:t>-processing</a:t>
            </a:r>
            <a:br>
              <a:rPr lang="en" sz="1300">
                <a:solidFill>
                  <a:srgbClr val="666666"/>
                </a:solidFill>
                <a:latin typeface="Lato"/>
                <a:ea typeface="Lato"/>
                <a:cs typeface="Lato"/>
                <a:sym typeface="Lato"/>
              </a:rPr>
            </a:br>
            <a:endParaRPr sz="1300">
              <a:solidFill>
                <a:srgbClr val="666666"/>
              </a:solidFill>
              <a:latin typeface="Lato"/>
              <a:ea typeface="Lato"/>
              <a:cs typeface="Lato"/>
              <a:sym typeface="Lato"/>
            </a:endParaRPr>
          </a:p>
          <a:p>
            <a:pPr marL="457200" lvl="0" indent="-311150" algn="l" rtl="0">
              <a:spcBef>
                <a:spcPts val="0"/>
              </a:spcBef>
              <a:spcAft>
                <a:spcPts val="0"/>
              </a:spcAft>
              <a:buClr>
                <a:srgbClr val="666666"/>
              </a:buClr>
              <a:buSzPts val="1300"/>
              <a:buFont typeface="Lato"/>
              <a:buChar char="●"/>
            </a:pPr>
            <a:r>
              <a:rPr lang="en" sz="1300">
                <a:solidFill>
                  <a:srgbClr val="666666"/>
                </a:solidFill>
                <a:latin typeface="Lato"/>
                <a:ea typeface="Lato"/>
                <a:cs typeface="Lato"/>
                <a:sym typeface="Lato"/>
              </a:rPr>
              <a:t>  </a:t>
            </a:r>
            <a:r>
              <a:rPr lang="en" sz="1300" b="1">
                <a:solidFill>
                  <a:srgbClr val="0B5394"/>
                </a:solidFill>
                <a:latin typeface="Lato"/>
                <a:ea typeface="Lato"/>
                <a:cs typeface="Lato"/>
                <a:sym typeface="Lato"/>
              </a:rPr>
              <a:t>8</a:t>
            </a:r>
            <a:r>
              <a:rPr lang="en" sz="1300">
                <a:solidFill>
                  <a:srgbClr val="666666"/>
                </a:solidFill>
                <a:latin typeface="Lato"/>
                <a:ea typeface="Lato"/>
                <a:cs typeface="Lato"/>
                <a:sym typeface="Lato"/>
              </a:rPr>
              <a:t> variants of </a:t>
            </a:r>
            <a:r>
              <a:rPr lang="en" b="1">
                <a:solidFill>
                  <a:srgbClr val="0B5394"/>
                </a:solidFill>
                <a:latin typeface="Lato"/>
                <a:ea typeface="Lato"/>
                <a:cs typeface="Lato"/>
                <a:sym typeface="Lato"/>
              </a:rPr>
              <a:t>in</a:t>
            </a:r>
            <a:r>
              <a:rPr lang="en" sz="1300">
                <a:solidFill>
                  <a:srgbClr val="666666"/>
                </a:solidFill>
                <a:latin typeface="Lato"/>
                <a:ea typeface="Lato"/>
                <a:cs typeface="Lato"/>
                <a:sym typeface="Lato"/>
              </a:rPr>
              <a:t>-processing</a:t>
            </a:r>
            <a:br>
              <a:rPr lang="en" sz="1300">
                <a:solidFill>
                  <a:srgbClr val="666666"/>
                </a:solidFill>
                <a:latin typeface="Lato"/>
                <a:ea typeface="Lato"/>
                <a:cs typeface="Lato"/>
                <a:sym typeface="Lato"/>
              </a:rPr>
            </a:br>
            <a:endParaRPr sz="1300">
              <a:solidFill>
                <a:srgbClr val="666666"/>
              </a:solidFill>
              <a:latin typeface="Lato"/>
              <a:ea typeface="Lato"/>
              <a:cs typeface="Lato"/>
              <a:sym typeface="Lato"/>
            </a:endParaRPr>
          </a:p>
          <a:p>
            <a:pPr marL="457200" lvl="0" indent="-311150" algn="l" rtl="0">
              <a:lnSpc>
                <a:spcPct val="107000"/>
              </a:lnSpc>
              <a:spcBef>
                <a:spcPts val="0"/>
              </a:spcBef>
              <a:spcAft>
                <a:spcPts val="0"/>
              </a:spcAft>
              <a:buClr>
                <a:srgbClr val="666666"/>
              </a:buClr>
              <a:buSzPts val="1300"/>
              <a:buFont typeface="Lato"/>
              <a:buChar char="●"/>
            </a:pPr>
            <a:r>
              <a:rPr lang="en" sz="1300">
                <a:solidFill>
                  <a:srgbClr val="666666"/>
                </a:solidFill>
                <a:latin typeface="Lato"/>
                <a:ea typeface="Lato"/>
                <a:cs typeface="Lato"/>
                <a:sym typeface="Lato"/>
              </a:rPr>
              <a:t>  </a:t>
            </a:r>
            <a:r>
              <a:rPr lang="en" sz="1300" b="1">
                <a:solidFill>
                  <a:srgbClr val="0B5394"/>
                </a:solidFill>
                <a:latin typeface="Lato"/>
                <a:ea typeface="Lato"/>
                <a:cs typeface="Lato"/>
                <a:sym typeface="Lato"/>
              </a:rPr>
              <a:t>3</a:t>
            </a:r>
            <a:r>
              <a:rPr lang="en" sz="1300">
                <a:solidFill>
                  <a:srgbClr val="666666"/>
                </a:solidFill>
                <a:latin typeface="Lato"/>
                <a:ea typeface="Lato"/>
                <a:cs typeface="Lato"/>
                <a:sym typeface="Lato"/>
              </a:rPr>
              <a:t> variants of </a:t>
            </a:r>
            <a:r>
              <a:rPr lang="en" b="1">
                <a:solidFill>
                  <a:srgbClr val="0B5394"/>
                </a:solidFill>
                <a:latin typeface="Lato"/>
                <a:ea typeface="Lato"/>
                <a:cs typeface="Lato"/>
                <a:sym typeface="Lato"/>
              </a:rPr>
              <a:t>post</a:t>
            </a:r>
            <a:r>
              <a:rPr lang="en" sz="1300">
                <a:solidFill>
                  <a:srgbClr val="666666"/>
                </a:solidFill>
                <a:latin typeface="Lato"/>
                <a:ea typeface="Lato"/>
                <a:cs typeface="Lato"/>
                <a:sym typeface="Lato"/>
              </a:rPr>
              <a:t>-processing </a:t>
            </a:r>
            <a:endParaRPr sz="1300">
              <a:solidFill>
                <a:srgbClr val="666666"/>
              </a:solidFill>
              <a:latin typeface="Lato"/>
              <a:ea typeface="Lato"/>
              <a:cs typeface="Lato"/>
              <a:sym typeface="Lato"/>
            </a:endParaRPr>
          </a:p>
          <a:p>
            <a:pPr marL="457200" lvl="0" indent="0" algn="l" rtl="0">
              <a:lnSpc>
                <a:spcPct val="107000"/>
              </a:lnSpc>
              <a:spcBef>
                <a:spcPts val="0"/>
              </a:spcBef>
              <a:spcAft>
                <a:spcPts val="0"/>
              </a:spcAft>
              <a:buNone/>
            </a:pPr>
            <a:endParaRPr sz="1100">
              <a:solidFill>
                <a:srgbClr val="666666"/>
              </a:solidFill>
              <a:latin typeface="Lato"/>
              <a:ea typeface="Lato"/>
              <a:cs typeface="Lato"/>
              <a:sym typeface="Lato"/>
            </a:endParaRPr>
          </a:p>
          <a:p>
            <a:pPr marL="0" lvl="0" indent="0" algn="l" rtl="0">
              <a:spcBef>
                <a:spcPts val="0"/>
              </a:spcBef>
              <a:spcAft>
                <a:spcPts val="0"/>
              </a:spcAft>
              <a:buNone/>
            </a:pPr>
            <a:endParaRPr/>
          </a:p>
        </p:txBody>
      </p:sp>
      <p:sp>
        <p:nvSpPr>
          <p:cNvPr id="274" name="Google Shape;274;p28"/>
          <p:cNvSpPr/>
          <p:nvPr/>
        </p:nvSpPr>
        <p:spPr>
          <a:xfrm>
            <a:off x="1082475" y="1818675"/>
            <a:ext cx="3719700" cy="2770800"/>
          </a:xfrm>
          <a:prstGeom prst="rect">
            <a:avLst/>
          </a:prstGeom>
          <a:solidFill>
            <a:srgbClr val="F3F3F3"/>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b="1">
                <a:solidFill>
                  <a:srgbClr val="CCCCCC"/>
                </a:solidFill>
                <a:latin typeface="Lato"/>
                <a:ea typeface="Lato"/>
                <a:cs typeface="Lato"/>
                <a:sym typeface="Lato"/>
              </a:rPr>
              <a:t> 18 fair classifiers</a:t>
            </a:r>
            <a:br>
              <a:rPr lang="en" b="1">
                <a:solidFill>
                  <a:srgbClr val="CCCCCC"/>
                </a:solidFill>
                <a:latin typeface="Lato"/>
                <a:ea typeface="Lato"/>
                <a:cs typeface="Lato"/>
                <a:sym typeface="Lato"/>
              </a:rPr>
            </a:br>
            <a:endParaRPr b="1">
              <a:solidFill>
                <a:srgbClr val="CCCCCC"/>
              </a:solidFill>
              <a:latin typeface="Lato"/>
              <a:ea typeface="Lato"/>
              <a:cs typeface="Lato"/>
              <a:sym typeface="Lato"/>
            </a:endParaRPr>
          </a:p>
          <a:p>
            <a:pPr marL="457200" lvl="0" indent="-311150" algn="l" rtl="0">
              <a:spcBef>
                <a:spcPts val="0"/>
              </a:spcBef>
              <a:spcAft>
                <a:spcPts val="0"/>
              </a:spcAft>
              <a:buClr>
                <a:srgbClr val="CCCCCC"/>
              </a:buClr>
              <a:buSzPts val="1300"/>
              <a:buFont typeface="Lato"/>
              <a:buChar char="●"/>
            </a:pPr>
            <a:r>
              <a:rPr lang="en" sz="1300">
                <a:solidFill>
                  <a:srgbClr val="CCCCCC"/>
                </a:solidFill>
                <a:latin typeface="Lato"/>
                <a:ea typeface="Lato"/>
                <a:cs typeface="Lato"/>
                <a:sym typeface="Lato"/>
              </a:rPr>
              <a:t>  7 variants of pre-processing</a:t>
            </a:r>
            <a:br>
              <a:rPr lang="en" sz="1300">
                <a:solidFill>
                  <a:srgbClr val="CCCCCC"/>
                </a:solidFill>
                <a:latin typeface="Lato"/>
                <a:ea typeface="Lato"/>
                <a:cs typeface="Lato"/>
                <a:sym typeface="Lato"/>
              </a:rPr>
            </a:br>
            <a:endParaRPr sz="1300">
              <a:solidFill>
                <a:srgbClr val="CCCCCC"/>
              </a:solidFill>
              <a:latin typeface="Lato"/>
              <a:ea typeface="Lato"/>
              <a:cs typeface="Lato"/>
              <a:sym typeface="Lato"/>
            </a:endParaRPr>
          </a:p>
          <a:p>
            <a:pPr marL="457200" lvl="0" indent="-311150" algn="l" rtl="0">
              <a:spcBef>
                <a:spcPts val="0"/>
              </a:spcBef>
              <a:spcAft>
                <a:spcPts val="0"/>
              </a:spcAft>
              <a:buClr>
                <a:srgbClr val="CCCCCC"/>
              </a:buClr>
              <a:buSzPts val="1300"/>
              <a:buFont typeface="Lato"/>
              <a:buChar char="●"/>
            </a:pPr>
            <a:r>
              <a:rPr lang="en" sz="1300">
                <a:solidFill>
                  <a:srgbClr val="CCCCCC"/>
                </a:solidFill>
                <a:latin typeface="Lato"/>
                <a:ea typeface="Lato"/>
                <a:cs typeface="Lato"/>
                <a:sym typeface="Lato"/>
              </a:rPr>
              <a:t>  8 variants of in-processing</a:t>
            </a:r>
            <a:br>
              <a:rPr lang="en" sz="1300">
                <a:solidFill>
                  <a:srgbClr val="CCCCCC"/>
                </a:solidFill>
                <a:latin typeface="Lato"/>
                <a:ea typeface="Lato"/>
                <a:cs typeface="Lato"/>
                <a:sym typeface="Lato"/>
              </a:rPr>
            </a:br>
            <a:endParaRPr sz="1300">
              <a:solidFill>
                <a:srgbClr val="CCCCCC"/>
              </a:solidFill>
              <a:latin typeface="Lato"/>
              <a:ea typeface="Lato"/>
              <a:cs typeface="Lato"/>
              <a:sym typeface="Lato"/>
            </a:endParaRPr>
          </a:p>
          <a:p>
            <a:pPr marL="457200" lvl="0" indent="-311150" algn="l" rtl="0">
              <a:lnSpc>
                <a:spcPct val="107000"/>
              </a:lnSpc>
              <a:spcBef>
                <a:spcPts val="0"/>
              </a:spcBef>
              <a:spcAft>
                <a:spcPts val="0"/>
              </a:spcAft>
              <a:buClr>
                <a:srgbClr val="CCCCCC"/>
              </a:buClr>
              <a:buSzPts val="1300"/>
              <a:buFont typeface="Lato"/>
              <a:buChar char="●"/>
            </a:pPr>
            <a:r>
              <a:rPr lang="en" sz="1300">
                <a:solidFill>
                  <a:srgbClr val="CCCCCC"/>
                </a:solidFill>
                <a:latin typeface="Lato"/>
                <a:ea typeface="Lato"/>
                <a:cs typeface="Lato"/>
                <a:sym typeface="Lato"/>
              </a:rPr>
              <a:t>  3 variants of post-processing </a:t>
            </a:r>
            <a:endParaRPr sz="1300">
              <a:solidFill>
                <a:srgbClr val="CCCCCC"/>
              </a:solidFill>
              <a:latin typeface="Lato"/>
              <a:ea typeface="Lato"/>
              <a:cs typeface="Lato"/>
              <a:sym typeface="Lato"/>
            </a:endParaRPr>
          </a:p>
          <a:p>
            <a:pPr marL="457200" lvl="0" indent="0" algn="l" rtl="0">
              <a:lnSpc>
                <a:spcPct val="107000"/>
              </a:lnSpc>
              <a:spcBef>
                <a:spcPts val="0"/>
              </a:spcBef>
              <a:spcAft>
                <a:spcPts val="0"/>
              </a:spcAft>
              <a:buNone/>
            </a:pPr>
            <a:endParaRPr sz="1100">
              <a:solidFill>
                <a:srgbClr val="CCCCCC"/>
              </a:solidFill>
              <a:latin typeface="Lato"/>
              <a:ea typeface="Lato"/>
              <a:cs typeface="Lato"/>
              <a:sym typeface="Lato"/>
            </a:endParaRPr>
          </a:p>
          <a:p>
            <a:pPr marL="0" lvl="0" indent="0" algn="l" rtl="0">
              <a:spcBef>
                <a:spcPts val="0"/>
              </a:spcBef>
              <a:spcAft>
                <a:spcPts val="0"/>
              </a:spcAft>
              <a:buNone/>
            </a:pPr>
            <a:endParaRPr>
              <a:solidFill>
                <a:srgbClr val="CCCCCC"/>
              </a:solidFill>
            </a:endParaRPr>
          </a:p>
        </p:txBody>
      </p:sp>
      <p:sp>
        <p:nvSpPr>
          <p:cNvPr id="275" name="Google Shape;275;p28"/>
          <p:cNvSpPr txBox="1">
            <a:spLocks noGrp="1"/>
          </p:cNvSpPr>
          <p:nvPr>
            <p:ph type="title"/>
          </p:nvPr>
        </p:nvSpPr>
        <p:spPr>
          <a:xfrm>
            <a:off x="727650" y="1157925"/>
            <a:ext cx="84165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500">
                <a:solidFill>
                  <a:srgbClr val="1C4587"/>
                </a:solidFill>
              </a:rPr>
              <a:t>We conduct a systematic analysis of fair classifiers from a practical standpoint  </a:t>
            </a:r>
            <a:endParaRPr sz="1500">
              <a:solidFill>
                <a:srgbClr val="1C4587"/>
              </a:solidFill>
            </a:endParaRPr>
          </a:p>
        </p:txBody>
      </p:sp>
      <p:sp>
        <p:nvSpPr>
          <p:cNvPr id="276" name="Google Shape;276;p28"/>
          <p:cNvSpPr/>
          <p:nvPr/>
        </p:nvSpPr>
        <p:spPr>
          <a:xfrm>
            <a:off x="1722075" y="1929075"/>
            <a:ext cx="4088700" cy="2770800"/>
          </a:xfrm>
          <a:prstGeom prst="rect">
            <a:avLst/>
          </a:prstGeom>
          <a:solidFill>
            <a:srgbClr val="F3F3F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b="1">
                <a:latin typeface="Lato"/>
                <a:ea typeface="Lato"/>
                <a:cs typeface="Lato"/>
                <a:sym typeface="Lato"/>
              </a:rPr>
              <a:t>3 real-world datasets </a:t>
            </a:r>
            <a:endParaRPr b="1">
              <a:latin typeface="Lato"/>
              <a:ea typeface="Lato"/>
              <a:cs typeface="Lato"/>
              <a:sym typeface="Lato"/>
            </a:endParaRPr>
          </a:p>
          <a:p>
            <a:pPr marL="0" lvl="0" indent="0" algn="ctr" rtl="0">
              <a:lnSpc>
                <a:spcPct val="115000"/>
              </a:lnSpc>
              <a:spcBef>
                <a:spcPts val="0"/>
              </a:spcBef>
              <a:spcAft>
                <a:spcPts val="0"/>
              </a:spcAft>
              <a:buNone/>
            </a:pPr>
            <a:endParaRPr b="1">
              <a:latin typeface="Lato"/>
              <a:ea typeface="Lato"/>
              <a:cs typeface="Lato"/>
              <a:sym typeface="Lato"/>
            </a:endParaRPr>
          </a:p>
          <a:p>
            <a:pPr marL="457200" lvl="0" indent="-304800" algn="l" rtl="0">
              <a:spcBef>
                <a:spcPts val="0"/>
              </a:spcBef>
              <a:spcAft>
                <a:spcPts val="0"/>
              </a:spcAft>
              <a:buClr>
                <a:srgbClr val="666666"/>
              </a:buClr>
              <a:buSzPts val="1200"/>
              <a:buFont typeface="Lato"/>
              <a:buChar char="●"/>
            </a:pPr>
            <a:r>
              <a:rPr lang="en" sz="1300" b="1">
                <a:solidFill>
                  <a:srgbClr val="666666"/>
                </a:solidFill>
                <a:latin typeface="Comic Sans MS"/>
                <a:ea typeface="Comic Sans MS"/>
                <a:cs typeface="Comic Sans MS"/>
                <a:sym typeface="Comic Sans MS"/>
              </a:rPr>
              <a:t>Adult</a:t>
            </a:r>
            <a:r>
              <a:rPr lang="en" sz="1300">
                <a:solidFill>
                  <a:srgbClr val="666666"/>
                </a:solidFill>
                <a:latin typeface="Comic Sans MS"/>
                <a:ea typeface="Comic Sans MS"/>
                <a:cs typeface="Comic Sans MS"/>
                <a:sym typeface="Comic Sans MS"/>
              </a:rPr>
              <a:t>:</a:t>
            </a:r>
            <a:r>
              <a:rPr lang="en" sz="1200">
                <a:solidFill>
                  <a:srgbClr val="666666"/>
                </a:solidFill>
                <a:latin typeface="Lato"/>
                <a:ea typeface="Lato"/>
                <a:cs typeface="Lato"/>
                <a:sym typeface="Lato"/>
              </a:rPr>
              <a:t> </a:t>
            </a:r>
            <a:r>
              <a:rPr lang="en" sz="1200">
                <a:solidFill>
                  <a:srgbClr val="999999"/>
                </a:solidFill>
                <a:latin typeface="Lato"/>
                <a:ea typeface="Lato"/>
                <a:cs typeface="Lato"/>
                <a:sym typeface="Lato"/>
              </a:rPr>
              <a:t>45K #datapoints, 9 attributes</a:t>
            </a:r>
            <a:br>
              <a:rPr lang="en" sz="1200">
                <a:solidFill>
                  <a:srgbClr val="666666"/>
                </a:solidFill>
                <a:latin typeface="Lato"/>
                <a:ea typeface="Lato"/>
                <a:cs typeface="Lato"/>
                <a:sym typeface="Lato"/>
              </a:rPr>
            </a:br>
            <a:r>
              <a:rPr lang="en" sz="1200" b="1">
                <a:solidFill>
                  <a:srgbClr val="A61C00"/>
                </a:solidFill>
                <a:latin typeface="Lato"/>
                <a:ea typeface="Lato"/>
                <a:cs typeface="Lato"/>
                <a:sym typeface="Lato"/>
              </a:rPr>
              <a:t>gender inequality </a:t>
            </a:r>
            <a:r>
              <a:rPr lang="en" sz="1200">
                <a:solidFill>
                  <a:srgbClr val="666666"/>
                </a:solidFill>
                <a:latin typeface="Lato"/>
                <a:ea typeface="Lato"/>
                <a:cs typeface="Lato"/>
                <a:sym typeface="Lato"/>
              </a:rPr>
              <a:t>in  </a:t>
            </a:r>
            <a:r>
              <a:rPr lang="en" sz="1200" b="1">
                <a:solidFill>
                  <a:srgbClr val="0B5394"/>
                </a:solidFill>
                <a:latin typeface="Lato"/>
                <a:ea typeface="Lato"/>
                <a:cs typeface="Lato"/>
                <a:sym typeface="Lato"/>
              </a:rPr>
              <a:t>annual income</a:t>
            </a:r>
            <a:br>
              <a:rPr lang="en" sz="1200">
                <a:solidFill>
                  <a:srgbClr val="666666"/>
                </a:solidFill>
                <a:latin typeface="Lato"/>
                <a:ea typeface="Lato"/>
                <a:cs typeface="Lato"/>
                <a:sym typeface="Lato"/>
              </a:rPr>
            </a:br>
            <a:endParaRPr sz="1200">
              <a:solidFill>
                <a:srgbClr val="666666"/>
              </a:solidFill>
              <a:latin typeface="Lato"/>
              <a:ea typeface="Lato"/>
              <a:cs typeface="Lato"/>
              <a:sym typeface="Lato"/>
            </a:endParaRPr>
          </a:p>
          <a:p>
            <a:pPr marL="457200" lvl="0" indent="-304800" algn="l" rtl="0">
              <a:spcBef>
                <a:spcPts val="0"/>
              </a:spcBef>
              <a:spcAft>
                <a:spcPts val="0"/>
              </a:spcAft>
              <a:buClr>
                <a:srgbClr val="666666"/>
              </a:buClr>
              <a:buSzPts val="1200"/>
              <a:buFont typeface="Lato"/>
              <a:buChar char="●"/>
            </a:pPr>
            <a:r>
              <a:rPr lang="en" sz="1200" b="1">
                <a:solidFill>
                  <a:srgbClr val="666666"/>
                </a:solidFill>
                <a:latin typeface="Comic Sans MS"/>
                <a:ea typeface="Comic Sans MS"/>
                <a:cs typeface="Comic Sans MS"/>
                <a:sym typeface="Comic Sans MS"/>
              </a:rPr>
              <a:t>COMPAS</a:t>
            </a:r>
            <a:r>
              <a:rPr lang="en" sz="1200">
                <a:solidFill>
                  <a:srgbClr val="666666"/>
                </a:solidFill>
                <a:latin typeface="Comic Sans MS"/>
                <a:ea typeface="Comic Sans MS"/>
                <a:cs typeface="Comic Sans MS"/>
                <a:sym typeface="Comic Sans MS"/>
              </a:rPr>
              <a:t>:</a:t>
            </a:r>
            <a:r>
              <a:rPr lang="en" sz="1200">
                <a:solidFill>
                  <a:srgbClr val="666666"/>
                </a:solidFill>
                <a:latin typeface="Lato"/>
                <a:ea typeface="Lato"/>
                <a:cs typeface="Lato"/>
                <a:sym typeface="Lato"/>
              </a:rPr>
              <a:t> </a:t>
            </a:r>
            <a:r>
              <a:rPr lang="en" sz="1200">
                <a:solidFill>
                  <a:srgbClr val="999999"/>
                </a:solidFill>
                <a:latin typeface="Lato"/>
                <a:ea typeface="Lato"/>
                <a:cs typeface="Lato"/>
                <a:sym typeface="Lato"/>
              </a:rPr>
              <a:t>7.2K #datapoints,</a:t>
            </a:r>
            <a:r>
              <a:rPr lang="en" sz="1200">
                <a:solidFill>
                  <a:srgbClr val="666666"/>
                </a:solidFill>
                <a:latin typeface="Lato"/>
                <a:ea typeface="Lato"/>
                <a:cs typeface="Lato"/>
                <a:sym typeface="Lato"/>
              </a:rPr>
              <a:t> </a:t>
            </a:r>
            <a:r>
              <a:rPr lang="en" sz="1200">
                <a:solidFill>
                  <a:srgbClr val="999999"/>
                </a:solidFill>
                <a:latin typeface="Lato"/>
                <a:ea typeface="Lato"/>
                <a:cs typeface="Lato"/>
                <a:sym typeface="Lato"/>
              </a:rPr>
              <a:t>3 attributes</a:t>
            </a:r>
            <a:br>
              <a:rPr lang="en" sz="1200">
                <a:solidFill>
                  <a:srgbClr val="666666"/>
                </a:solidFill>
                <a:latin typeface="Lato"/>
                <a:ea typeface="Lato"/>
                <a:cs typeface="Lato"/>
                <a:sym typeface="Lato"/>
              </a:rPr>
            </a:br>
            <a:r>
              <a:rPr lang="en" sz="1200" b="1">
                <a:solidFill>
                  <a:srgbClr val="A61C00"/>
                </a:solidFill>
                <a:latin typeface="Lato"/>
                <a:ea typeface="Lato"/>
                <a:cs typeface="Lato"/>
                <a:sym typeface="Lato"/>
              </a:rPr>
              <a:t>racial bias</a:t>
            </a:r>
            <a:r>
              <a:rPr lang="en" sz="1200">
                <a:solidFill>
                  <a:srgbClr val="666666"/>
                </a:solidFill>
                <a:latin typeface="Lato"/>
                <a:ea typeface="Lato"/>
                <a:cs typeface="Lato"/>
                <a:sym typeface="Lato"/>
              </a:rPr>
              <a:t> in detecting </a:t>
            </a:r>
            <a:r>
              <a:rPr lang="en" sz="1200" b="1">
                <a:solidFill>
                  <a:srgbClr val="0B5394"/>
                </a:solidFill>
                <a:latin typeface="Lato"/>
                <a:ea typeface="Lato"/>
                <a:cs typeface="Lato"/>
                <a:sym typeface="Lato"/>
              </a:rPr>
              <a:t>recidivism</a:t>
            </a:r>
            <a:br>
              <a:rPr lang="en" sz="1200">
                <a:solidFill>
                  <a:srgbClr val="666666"/>
                </a:solidFill>
                <a:latin typeface="Lato"/>
                <a:ea typeface="Lato"/>
                <a:cs typeface="Lato"/>
                <a:sym typeface="Lato"/>
              </a:rPr>
            </a:br>
            <a:endParaRPr sz="1200">
              <a:solidFill>
                <a:srgbClr val="666666"/>
              </a:solidFill>
              <a:latin typeface="Lato"/>
              <a:ea typeface="Lato"/>
              <a:cs typeface="Lato"/>
              <a:sym typeface="Lato"/>
            </a:endParaRPr>
          </a:p>
          <a:p>
            <a:pPr marL="457200" lvl="0" indent="-317500" algn="l" rtl="0">
              <a:spcBef>
                <a:spcPts val="0"/>
              </a:spcBef>
              <a:spcAft>
                <a:spcPts val="0"/>
              </a:spcAft>
              <a:buClr>
                <a:srgbClr val="666666"/>
              </a:buClr>
              <a:buSzPts val="1400"/>
              <a:buFont typeface="Lato"/>
              <a:buChar char="●"/>
            </a:pPr>
            <a:r>
              <a:rPr lang="en" sz="1300" b="1">
                <a:solidFill>
                  <a:srgbClr val="666666"/>
                </a:solidFill>
                <a:latin typeface="Comic Sans MS"/>
                <a:ea typeface="Comic Sans MS"/>
                <a:cs typeface="Comic Sans MS"/>
                <a:sym typeface="Comic Sans MS"/>
              </a:rPr>
              <a:t>German</a:t>
            </a:r>
            <a:r>
              <a:rPr lang="en" sz="1300">
                <a:solidFill>
                  <a:srgbClr val="666666"/>
                </a:solidFill>
                <a:latin typeface="Comic Sans MS"/>
                <a:ea typeface="Comic Sans MS"/>
                <a:cs typeface="Comic Sans MS"/>
                <a:sym typeface="Comic Sans MS"/>
              </a:rPr>
              <a:t>: </a:t>
            </a:r>
            <a:r>
              <a:rPr lang="en" sz="1200">
                <a:solidFill>
                  <a:srgbClr val="999999"/>
                </a:solidFill>
                <a:latin typeface="Lato"/>
                <a:ea typeface="Lato"/>
                <a:cs typeface="Lato"/>
                <a:sym typeface="Lato"/>
              </a:rPr>
              <a:t>1K #datapoints,</a:t>
            </a:r>
            <a:r>
              <a:rPr lang="en" sz="1200">
                <a:solidFill>
                  <a:srgbClr val="666666"/>
                </a:solidFill>
                <a:latin typeface="Lato"/>
                <a:ea typeface="Lato"/>
                <a:cs typeface="Lato"/>
                <a:sym typeface="Lato"/>
              </a:rPr>
              <a:t> </a:t>
            </a:r>
            <a:r>
              <a:rPr lang="en" sz="1200">
                <a:solidFill>
                  <a:srgbClr val="999999"/>
                </a:solidFill>
                <a:latin typeface="Lato"/>
                <a:ea typeface="Lato"/>
                <a:cs typeface="Lato"/>
                <a:sym typeface="Lato"/>
              </a:rPr>
              <a:t>9 attributes</a:t>
            </a:r>
            <a:endParaRPr sz="1200">
              <a:solidFill>
                <a:srgbClr val="666666"/>
              </a:solidFill>
              <a:latin typeface="Lato"/>
              <a:ea typeface="Lato"/>
              <a:cs typeface="Lato"/>
              <a:sym typeface="Lato"/>
            </a:endParaRPr>
          </a:p>
          <a:p>
            <a:pPr marL="457200" lvl="0" indent="0" algn="l" rtl="0">
              <a:spcBef>
                <a:spcPts val="0"/>
              </a:spcBef>
              <a:spcAft>
                <a:spcPts val="0"/>
              </a:spcAft>
              <a:buNone/>
            </a:pPr>
            <a:r>
              <a:rPr lang="en" sz="1200" b="1">
                <a:solidFill>
                  <a:srgbClr val="A61C00"/>
                </a:solidFill>
                <a:latin typeface="Lato"/>
                <a:ea typeface="Lato"/>
                <a:cs typeface="Lato"/>
                <a:sym typeface="Lato"/>
              </a:rPr>
              <a:t>gender bias</a:t>
            </a:r>
            <a:r>
              <a:rPr lang="en" sz="1200">
                <a:solidFill>
                  <a:srgbClr val="666666"/>
                </a:solidFill>
                <a:latin typeface="Lato"/>
                <a:ea typeface="Lato"/>
                <a:cs typeface="Lato"/>
                <a:sym typeface="Lato"/>
              </a:rPr>
              <a:t>  in assessing </a:t>
            </a:r>
            <a:r>
              <a:rPr lang="en" sz="1200" b="1">
                <a:solidFill>
                  <a:srgbClr val="0B5394"/>
                </a:solidFill>
                <a:latin typeface="Lato"/>
                <a:ea typeface="Lato"/>
                <a:cs typeface="Lato"/>
                <a:sym typeface="Lato"/>
              </a:rPr>
              <a:t>credit worthiness</a:t>
            </a:r>
            <a:r>
              <a:rPr lang="en" sz="1200">
                <a:solidFill>
                  <a:srgbClr val="666666"/>
                </a:solidFill>
                <a:latin typeface="Lato"/>
                <a:ea typeface="Lato"/>
                <a:cs typeface="Lato"/>
                <a:sym typeface="Lato"/>
              </a:rPr>
              <a:t> </a:t>
            </a:r>
            <a:r>
              <a:rPr lang="en" sz="1300">
                <a:solidFill>
                  <a:srgbClr val="666666"/>
                </a:solidFill>
                <a:latin typeface="Lato"/>
                <a:ea typeface="Lato"/>
                <a:cs typeface="Lato"/>
                <a:sym typeface="Lato"/>
              </a:rPr>
              <a:t> </a:t>
            </a:r>
            <a:endParaRPr sz="1100">
              <a:solidFill>
                <a:srgbClr val="666666"/>
              </a:solidFill>
              <a:latin typeface="Lato"/>
              <a:ea typeface="Lato"/>
              <a:cs typeface="Lato"/>
              <a:sym typeface="Lato"/>
            </a:endParaRPr>
          </a:p>
          <a:p>
            <a:pPr marL="0" lvl="0" indent="0" algn="l" rtl="0">
              <a:spcBef>
                <a:spcPts val="0"/>
              </a:spcBef>
              <a:spcAft>
                <a:spcPts val="0"/>
              </a:spcAft>
              <a:buNone/>
            </a:pPr>
            <a:endParaRPr>
              <a:solidFill>
                <a:srgbClr val="CCCCCC"/>
              </a:solidFill>
            </a:endParaRPr>
          </a:p>
        </p:txBody>
      </p:sp>
      <p:sp>
        <p:nvSpPr>
          <p:cNvPr id="277" name="Google Shape;277;p28"/>
          <p:cNvSpPr/>
          <p:nvPr/>
        </p:nvSpPr>
        <p:spPr>
          <a:xfrm>
            <a:off x="1722075" y="1929075"/>
            <a:ext cx="4088700" cy="2770800"/>
          </a:xfrm>
          <a:prstGeom prst="rect">
            <a:avLst/>
          </a:prstGeom>
          <a:solidFill>
            <a:srgbClr val="F3F3F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b="1">
                <a:solidFill>
                  <a:srgbClr val="CCCCCC"/>
                </a:solidFill>
                <a:latin typeface="Lato"/>
                <a:ea typeface="Lato"/>
                <a:cs typeface="Lato"/>
                <a:sym typeface="Lato"/>
              </a:rPr>
              <a:t>3 real-world datasets </a:t>
            </a:r>
            <a:endParaRPr b="1">
              <a:solidFill>
                <a:srgbClr val="CCCCCC"/>
              </a:solidFill>
              <a:latin typeface="Lato"/>
              <a:ea typeface="Lato"/>
              <a:cs typeface="Lato"/>
              <a:sym typeface="Lato"/>
            </a:endParaRPr>
          </a:p>
          <a:p>
            <a:pPr marL="0" lvl="0" indent="0" algn="ctr" rtl="0">
              <a:lnSpc>
                <a:spcPct val="115000"/>
              </a:lnSpc>
              <a:spcBef>
                <a:spcPts val="0"/>
              </a:spcBef>
              <a:spcAft>
                <a:spcPts val="0"/>
              </a:spcAft>
              <a:buNone/>
            </a:pPr>
            <a:endParaRPr b="1">
              <a:solidFill>
                <a:srgbClr val="CCCCCC"/>
              </a:solidFill>
              <a:latin typeface="Lato"/>
              <a:ea typeface="Lato"/>
              <a:cs typeface="Lato"/>
              <a:sym typeface="Lato"/>
            </a:endParaRPr>
          </a:p>
          <a:p>
            <a:pPr marL="457200" lvl="0" indent="-304800" algn="l" rtl="0">
              <a:spcBef>
                <a:spcPts val="0"/>
              </a:spcBef>
              <a:spcAft>
                <a:spcPts val="0"/>
              </a:spcAft>
              <a:buClr>
                <a:srgbClr val="CCCCCC"/>
              </a:buClr>
              <a:buSzPts val="1200"/>
              <a:buFont typeface="Lato"/>
              <a:buChar char="●"/>
            </a:pPr>
            <a:r>
              <a:rPr lang="en" sz="1200" b="1">
                <a:solidFill>
                  <a:srgbClr val="CCCCCC"/>
                </a:solidFill>
                <a:latin typeface="Lato"/>
                <a:ea typeface="Lato"/>
                <a:cs typeface="Lato"/>
                <a:sym typeface="Lato"/>
              </a:rPr>
              <a:t>Adult</a:t>
            </a:r>
            <a:r>
              <a:rPr lang="en" sz="1200">
                <a:solidFill>
                  <a:srgbClr val="CCCCCC"/>
                </a:solidFill>
                <a:latin typeface="Lato"/>
                <a:ea typeface="Lato"/>
                <a:cs typeface="Lato"/>
                <a:sym typeface="Lato"/>
              </a:rPr>
              <a:t> #datapoints: 45K</a:t>
            </a:r>
            <a:endParaRPr sz="1200">
              <a:solidFill>
                <a:srgbClr val="CCCCCC"/>
              </a:solidFill>
              <a:latin typeface="Lato"/>
              <a:ea typeface="Lato"/>
              <a:cs typeface="Lato"/>
              <a:sym typeface="Lato"/>
            </a:endParaRPr>
          </a:p>
          <a:p>
            <a:pPr marL="457200" lvl="0" indent="0" algn="l" rtl="0">
              <a:spcBef>
                <a:spcPts val="0"/>
              </a:spcBef>
              <a:spcAft>
                <a:spcPts val="0"/>
              </a:spcAft>
              <a:buNone/>
            </a:pPr>
            <a:r>
              <a:rPr lang="en" sz="1200">
                <a:solidFill>
                  <a:srgbClr val="CCCCCC"/>
                </a:solidFill>
                <a:latin typeface="Lato"/>
                <a:ea typeface="Lato"/>
                <a:cs typeface="Lato"/>
                <a:sym typeface="Lato"/>
              </a:rPr>
              <a:t>gender based income inequality</a:t>
            </a:r>
            <a:br>
              <a:rPr lang="en" sz="1200">
                <a:solidFill>
                  <a:srgbClr val="CCCCCC"/>
                </a:solidFill>
                <a:latin typeface="Lato"/>
                <a:ea typeface="Lato"/>
                <a:cs typeface="Lato"/>
                <a:sym typeface="Lato"/>
              </a:rPr>
            </a:br>
            <a:endParaRPr sz="1200">
              <a:solidFill>
                <a:srgbClr val="CCCCCC"/>
              </a:solidFill>
              <a:latin typeface="Lato"/>
              <a:ea typeface="Lato"/>
              <a:cs typeface="Lato"/>
              <a:sym typeface="Lato"/>
            </a:endParaRPr>
          </a:p>
          <a:p>
            <a:pPr marL="457200" lvl="0" indent="-304800" algn="l" rtl="0">
              <a:spcBef>
                <a:spcPts val="0"/>
              </a:spcBef>
              <a:spcAft>
                <a:spcPts val="0"/>
              </a:spcAft>
              <a:buClr>
                <a:srgbClr val="CCCCCC"/>
              </a:buClr>
              <a:buSzPts val="1200"/>
              <a:buFont typeface="Lato"/>
              <a:buChar char="●"/>
            </a:pPr>
            <a:r>
              <a:rPr lang="en" sz="1200" b="1">
                <a:solidFill>
                  <a:srgbClr val="CCCCCC"/>
                </a:solidFill>
                <a:latin typeface="Lato"/>
                <a:ea typeface="Lato"/>
                <a:cs typeface="Lato"/>
                <a:sym typeface="Lato"/>
              </a:rPr>
              <a:t>COMPAS</a:t>
            </a:r>
            <a:r>
              <a:rPr lang="en" sz="1200">
                <a:solidFill>
                  <a:srgbClr val="CCCCCC"/>
                </a:solidFill>
                <a:latin typeface="Lato"/>
                <a:ea typeface="Lato"/>
                <a:cs typeface="Lato"/>
                <a:sym typeface="Lato"/>
              </a:rPr>
              <a:t> #datapoints: 7.2K </a:t>
            </a:r>
            <a:endParaRPr sz="1200">
              <a:solidFill>
                <a:srgbClr val="CCCCCC"/>
              </a:solidFill>
              <a:latin typeface="Lato"/>
              <a:ea typeface="Lato"/>
              <a:cs typeface="Lato"/>
              <a:sym typeface="Lato"/>
            </a:endParaRPr>
          </a:p>
          <a:p>
            <a:pPr marL="457200" lvl="0" indent="0" algn="l" rtl="0">
              <a:spcBef>
                <a:spcPts val="0"/>
              </a:spcBef>
              <a:spcAft>
                <a:spcPts val="0"/>
              </a:spcAft>
              <a:buNone/>
            </a:pPr>
            <a:r>
              <a:rPr lang="en" sz="1200">
                <a:solidFill>
                  <a:srgbClr val="CCCCCC"/>
                </a:solidFill>
                <a:latin typeface="Lato"/>
                <a:ea typeface="Lato"/>
                <a:cs typeface="Lato"/>
                <a:sym typeface="Lato"/>
              </a:rPr>
              <a:t>racial bias in detecting recidivism</a:t>
            </a:r>
            <a:br>
              <a:rPr lang="en" sz="1200">
                <a:solidFill>
                  <a:srgbClr val="CCCCCC"/>
                </a:solidFill>
                <a:latin typeface="Lato"/>
                <a:ea typeface="Lato"/>
                <a:cs typeface="Lato"/>
                <a:sym typeface="Lato"/>
              </a:rPr>
            </a:br>
            <a:endParaRPr sz="1200">
              <a:solidFill>
                <a:srgbClr val="CCCCCC"/>
              </a:solidFill>
              <a:latin typeface="Lato"/>
              <a:ea typeface="Lato"/>
              <a:cs typeface="Lato"/>
              <a:sym typeface="Lato"/>
            </a:endParaRPr>
          </a:p>
          <a:p>
            <a:pPr marL="457200" lvl="0" indent="-317500" algn="l" rtl="0">
              <a:spcBef>
                <a:spcPts val="0"/>
              </a:spcBef>
              <a:spcAft>
                <a:spcPts val="0"/>
              </a:spcAft>
              <a:buClr>
                <a:srgbClr val="CCCCCC"/>
              </a:buClr>
              <a:buSzPts val="1400"/>
              <a:buFont typeface="Lato"/>
              <a:buChar char="●"/>
            </a:pPr>
            <a:r>
              <a:rPr lang="en" sz="1200" b="1">
                <a:solidFill>
                  <a:srgbClr val="CCCCCC"/>
                </a:solidFill>
                <a:latin typeface="Lato"/>
                <a:ea typeface="Lato"/>
                <a:cs typeface="Lato"/>
                <a:sym typeface="Lato"/>
              </a:rPr>
              <a:t>German</a:t>
            </a:r>
            <a:r>
              <a:rPr lang="en" sz="1200">
                <a:solidFill>
                  <a:srgbClr val="CCCCCC"/>
                </a:solidFill>
                <a:latin typeface="Lato"/>
                <a:ea typeface="Lato"/>
                <a:cs typeface="Lato"/>
                <a:sym typeface="Lato"/>
              </a:rPr>
              <a:t> #datapoints: 1K </a:t>
            </a:r>
            <a:br>
              <a:rPr lang="en" sz="1200">
                <a:solidFill>
                  <a:srgbClr val="CCCCCC"/>
                </a:solidFill>
                <a:latin typeface="Lato"/>
                <a:ea typeface="Lato"/>
                <a:cs typeface="Lato"/>
                <a:sym typeface="Lato"/>
              </a:rPr>
            </a:br>
            <a:r>
              <a:rPr lang="en" sz="1200">
                <a:solidFill>
                  <a:srgbClr val="CCCCCC"/>
                </a:solidFill>
                <a:latin typeface="Lato"/>
                <a:ea typeface="Lato"/>
                <a:cs typeface="Lato"/>
                <a:sym typeface="Lato"/>
              </a:rPr>
              <a:t>gender bias in assessing credit worthiness </a:t>
            </a:r>
            <a:r>
              <a:rPr lang="en" sz="1300">
                <a:solidFill>
                  <a:srgbClr val="CCCCCC"/>
                </a:solidFill>
                <a:latin typeface="Lato"/>
                <a:ea typeface="Lato"/>
                <a:cs typeface="Lato"/>
                <a:sym typeface="Lato"/>
              </a:rPr>
              <a:t> </a:t>
            </a:r>
            <a:endParaRPr sz="1100">
              <a:solidFill>
                <a:srgbClr val="CCCCCC"/>
              </a:solidFill>
              <a:latin typeface="Lato"/>
              <a:ea typeface="Lato"/>
              <a:cs typeface="Lato"/>
              <a:sym typeface="Lato"/>
            </a:endParaRPr>
          </a:p>
          <a:p>
            <a:pPr marL="0" lvl="0" indent="0" algn="l" rtl="0">
              <a:spcBef>
                <a:spcPts val="0"/>
              </a:spcBef>
              <a:spcAft>
                <a:spcPts val="0"/>
              </a:spcAft>
              <a:buNone/>
            </a:pPr>
            <a:endParaRPr>
              <a:solidFill>
                <a:srgbClr val="CCCCCC"/>
              </a:solidFill>
            </a:endParaRPr>
          </a:p>
        </p:txBody>
      </p:sp>
      <p:sp>
        <p:nvSpPr>
          <p:cNvPr id="278" name="Google Shape;278;p28"/>
          <p:cNvSpPr/>
          <p:nvPr/>
        </p:nvSpPr>
        <p:spPr>
          <a:xfrm>
            <a:off x="2514475" y="2054650"/>
            <a:ext cx="4519500" cy="2770800"/>
          </a:xfrm>
          <a:prstGeom prst="rect">
            <a:avLst/>
          </a:prstGeom>
          <a:solidFill>
            <a:srgbClr val="F3F3F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b="1">
                <a:latin typeface="Lato"/>
                <a:ea typeface="Lato"/>
                <a:cs typeface="Lato"/>
                <a:sym typeface="Lato"/>
              </a:rPr>
              <a:t>Practical data management concerns </a:t>
            </a:r>
            <a:endParaRPr b="1">
              <a:latin typeface="Lato"/>
              <a:ea typeface="Lato"/>
              <a:cs typeface="Lato"/>
              <a:sym typeface="Lato"/>
            </a:endParaRPr>
          </a:p>
          <a:p>
            <a:pPr marL="0" lvl="0" indent="0" algn="ctr" rtl="0">
              <a:lnSpc>
                <a:spcPct val="115000"/>
              </a:lnSpc>
              <a:spcBef>
                <a:spcPts val="0"/>
              </a:spcBef>
              <a:spcAft>
                <a:spcPts val="0"/>
              </a:spcAft>
              <a:buNone/>
            </a:pPr>
            <a:endParaRPr b="1">
              <a:latin typeface="Lato"/>
              <a:ea typeface="Lato"/>
              <a:cs typeface="Lato"/>
              <a:sym typeface="Lato"/>
            </a:endParaRPr>
          </a:p>
          <a:p>
            <a:pPr marL="457200" lvl="0" indent="0" algn="l" rtl="0">
              <a:spcBef>
                <a:spcPts val="0"/>
              </a:spcBef>
              <a:spcAft>
                <a:spcPts val="0"/>
              </a:spcAft>
              <a:buNone/>
            </a:pPr>
            <a:endParaRPr sz="1200">
              <a:solidFill>
                <a:srgbClr val="666666"/>
              </a:solidFill>
              <a:latin typeface="Lato"/>
              <a:ea typeface="Lato"/>
              <a:cs typeface="Lato"/>
              <a:sym typeface="Lato"/>
            </a:endParaRPr>
          </a:p>
          <a:p>
            <a:pPr marL="457200" lvl="0" indent="0" algn="l" rtl="0">
              <a:spcBef>
                <a:spcPts val="0"/>
              </a:spcBef>
              <a:spcAft>
                <a:spcPts val="0"/>
              </a:spcAft>
              <a:buNone/>
            </a:pPr>
            <a:endParaRPr sz="1200">
              <a:solidFill>
                <a:srgbClr val="666666"/>
              </a:solidFill>
              <a:latin typeface="Lato"/>
              <a:ea typeface="Lato"/>
              <a:cs typeface="Lato"/>
              <a:sym typeface="Lato"/>
            </a:endParaRPr>
          </a:p>
          <a:p>
            <a:pPr marL="457200" lvl="0" indent="0" algn="l" rtl="0">
              <a:spcBef>
                <a:spcPts val="0"/>
              </a:spcBef>
              <a:spcAft>
                <a:spcPts val="0"/>
              </a:spcAft>
              <a:buNone/>
            </a:pPr>
            <a:endParaRPr sz="1200">
              <a:solidFill>
                <a:srgbClr val="666666"/>
              </a:solidFill>
              <a:latin typeface="Lato"/>
              <a:ea typeface="Lato"/>
              <a:cs typeface="Lato"/>
              <a:sym typeface="Lato"/>
            </a:endParaRPr>
          </a:p>
          <a:p>
            <a:pPr marL="457200" lvl="0" indent="0" algn="l" rtl="0">
              <a:spcBef>
                <a:spcPts val="0"/>
              </a:spcBef>
              <a:spcAft>
                <a:spcPts val="0"/>
              </a:spcAft>
              <a:buNone/>
            </a:pPr>
            <a:endParaRPr sz="1200">
              <a:solidFill>
                <a:srgbClr val="666666"/>
              </a:solidFill>
              <a:latin typeface="Lato"/>
              <a:ea typeface="Lato"/>
              <a:cs typeface="Lato"/>
              <a:sym typeface="Lato"/>
            </a:endParaRPr>
          </a:p>
          <a:p>
            <a:pPr marL="457200" lvl="0" indent="0" algn="l" rtl="0">
              <a:spcBef>
                <a:spcPts val="0"/>
              </a:spcBef>
              <a:spcAft>
                <a:spcPts val="0"/>
              </a:spcAft>
              <a:buNone/>
            </a:pPr>
            <a:endParaRPr sz="1200">
              <a:solidFill>
                <a:srgbClr val="666666"/>
              </a:solidFill>
              <a:latin typeface="Lato"/>
              <a:ea typeface="Lato"/>
              <a:cs typeface="Lato"/>
              <a:sym typeface="Lato"/>
            </a:endParaRPr>
          </a:p>
          <a:p>
            <a:pPr marL="457200" lvl="0" indent="0" algn="l" rtl="0">
              <a:spcBef>
                <a:spcPts val="0"/>
              </a:spcBef>
              <a:spcAft>
                <a:spcPts val="0"/>
              </a:spcAft>
              <a:buNone/>
            </a:pPr>
            <a:endParaRPr sz="1200">
              <a:solidFill>
                <a:srgbClr val="666666"/>
              </a:solidFill>
              <a:latin typeface="Lato"/>
              <a:ea typeface="Lato"/>
              <a:cs typeface="Lato"/>
              <a:sym typeface="Lato"/>
            </a:endParaRPr>
          </a:p>
          <a:p>
            <a:pPr marL="457200" lvl="0" indent="0" algn="l" rtl="0">
              <a:spcBef>
                <a:spcPts val="0"/>
              </a:spcBef>
              <a:spcAft>
                <a:spcPts val="0"/>
              </a:spcAft>
              <a:buNone/>
            </a:pPr>
            <a:endParaRPr sz="1200">
              <a:solidFill>
                <a:srgbClr val="666666"/>
              </a:solidFill>
              <a:latin typeface="Lato"/>
              <a:ea typeface="Lato"/>
              <a:cs typeface="Lato"/>
              <a:sym typeface="Lato"/>
            </a:endParaRPr>
          </a:p>
          <a:p>
            <a:pPr marL="457200" lvl="0" indent="0" algn="l" rtl="0">
              <a:spcBef>
                <a:spcPts val="0"/>
              </a:spcBef>
              <a:spcAft>
                <a:spcPts val="0"/>
              </a:spcAft>
              <a:buNone/>
            </a:pPr>
            <a:endParaRPr sz="1200">
              <a:solidFill>
                <a:srgbClr val="666666"/>
              </a:solidFill>
              <a:latin typeface="Lato"/>
              <a:ea typeface="Lato"/>
              <a:cs typeface="Lato"/>
              <a:sym typeface="Lato"/>
            </a:endParaRPr>
          </a:p>
          <a:p>
            <a:pPr marL="457200" lvl="0" indent="0" algn="l" rtl="0">
              <a:spcBef>
                <a:spcPts val="0"/>
              </a:spcBef>
              <a:spcAft>
                <a:spcPts val="0"/>
              </a:spcAft>
              <a:buNone/>
            </a:pPr>
            <a:endParaRPr sz="1200">
              <a:solidFill>
                <a:srgbClr val="666666"/>
              </a:solidFill>
              <a:latin typeface="Lato"/>
              <a:ea typeface="Lato"/>
              <a:cs typeface="Lato"/>
              <a:sym typeface="Lato"/>
            </a:endParaRPr>
          </a:p>
          <a:p>
            <a:pPr marL="457200" lvl="0" indent="0" algn="l" rtl="0">
              <a:spcBef>
                <a:spcPts val="0"/>
              </a:spcBef>
              <a:spcAft>
                <a:spcPts val="0"/>
              </a:spcAft>
              <a:buNone/>
            </a:pPr>
            <a:endParaRPr sz="1200">
              <a:solidFill>
                <a:srgbClr val="666666"/>
              </a:solidFill>
              <a:latin typeface="Lato"/>
              <a:ea typeface="Lato"/>
              <a:cs typeface="Lato"/>
              <a:sym typeface="Lato"/>
            </a:endParaRPr>
          </a:p>
        </p:txBody>
      </p:sp>
      <p:sp>
        <p:nvSpPr>
          <p:cNvPr id="279" name="Google Shape;279;p28"/>
          <p:cNvSpPr txBox="1"/>
          <p:nvPr/>
        </p:nvSpPr>
        <p:spPr>
          <a:xfrm>
            <a:off x="2514475" y="2752450"/>
            <a:ext cx="4519500" cy="20472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rgbClr val="666666"/>
              </a:buClr>
              <a:buSzPts val="1300"/>
              <a:buFont typeface="Lato"/>
              <a:buChar char="●"/>
            </a:pPr>
            <a:r>
              <a:rPr lang="en" sz="1200">
                <a:solidFill>
                  <a:srgbClr val="666666"/>
                </a:solidFill>
                <a:latin typeface="Lato"/>
                <a:ea typeface="Lato"/>
                <a:cs typeface="Lato"/>
                <a:sym typeface="Lato"/>
              </a:rPr>
              <a:t>How much </a:t>
            </a:r>
            <a:r>
              <a:rPr lang="en" sz="1200" b="1">
                <a:solidFill>
                  <a:srgbClr val="0B5394"/>
                </a:solidFill>
                <a:latin typeface="Lato"/>
                <a:ea typeface="Lato"/>
                <a:cs typeface="Lato"/>
                <a:sym typeface="Lato"/>
              </a:rPr>
              <a:t>correctness</a:t>
            </a:r>
            <a:r>
              <a:rPr lang="en" sz="1200">
                <a:solidFill>
                  <a:srgbClr val="666666"/>
                </a:solidFill>
                <a:latin typeface="Lato"/>
                <a:ea typeface="Lato"/>
                <a:cs typeface="Lato"/>
                <a:sym typeface="Lato"/>
              </a:rPr>
              <a:t> do classifiers </a:t>
            </a:r>
            <a:r>
              <a:rPr lang="en" sz="1200" b="1" u="sng">
                <a:solidFill>
                  <a:srgbClr val="A61C00"/>
                </a:solidFill>
                <a:latin typeface="Lato"/>
                <a:ea typeface="Lato"/>
                <a:cs typeface="Lato"/>
                <a:sym typeface="Lato"/>
              </a:rPr>
              <a:t>trade off</a:t>
            </a:r>
            <a:r>
              <a:rPr lang="en" sz="1200">
                <a:solidFill>
                  <a:srgbClr val="666666"/>
                </a:solidFill>
                <a:latin typeface="Lato"/>
                <a:ea typeface="Lato"/>
                <a:cs typeface="Lato"/>
                <a:sym typeface="Lato"/>
              </a:rPr>
              <a:t> while enforcing </a:t>
            </a:r>
            <a:r>
              <a:rPr lang="en" sz="1200" b="1">
                <a:solidFill>
                  <a:srgbClr val="0B5394"/>
                </a:solidFill>
                <a:latin typeface="Lato"/>
                <a:ea typeface="Lato"/>
                <a:cs typeface="Lato"/>
                <a:sym typeface="Lato"/>
              </a:rPr>
              <a:t>fairness</a:t>
            </a:r>
            <a:r>
              <a:rPr lang="en" sz="1200">
                <a:solidFill>
                  <a:srgbClr val="666666"/>
                </a:solidFill>
                <a:latin typeface="Lato"/>
                <a:ea typeface="Lato"/>
                <a:cs typeface="Lato"/>
                <a:sym typeface="Lato"/>
              </a:rPr>
              <a:t>? </a:t>
            </a:r>
            <a:br>
              <a:rPr lang="en" sz="1200">
                <a:solidFill>
                  <a:srgbClr val="666666"/>
                </a:solidFill>
                <a:latin typeface="Lato"/>
                <a:ea typeface="Lato"/>
                <a:cs typeface="Lato"/>
                <a:sym typeface="Lato"/>
              </a:rPr>
            </a:br>
            <a:endParaRPr sz="1200">
              <a:solidFill>
                <a:srgbClr val="666666"/>
              </a:solidFill>
              <a:latin typeface="Lato"/>
              <a:ea typeface="Lato"/>
              <a:cs typeface="Lato"/>
              <a:sym typeface="Lato"/>
            </a:endParaRPr>
          </a:p>
          <a:p>
            <a:pPr marL="457200" lvl="0" indent="-304800" algn="l" rtl="0">
              <a:spcBef>
                <a:spcPts val="0"/>
              </a:spcBef>
              <a:spcAft>
                <a:spcPts val="0"/>
              </a:spcAft>
              <a:buClr>
                <a:srgbClr val="666666"/>
              </a:buClr>
              <a:buSzPts val="1200"/>
              <a:buFont typeface="Lato"/>
              <a:buChar char="●"/>
            </a:pPr>
            <a:r>
              <a:rPr lang="en" sz="1200">
                <a:solidFill>
                  <a:srgbClr val="666666"/>
                </a:solidFill>
                <a:latin typeface="Lato"/>
                <a:ea typeface="Lato"/>
                <a:cs typeface="Lato"/>
                <a:sym typeface="Lato"/>
              </a:rPr>
              <a:t>How </a:t>
            </a:r>
            <a:r>
              <a:rPr lang="en" sz="1200" b="1">
                <a:solidFill>
                  <a:srgbClr val="0B5394"/>
                </a:solidFill>
                <a:latin typeface="Lato"/>
                <a:ea typeface="Lato"/>
                <a:cs typeface="Lato"/>
                <a:sym typeface="Lato"/>
              </a:rPr>
              <a:t>efficient and scalable</a:t>
            </a:r>
            <a:r>
              <a:rPr lang="en" sz="1200">
                <a:solidFill>
                  <a:srgbClr val="666666"/>
                </a:solidFill>
                <a:latin typeface="Lato"/>
                <a:ea typeface="Lato"/>
                <a:cs typeface="Lato"/>
                <a:sym typeface="Lato"/>
              </a:rPr>
              <a:t> the approaches are,  especially when data  grows vertically/horizontally?</a:t>
            </a:r>
            <a:br>
              <a:rPr lang="en" sz="1200">
                <a:solidFill>
                  <a:srgbClr val="666666"/>
                </a:solidFill>
                <a:latin typeface="Lato"/>
                <a:ea typeface="Lato"/>
                <a:cs typeface="Lato"/>
                <a:sym typeface="Lato"/>
              </a:rPr>
            </a:br>
            <a:endParaRPr sz="1200">
              <a:solidFill>
                <a:srgbClr val="666666"/>
              </a:solidFill>
              <a:latin typeface="Lato"/>
              <a:ea typeface="Lato"/>
              <a:cs typeface="Lato"/>
              <a:sym typeface="Lato"/>
            </a:endParaRPr>
          </a:p>
          <a:p>
            <a:pPr marL="457200" lvl="0" indent="-304800" algn="l" rtl="0">
              <a:spcBef>
                <a:spcPts val="0"/>
              </a:spcBef>
              <a:spcAft>
                <a:spcPts val="0"/>
              </a:spcAft>
              <a:buClr>
                <a:srgbClr val="666666"/>
              </a:buClr>
              <a:buSzPts val="1200"/>
              <a:buFont typeface="Lato"/>
              <a:buChar char="●"/>
            </a:pPr>
            <a:r>
              <a:rPr lang="en" sz="1200">
                <a:solidFill>
                  <a:srgbClr val="666666"/>
                </a:solidFill>
                <a:latin typeface="Lato"/>
                <a:ea typeface="Lato"/>
                <a:cs typeface="Lato"/>
                <a:sym typeface="Lato"/>
              </a:rPr>
              <a:t>Does the</a:t>
            </a:r>
            <a:r>
              <a:rPr lang="en" sz="1200" b="1">
                <a:solidFill>
                  <a:srgbClr val="666666"/>
                </a:solidFill>
                <a:latin typeface="Lato"/>
                <a:ea typeface="Lato"/>
                <a:cs typeface="Lato"/>
                <a:sym typeface="Lato"/>
              </a:rPr>
              <a:t> </a:t>
            </a:r>
            <a:r>
              <a:rPr lang="en" sz="1200" b="1">
                <a:solidFill>
                  <a:srgbClr val="0B5394"/>
                </a:solidFill>
                <a:latin typeface="Lato"/>
                <a:ea typeface="Lato"/>
                <a:cs typeface="Lato"/>
                <a:sym typeface="Lato"/>
              </a:rPr>
              <a:t>choice of ML model</a:t>
            </a:r>
            <a:r>
              <a:rPr lang="en" sz="1200">
                <a:solidFill>
                  <a:srgbClr val="0B5394"/>
                </a:solidFill>
                <a:latin typeface="Lato"/>
                <a:ea typeface="Lato"/>
                <a:cs typeface="Lato"/>
                <a:sym typeface="Lato"/>
              </a:rPr>
              <a:t> </a:t>
            </a:r>
            <a:r>
              <a:rPr lang="en" sz="1200">
                <a:solidFill>
                  <a:srgbClr val="666666"/>
                </a:solidFill>
                <a:latin typeface="Lato"/>
                <a:ea typeface="Lato"/>
                <a:cs typeface="Lato"/>
                <a:sym typeface="Lato"/>
              </a:rPr>
              <a:t>matter for pre- and post-processing?</a:t>
            </a:r>
            <a:br>
              <a:rPr lang="en" sz="1200">
                <a:solidFill>
                  <a:srgbClr val="666666"/>
                </a:solidFill>
                <a:latin typeface="Lato"/>
                <a:ea typeface="Lato"/>
                <a:cs typeface="Lato"/>
                <a:sym typeface="Lato"/>
              </a:rPr>
            </a:br>
            <a:endParaRPr sz="1200">
              <a:solidFill>
                <a:srgbClr val="666666"/>
              </a:solidFill>
              <a:latin typeface="Lato"/>
              <a:ea typeface="Lato"/>
              <a:cs typeface="Lato"/>
              <a:sym typeface="Lato"/>
            </a:endParaRPr>
          </a:p>
          <a:p>
            <a:pPr marL="457200" lvl="0" indent="-304800" algn="l" rtl="0">
              <a:lnSpc>
                <a:spcPct val="107000"/>
              </a:lnSpc>
              <a:spcBef>
                <a:spcPts val="0"/>
              </a:spcBef>
              <a:spcAft>
                <a:spcPts val="0"/>
              </a:spcAft>
              <a:buClr>
                <a:srgbClr val="666666"/>
              </a:buClr>
              <a:buSzPts val="1200"/>
              <a:buFont typeface="Lato"/>
              <a:buChar char="●"/>
            </a:pPr>
            <a:r>
              <a:rPr lang="en" sz="1200">
                <a:solidFill>
                  <a:srgbClr val="666666"/>
                </a:solidFill>
                <a:latin typeface="Lato"/>
                <a:ea typeface="Lato"/>
                <a:cs typeface="Lato"/>
                <a:sym typeface="Lato"/>
              </a:rPr>
              <a:t>What happens if the </a:t>
            </a:r>
            <a:r>
              <a:rPr lang="en" sz="1200" b="1">
                <a:solidFill>
                  <a:srgbClr val="0B5394"/>
                </a:solidFill>
                <a:latin typeface="Lato"/>
                <a:ea typeface="Lato"/>
                <a:cs typeface="Lato"/>
                <a:sym typeface="Lato"/>
              </a:rPr>
              <a:t>training data</a:t>
            </a:r>
            <a:r>
              <a:rPr lang="en" sz="1200">
                <a:solidFill>
                  <a:srgbClr val="666666"/>
                </a:solidFill>
                <a:latin typeface="Lato"/>
                <a:ea typeface="Lato"/>
                <a:cs typeface="Lato"/>
                <a:sym typeface="Lato"/>
              </a:rPr>
              <a:t> has </a:t>
            </a:r>
            <a:r>
              <a:rPr lang="en" sz="1200" b="1" u="sng">
                <a:solidFill>
                  <a:srgbClr val="A61C00"/>
                </a:solidFill>
                <a:latin typeface="Lato"/>
                <a:ea typeface="Lato"/>
                <a:cs typeface="Lato"/>
                <a:sym typeface="Lato"/>
              </a:rPr>
              <a:t>errors</a:t>
            </a:r>
            <a:r>
              <a:rPr lang="en" sz="1200">
                <a:solidFill>
                  <a:srgbClr val="666666"/>
                </a:solidFill>
                <a:latin typeface="Lato"/>
                <a:ea typeface="Lato"/>
                <a:cs typeface="Lato"/>
                <a:sym typeface="Lato"/>
              </a:rPr>
              <a:t>?</a:t>
            </a:r>
            <a:endParaRPr sz="1200">
              <a:solidFill>
                <a:srgbClr val="666666"/>
              </a:solidFill>
              <a:latin typeface="Lato"/>
              <a:ea typeface="Lato"/>
              <a:cs typeface="Lato"/>
              <a:sym typeface="Lato"/>
            </a:endParaRPr>
          </a:p>
        </p:txBody>
      </p:sp>
      <p:sp>
        <p:nvSpPr>
          <p:cNvPr id="2" name="Slide Number Placeholder 1">
            <a:extLst>
              <a:ext uri="{FF2B5EF4-FFF2-40B4-BE49-F238E27FC236}">
                <a16:creationId xmlns:a16="http://schemas.microsoft.com/office/drawing/2014/main" id="{FCA4A369-913F-B79E-BA77-22665811B3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3"/>
                                        </p:tgtEl>
                                        <p:attrNameLst>
                                          <p:attrName>style.visibility</p:attrName>
                                        </p:attrNameLst>
                                      </p:cBhvr>
                                      <p:to>
                                        <p:strVal val="visible"/>
                                      </p:to>
                                    </p:set>
                                    <p:animEffect transition="in" filter="fade">
                                      <p:cBhvr>
                                        <p:cTn id="7" dur="1000"/>
                                        <p:tgtEl>
                                          <p:spTgt spid="2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4"/>
                                        </p:tgtEl>
                                        <p:attrNameLst>
                                          <p:attrName>style.visibility</p:attrName>
                                        </p:attrNameLst>
                                      </p:cBhvr>
                                      <p:to>
                                        <p:strVal val="visible"/>
                                      </p:to>
                                    </p:set>
                                    <p:animEffect transition="in" filter="fade">
                                      <p:cBhvr>
                                        <p:cTn id="12" dur="300"/>
                                        <p:tgtEl>
                                          <p:spTgt spid="274"/>
                                        </p:tgtEl>
                                      </p:cBhvr>
                                    </p:animEffect>
                                  </p:childTnLst>
                                </p:cTn>
                              </p:par>
                              <p:par>
                                <p:cTn id="13" presetID="10" presetClass="entr" presetSubtype="0" fill="hold" nodeType="withEffect">
                                  <p:stCondLst>
                                    <p:cond delay="0"/>
                                  </p:stCondLst>
                                  <p:childTnLst>
                                    <p:set>
                                      <p:cBhvr>
                                        <p:cTn id="14" dur="1" fill="hold">
                                          <p:stCondLst>
                                            <p:cond delay="0"/>
                                          </p:stCondLst>
                                        </p:cTn>
                                        <p:tgtEl>
                                          <p:spTgt spid="276"/>
                                        </p:tgtEl>
                                        <p:attrNameLst>
                                          <p:attrName>style.visibility</p:attrName>
                                        </p:attrNameLst>
                                      </p:cBhvr>
                                      <p:to>
                                        <p:strVal val="visible"/>
                                      </p:to>
                                    </p:set>
                                    <p:animEffect transition="in" filter="fade">
                                      <p:cBhvr>
                                        <p:cTn id="15" dur="1000"/>
                                        <p:tgtEl>
                                          <p:spTgt spid="2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77"/>
                                        </p:tgtEl>
                                        <p:attrNameLst>
                                          <p:attrName>style.visibility</p:attrName>
                                        </p:attrNameLst>
                                      </p:cBhvr>
                                      <p:to>
                                        <p:strVal val="visible"/>
                                      </p:to>
                                    </p:set>
                                    <p:animEffect transition="in" filter="fade">
                                      <p:cBhvr>
                                        <p:cTn id="20" dur="400"/>
                                        <p:tgtEl>
                                          <p:spTgt spid="277"/>
                                        </p:tgtEl>
                                      </p:cBhvr>
                                    </p:animEffect>
                                  </p:childTnLst>
                                </p:cTn>
                              </p:par>
                              <p:par>
                                <p:cTn id="21" presetID="10" presetClass="entr" presetSubtype="0" fill="hold" nodeType="withEffect">
                                  <p:stCondLst>
                                    <p:cond delay="0"/>
                                  </p:stCondLst>
                                  <p:childTnLst>
                                    <p:set>
                                      <p:cBhvr>
                                        <p:cTn id="22" dur="1" fill="hold">
                                          <p:stCondLst>
                                            <p:cond delay="0"/>
                                          </p:stCondLst>
                                        </p:cTn>
                                        <p:tgtEl>
                                          <p:spTgt spid="278"/>
                                        </p:tgtEl>
                                        <p:attrNameLst>
                                          <p:attrName>style.visibility</p:attrName>
                                        </p:attrNameLst>
                                      </p:cBhvr>
                                      <p:to>
                                        <p:strVal val="visible"/>
                                      </p:to>
                                    </p:set>
                                    <p:animEffect transition="in" filter="fade">
                                      <p:cBhvr>
                                        <p:cTn id="23" dur="1000"/>
                                        <p:tgtEl>
                                          <p:spTgt spid="27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79">
                                            <p:txEl>
                                              <p:pRg st="0" end="0"/>
                                            </p:txEl>
                                          </p:spTgt>
                                        </p:tgtEl>
                                        <p:attrNameLst>
                                          <p:attrName>style.visibility</p:attrName>
                                        </p:attrNameLst>
                                      </p:cBhvr>
                                      <p:to>
                                        <p:strVal val="visible"/>
                                      </p:to>
                                    </p:set>
                                    <p:animEffect transition="in" filter="fade">
                                      <p:cBhvr>
                                        <p:cTn id="28" dur="1000"/>
                                        <p:tgtEl>
                                          <p:spTgt spid="27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79">
                                            <p:txEl>
                                              <p:pRg st="1" end="1"/>
                                            </p:txEl>
                                          </p:spTgt>
                                        </p:tgtEl>
                                        <p:attrNameLst>
                                          <p:attrName>style.visibility</p:attrName>
                                        </p:attrNameLst>
                                      </p:cBhvr>
                                      <p:to>
                                        <p:strVal val="visible"/>
                                      </p:to>
                                    </p:set>
                                    <p:animEffect transition="in" filter="fade">
                                      <p:cBhvr>
                                        <p:cTn id="33" dur="1000"/>
                                        <p:tgtEl>
                                          <p:spTgt spid="279">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79">
                                            <p:txEl>
                                              <p:pRg st="2" end="2"/>
                                            </p:txEl>
                                          </p:spTgt>
                                        </p:tgtEl>
                                        <p:attrNameLst>
                                          <p:attrName>style.visibility</p:attrName>
                                        </p:attrNameLst>
                                      </p:cBhvr>
                                      <p:to>
                                        <p:strVal val="visible"/>
                                      </p:to>
                                    </p:set>
                                    <p:animEffect transition="in" filter="fade">
                                      <p:cBhvr>
                                        <p:cTn id="38" dur="1000"/>
                                        <p:tgtEl>
                                          <p:spTgt spid="279">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79">
                                            <p:txEl>
                                              <p:pRg st="3" end="3"/>
                                            </p:txEl>
                                          </p:spTgt>
                                        </p:tgtEl>
                                        <p:attrNameLst>
                                          <p:attrName>style.visibility</p:attrName>
                                        </p:attrNameLst>
                                      </p:cBhvr>
                                      <p:to>
                                        <p:strVal val="visible"/>
                                      </p:to>
                                    </p:set>
                                    <p:animEffect transition="in" filter="fade">
                                      <p:cBhvr>
                                        <p:cTn id="43" dur="1000"/>
                                        <p:tgtEl>
                                          <p:spTgt spid="2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9"/>
          <p:cNvSpPr txBox="1">
            <a:spLocks noGrp="1"/>
          </p:cNvSpPr>
          <p:nvPr>
            <p:ph type="body" idx="1"/>
          </p:nvPr>
        </p:nvSpPr>
        <p:spPr>
          <a:xfrm>
            <a:off x="-48600" y="479075"/>
            <a:ext cx="9192600" cy="4664400"/>
          </a:xfrm>
          <a:prstGeom prst="rect">
            <a:avLst/>
          </a:prstGeom>
          <a:solidFill>
            <a:schemeClr val="lt1"/>
          </a:solidFill>
        </p:spPr>
        <p:txBody>
          <a:bodyPr spcFirstLastPara="1" wrap="square" lIns="91425" tIns="91425" rIns="91425" bIns="91425" anchor="t" anchorCtr="0">
            <a:normAutofit/>
          </a:bodyPr>
          <a:lstStyle/>
          <a:p>
            <a:pPr marL="0" lvl="0" indent="0" algn="ctr" rtl="0">
              <a:spcBef>
                <a:spcPts val="0"/>
              </a:spcBef>
              <a:spcAft>
                <a:spcPts val="1200"/>
              </a:spcAft>
              <a:buNone/>
            </a:pPr>
            <a:r>
              <a:rPr lang="en" sz="2600" b="1">
                <a:solidFill>
                  <a:srgbClr val="1C4587"/>
                </a:solidFill>
                <a:latin typeface="Raleway"/>
                <a:ea typeface="Raleway"/>
                <a:cs typeface="Raleway"/>
                <a:sym typeface="Raleway"/>
              </a:rPr>
              <a:t> </a:t>
            </a:r>
            <a:endParaRPr sz="2600" b="1">
              <a:solidFill>
                <a:srgbClr val="1C4587"/>
              </a:solidFill>
              <a:latin typeface="Raleway"/>
              <a:ea typeface="Raleway"/>
              <a:cs typeface="Raleway"/>
              <a:sym typeface="Raleway"/>
            </a:endParaRPr>
          </a:p>
        </p:txBody>
      </p:sp>
      <p:pic>
        <p:nvPicPr>
          <p:cNvPr id="285" name="Google Shape;285;p29"/>
          <p:cNvPicPr preferRelativeResize="0"/>
          <p:nvPr/>
        </p:nvPicPr>
        <p:blipFill>
          <a:blip r:embed="rId3">
            <a:alphaModFix/>
          </a:blip>
          <a:stretch>
            <a:fillRect/>
          </a:stretch>
        </p:blipFill>
        <p:spPr>
          <a:xfrm>
            <a:off x="1792125" y="1835460"/>
            <a:ext cx="1751025" cy="1751025"/>
          </a:xfrm>
          <a:prstGeom prst="rect">
            <a:avLst/>
          </a:prstGeom>
          <a:noFill/>
          <a:ln>
            <a:noFill/>
          </a:ln>
        </p:spPr>
      </p:pic>
      <p:sp>
        <p:nvSpPr>
          <p:cNvPr id="286" name="Google Shape;286;p29"/>
          <p:cNvSpPr txBox="1"/>
          <p:nvPr/>
        </p:nvSpPr>
        <p:spPr>
          <a:xfrm>
            <a:off x="2086025" y="2338313"/>
            <a:ext cx="6026400" cy="945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2300" b="1">
                <a:solidFill>
                  <a:srgbClr val="1C4587"/>
                </a:solidFill>
                <a:latin typeface="Raleway"/>
                <a:ea typeface="Raleway"/>
                <a:cs typeface="Raleway"/>
                <a:sym typeface="Raleway"/>
              </a:rPr>
              <a:t>What did we observe </a:t>
            </a:r>
            <a:br>
              <a:rPr lang="en" sz="2300" b="1">
                <a:solidFill>
                  <a:srgbClr val="1C4587"/>
                </a:solidFill>
                <a:latin typeface="Raleway"/>
                <a:ea typeface="Raleway"/>
                <a:cs typeface="Raleway"/>
                <a:sym typeface="Raleway"/>
              </a:rPr>
            </a:br>
            <a:r>
              <a:rPr lang="en" sz="2300" b="1">
                <a:solidFill>
                  <a:srgbClr val="1C4587"/>
                </a:solidFill>
                <a:latin typeface="Raleway"/>
                <a:ea typeface="Raleway"/>
                <a:cs typeface="Raleway"/>
                <a:sym typeface="Raleway"/>
              </a:rPr>
              <a:t>in our experiments?</a:t>
            </a:r>
            <a:endParaRPr sz="1100">
              <a:latin typeface="Lato"/>
              <a:ea typeface="Lato"/>
              <a:cs typeface="Lato"/>
              <a:sym typeface="Lato"/>
            </a:endParaRPr>
          </a:p>
        </p:txBody>
      </p:sp>
      <p:sp>
        <p:nvSpPr>
          <p:cNvPr id="2" name="Slide Number Placeholder 1">
            <a:extLst>
              <a:ext uri="{FF2B5EF4-FFF2-40B4-BE49-F238E27FC236}">
                <a16:creationId xmlns:a16="http://schemas.microsoft.com/office/drawing/2014/main" id="{FAD2F628-BBD9-682B-7227-C1DD373CC0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30"/>
          <p:cNvPicPr preferRelativeResize="0"/>
          <p:nvPr/>
        </p:nvPicPr>
        <p:blipFill>
          <a:blip r:embed="rId3">
            <a:alphaModFix amt="47000"/>
          </a:blip>
          <a:stretch>
            <a:fillRect/>
          </a:stretch>
        </p:blipFill>
        <p:spPr>
          <a:xfrm>
            <a:off x="277400" y="1709250"/>
            <a:ext cx="6383886" cy="3295550"/>
          </a:xfrm>
          <a:prstGeom prst="rect">
            <a:avLst/>
          </a:prstGeom>
          <a:noFill/>
          <a:ln>
            <a:noFill/>
          </a:ln>
        </p:spPr>
      </p:pic>
      <p:pic>
        <p:nvPicPr>
          <p:cNvPr id="292" name="Google Shape;292;p30"/>
          <p:cNvPicPr preferRelativeResize="0"/>
          <p:nvPr/>
        </p:nvPicPr>
        <p:blipFill>
          <a:blip r:embed="rId4">
            <a:alphaModFix/>
          </a:blip>
          <a:stretch>
            <a:fillRect/>
          </a:stretch>
        </p:blipFill>
        <p:spPr>
          <a:xfrm>
            <a:off x="162950" y="1278875"/>
            <a:ext cx="7286801" cy="317600"/>
          </a:xfrm>
          <a:prstGeom prst="rect">
            <a:avLst/>
          </a:prstGeom>
          <a:noFill/>
          <a:ln>
            <a:noFill/>
          </a:ln>
        </p:spPr>
      </p:pic>
      <p:sp>
        <p:nvSpPr>
          <p:cNvPr id="293" name="Google Shape;293;p30"/>
          <p:cNvSpPr/>
          <p:nvPr/>
        </p:nvSpPr>
        <p:spPr>
          <a:xfrm rot="5400000" flipH="1">
            <a:off x="8014325" y="979275"/>
            <a:ext cx="698700" cy="1297500"/>
          </a:xfrm>
          <a:prstGeom prst="wedgeRoundRectCallout">
            <a:avLst>
              <a:gd name="adj1" fmla="val 26877"/>
              <a:gd name="adj2" fmla="val 68788"/>
              <a:gd name="adj3" fmla="val 0"/>
            </a:avLst>
          </a:prstGeom>
          <a:solidFill>
            <a:schemeClr val="lt1"/>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0"/>
          <p:cNvSpPr txBox="1"/>
          <p:nvPr/>
        </p:nvSpPr>
        <p:spPr>
          <a:xfrm>
            <a:off x="7503400" y="1241663"/>
            <a:ext cx="17868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rgbClr val="434343"/>
                </a:solidFill>
                <a:latin typeface="Lato"/>
                <a:ea typeface="Lato"/>
                <a:cs typeface="Lato"/>
                <a:sym typeface="Lato"/>
              </a:rPr>
              <a:t>A variety of </a:t>
            </a:r>
            <a:endParaRPr sz="1200">
              <a:solidFill>
                <a:srgbClr val="434343"/>
              </a:solidFill>
              <a:latin typeface="Lato"/>
              <a:ea typeface="Lato"/>
              <a:cs typeface="Lato"/>
              <a:sym typeface="Lato"/>
            </a:endParaRPr>
          </a:p>
          <a:p>
            <a:pPr marL="0" lvl="0" indent="0" algn="ctr" rtl="0">
              <a:spcBef>
                <a:spcPts val="0"/>
              </a:spcBef>
              <a:spcAft>
                <a:spcPts val="0"/>
              </a:spcAft>
              <a:buNone/>
            </a:pPr>
            <a:r>
              <a:rPr lang="en" sz="1200" b="1">
                <a:solidFill>
                  <a:srgbClr val="434343"/>
                </a:solidFill>
                <a:latin typeface="Lato"/>
                <a:ea typeface="Lato"/>
                <a:cs typeface="Lato"/>
                <a:sym typeface="Lato"/>
              </a:rPr>
              <a:t>correctness</a:t>
            </a:r>
            <a:r>
              <a:rPr lang="en" sz="1200">
                <a:solidFill>
                  <a:srgbClr val="434343"/>
                </a:solidFill>
                <a:latin typeface="Lato"/>
                <a:ea typeface="Lato"/>
                <a:cs typeface="Lato"/>
                <a:sym typeface="Lato"/>
              </a:rPr>
              <a:t> and </a:t>
            </a:r>
            <a:r>
              <a:rPr lang="en" sz="1200" b="1">
                <a:solidFill>
                  <a:srgbClr val="434343"/>
                </a:solidFill>
                <a:latin typeface="Lato"/>
                <a:ea typeface="Lato"/>
                <a:cs typeface="Lato"/>
                <a:sym typeface="Lato"/>
              </a:rPr>
              <a:t>fairness</a:t>
            </a:r>
            <a:r>
              <a:rPr lang="en" sz="1200">
                <a:solidFill>
                  <a:srgbClr val="434343"/>
                </a:solidFill>
                <a:latin typeface="Lato"/>
                <a:ea typeface="Lato"/>
                <a:cs typeface="Lato"/>
                <a:sym typeface="Lato"/>
              </a:rPr>
              <a:t> metrics</a:t>
            </a:r>
            <a:endParaRPr sz="1200">
              <a:solidFill>
                <a:srgbClr val="434343"/>
              </a:solidFill>
              <a:latin typeface="Lato"/>
              <a:ea typeface="Lato"/>
              <a:cs typeface="Lato"/>
              <a:sym typeface="Lato"/>
            </a:endParaRPr>
          </a:p>
        </p:txBody>
      </p:sp>
      <p:pic>
        <p:nvPicPr>
          <p:cNvPr id="295" name="Google Shape;295;p30"/>
          <p:cNvPicPr preferRelativeResize="0"/>
          <p:nvPr/>
        </p:nvPicPr>
        <p:blipFill>
          <a:blip r:embed="rId3">
            <a:alphaModFix/>
          </a:blip>
          <a:stretch>
            <a:fillRect/>
          </a:stretch>
        </p:blipFill>
        <p:spPr>
          <a:xfrm>
            <a:off x="277400" y="1709250"/>
            <a:ext cx="6383886" cy="3295550"/>
          </a:xfrm>
          <a:prstGeom prst="rect">
            <a:avLst/>
          </a:prstGeom>
          <a:noFill/>
          <a:ln>
            <a:noFill/>
          </a:ln>
        </p:spPr>
      </p:pic>
      <p:pic>
        <p:nvPicPr>
          <p:cNvPr id="296" name="Google Shape;296;p30"/>
          <p:cNvPicPr preferRelativeResize="0"/>
          <p:nvPr/>
        </p:nvPicPr>
        <p:blipFill rotWithShape="1">
          <a:blip r:embed="rId5">
            <a:alphaModFix/>
          </a:blip>
          <a:srcRect l="6438" r="16726"/>
          <a:stretch/>
        </p:blipFill>
        <p:spPr>
          <a:xfrm>
            <a:off x="5953525" y="1656225"/>
            <a:ext cx="835425" cy="3401601"/>
          </a:xfrm>
          <a:prstGeom prst="rect">
            <a:avLst/>
          </a:prstGeom>
          <a:noFill/>
          <a:ln>
            <a:noFill/>
          </a:ln>
        </p:spPr>
      </p:pic>
      <p:sp>
        <p:nvSpPr>
          <p:cNvPr id="297" name="Google Shape;297;p30"/>
          <p:cNvSpPr/>
          <p:nvPr/>
        </p:nvSpPr>
        <p:spPr>
          <a:xfrm>
            <a:off x="5953475" y="1596475"/>
            <a:ext cx="835500" cy="3491100"/>
          </a:xfrm>
          <a:prstGeom prst="rect">
            <a:avLst/>
          </a:prstGeom>
          <a:noFill/>
          <a:ln w="9525" cap="flat"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0"/>
          <p:cNvSpPr/>
          <p:nvPr/>
        </p:nvSpPr>
        <p:spPr>
          <a:xfrm rot="5400000" flipH="1">
            <a:off x="7534325" y="2279500"/>
            <a:ext cx="935100" cy="1413900"/>
          </a:xfrm>
          <a:prstGeom prst="wedgeRectCallout">
            <a:avLst>
              <a:gd name="adj1" fmla="val 118070"/>
              <a:gd name="adj2" fmla="val 124312"/>
            </a:avLst>
          </a:prstGeom>
          <a:solidFill>
            <a:srgbClr val="F3F3F3"/>
          </a:solid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0"/>
          <p:cNvSpPr txBox="1"/>
          <p:nvPr/>
        </p:nvSpPr>
        <p:spPr>
          <a:xfrm>
            <a:off x="7252325" y="2593900"/>
            <a:ext cx="14991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Lato"/>
                <a:ea typeface="Lato"/>
                <a:cs typeface="Lato"/>
                <a:sym typeface="Lato"/>
              </a:rPr>
              <a:t>Fair approaches </a:t>
            </a:r>
            <a:r>
              <a:rPr lang="en" b="1">
                <a:solidFill>
                  <a:srgbClr val="FF0000"/>
                </a:solidFill>
                <a:latin typeface="Lato"/>
                <a:ea typeface="Lato"/>
                <a:cs typeface="Lato"/>
                <a:sym typeface="Lato"/>
              </a:rPr>
              <a:t>trade</a:t>
            </a:r>
            <a:r>
              <a:rPr lang="en">
                <a:latin typeface="Lato"/>
                <a:ea typeface="Lato"/>
                <a:cs typeface="Lato"/>
                <a:sym typeface="Lato"/>
              </a:rPr>
              <a:t> accuracy </a:t>
            </a:r>
            <a:endParaRPr>
              <a:latin typeface="Lato"/>
              <a:ea typeface="Lato"/>
              <a:cs typeface="Lato"/>
              <a:sym typeface="Lato"/>
            </a:endParaRPr>
          </a:p>
          <a:p>
            <a:pPr marL="0" lvl="0" indent="0" algn="ctr" rtl="0">
              <a:spcBef>
                <a:spcPts val="0"/>
              </a:spcBef>
              <a:spcAft>
                <a:spcPts val="0"/>
              </a:spcAft>
              <a:buNone/>
            </a:pPr>
            <a:r>
              <a:rPr lang="en">
                <a:latin typeface="Lato"/>
                <a:ea typeface="Lato"/>
                <a:cs typeface="Lato"/>
                <a:sym typeface="Lato"/>
              </a:rPr>
              <a:t>for fairness</a:t>
            </a:r>
            <a:endParaRPr>
              <a:latin typeface="Lato"/>
              <a:ea typeface="Lato"/>
              <a:cs typeface="Lato"/>
              <a:sym typeface="Lato"/>
            </a:endParaRPr>
          </a:p>
        </p:txBody>
      </p:sp>
      <p:sp>
        <p:nvSpPr>
          <p:cNvPr id="300" name="Google Shape;300;p30"/>
          <p:cNvSpPr txBox="1">
            <a:spLocks noGrp="1"/>
          </p:cNvSpPr>
          <p:nvPr>
            <p:ph type="title"/>
          </p:nvPr>
        </p:nvSpPr>
        <p:spPr>
          <a:xfrm>
            <a:off x="706975" y="763750"/>
            <a:ext cx="8137500" cy="535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a:solidFill>
                  <a:srgbClr val="1C4587"/>
                </a:solidFill>
              </a:rPr>
              <a:t>Correctness and fairness tradeoff</a:t>
            </a:r>
            <a:endParaRPr sz="1500">
              <a:solidFill>
                <a:srgbClr val="1C4587"/>
              </a:solidFill>
            </a:endParaRPr>
          </a:p>
          <a:p>
            <a:pPr marL="0" lvl="0" indent="0" algn="l" rtl="0">
              <a:spcBef>
                <a:spcPts val="1200"/>
              </a:spcBef>
              <a:spcAft>
                <a:spcPts val="0"/>
              </a:spcAft>
              <a:buSzPts val="990"/>
              <a:buNone/>
            </a:pPr>
            <a:endParaRPr sz="1500">
              <a:solidFill>
                <a:srgbClr val="1C4587"/>
              </a:solidFill>
            </a:endParaRPr>
          </a:p>
        </p:txBody>
      </p:sp>
      <p:sp>
        <p:nvSpPr>
          <p:cNvPr id="2" name="Slide Number Placeholder 1">
            <a:extLst>
              <a:ext uri="{FF2B5EF4-FFF2-40B4-BE49-F238E27FC236}">
                <a16:creationId xmlns:a16="http://schemas.microsoft.com/office/drawing/2014/main" id="{5574EC77-AEB4-6464-6775-E2FEDAF96D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4"/>
                                        </p:tgtEl>
                                        <p:attrNameLst>
                                          <p:attrName>style.visibility</p:attrName>
                                        </p:attrNameLst>
                                      </p:cBhvr>
                                      <p:to>
                                        <p:strVal val="visible"/>
                                      </p:to>
                                    </p:set>
                                    <p:animEffect transition="in" filter="fade">
                                      <p:cBhvr>
                                        <p:cTn id="7" dur="1000"/>
                                        <p:tgtEl>
                                          <p:spTgt spid="2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fade">
                                      <p:cBhvr>
                                        <p:cTn id="12" dur="1000"/>
                                        <p:tgtEl>
                                          <p:spTgt spid="291"/>
                                        </p:tgtEl>
                                      </p:cBhvr>
                                    </p:animEffect>
                                  </p:childTnLst>
                                </p:cTn>
                              </p:par>
                              <p:par>
                                <p:cTn id="13" presetID="1" presetClass="exit" presetSubtype="0" fill="hold" nodeType="withEffect">
                                  <p:stCondLst>
                                    <p:cond delay="0"/>
                                  </p:stCondLst>
                                  <p:childTnLst>
                                    <p:set>
                                      <p:cBhvr>
                                        <p:cTn id="14" dur="1" fill="hold">
                                          <p:stCondLst>
                                            <p:cond delay="500"/>
                                          </p:stCondLst>
                                        </p:cTn>
                                        <p:tgtEl>
                                          <p:spTgt spid="295"/>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297"/>
                                        </p:tgtEl>
                                        <p:attrNameLst>
                                          <p:attrName>style.visibility</p:attrName>
                                        </p:attrNameLst>
                                      </p:cBhvr>
                                      <p:to>
                                        <p:strVal val="visible"/>
                                      </p:to>
                                    </p:set>
                                    <p:animEffect transition="in" filter="fade">
                                      <p:cBhvr>
                                        <p:cTn id="17" dur="1000"/>
                                        <p:tgtEl>
                                          <p:spTgt spid="297"/>
                                        </p:tgtEl>
                                      </p:cBhvr>
                                    </p:animEffect>
                                  </p:childTnLst>
                                </p:cTn>
                              </p:par>
                              <p:par>
                                <p:cTn id="18" presetID="10" presetClass="entr" presetSubtype="0" fill="hold" nodeType="withEffect">
                                  <p:stCondLst>
                                    <p:cond delay="0"/>
                                  </p:stCondLst>
                                  <p:childTnLst>
                                    <p:set>
                                      <p:cBhvr>
                                        <p:cTn id="19" dur="1" fill="hold">
                                          <p:stCondLst>
                                            <p:cond delay="0"/>
                                          </p:stCondLst>
                                        </p:cTn>
                                        <p:tgtEl>
                                          <p:spTgt spid="299"/>
                                        </p:tgtEl>
                                        <p:attrNameLst>
                                          <p:attrName>style.visibility</p:attrName>
                                        </p:attrNameLst>
                                      </p:cBhvr>
                                      <p:to>
                                        <p:strVal val="visible"/>
                                      </p:to>
                                    </p:set>
                                    <p:animEffect transition="in" filter="fade">
                                      <p:cBhvr>
                                        <p:cTn id="20" dur="1000"/>
                                        <p:tgtEl>
                                          <p:spTgt spid="299"/>
                                        </p:tgtEl>
                                      </p:cBhvr>
                                    </p:animEffect>
                                  </p:childTnLst>
                                </p:cTn>
                              </p:par>
                              <p:par>
                                <p:cTn id="21" presetID="10" presetClass="entr" presetSubtype="0" fill="hold" nodeType="withEffect">
                                  <p:stCondLst>
                                    <p:cond delay="0"/>
                                  </p:stCondLst>
                                  <p:childTnLst>
                                    <p:set>
                                      <p:cBhvr>
                                        <p:cTn id="22" dur="1" fill="hold">
                                          <p:stCondLst>
                                            <p:cond delay="0"/>
                                          </p:stCondLst>
                                        </p:cTn>
                                        <p:tgtEl>
                                          <p:spTgt spid="298"/>
                                        </p:tgtEl>
                                        <p:attrNameLst>
                                          <p:attrName>style.visibility</p:attrName>
                                        </p:attrNameLst>
                                      </p:cBhvr>
                                      <p:to>
                                        <p:strVal val="visible"/>
                                      </p:to>
                                    </p:set>
                                    <p:animEffect transition="in" filter="fade">
                                      <p:cBhvr>
                                        <p:cTn id="23" dur="1000"/>
                                        <p:tgtEl>
                                          <p:spTgt spid="298"/>
                                        </p:tgtEl>
                                      </p:cBhvr>
                                    </p:animEffect>
                                  </p:childTnLst>
                                </p:cTn>
                              </p:par>
                              <p:par>
                                <p:cTn id="24" presetID="10" presetClass="entr" presetSubtype="0" fill="hold" nodeType="withEffect">
                                  <p:stCondLst>
                                    <p:cond delay="0"/>
                                  </p:stCondLst>
                                  <p:childTnLst>
                                    <p:set>
                                      <p:cBhvr>
                                        <p:cTn id="25" dur="1" fill="hold">
                                          <p:stCondLst>
                                            <p:cond delay="0"/>
                                          </p:stCondLst>
                                        </p:cTn>
                                        <p:tgtEl>
                                          <p:spTgt spid="296"/>
                                        </p:tgtEl>
                                        <p:attrNameLst>
                                          <p:attrName>style.visibility</p:attrName>
                                        </p:attrNameLst>
                                      </p:cBhvr>
                                      <p:to>
                                        <p:strVal val="visible"/>
                                      </p:to>
                                    </p:set>
                                    <p:animEffect transition="in" filter="fade">
                                      <p:cBhvr>
                                        <p:cTn id="26" dur="10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31"/>
          <p:cNvPicPr preferRelativeResize="0"/>
          <p:nvPr/>
        </p:nvPicPr>
        <p:blipFill>
          <a:blip r:embed="rId3">
            <a:alphaModFix amt="47000"/>
          </a:blip>
          <a:stretch>
            <a:fillRect/>
          </a:stretch>
        </p:blipFill>
        <p:spPr>
          <a:xfrm>
            <a:off x="277400" y="1709250"/>
            <a:ext cx="6383886" cy="3295550"/>
          </a:xfrm>
          <a:prstGeom prst="rect">
            <a:avLst/>
          </a:prstGeom>
          <a:noFill/>
          <a:ln>
            <a:noFill/>
          </a:ln>
        </p:spPr>
      </p:pic>
      <p:sp>
        <p:nvSpPr>
          <p:cNvPr id="306" name="Google Shape;306;p31"/>
          <p:cNvSpPr txBox="1">
            <a:spLocks noGrp="1"/>
          </p:cNvSpPr>
          <p:nvPr>
            <p:ph type="title"/>
          </p:nvPr>
        </p:nvSpPr>
        <p:spPr>
          <a:xfrm>
            <a:off x="706975" y="763750"/>
            <a:ext cx="8137500" cy="535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a:solidFill>
                  <a:srgbClr val="1C4587"/>
                </a:solidFill>
              </a:rPr>
              <a:t>Correctness and fairness tradeoff</a:t>
            </a:r>
            <a:endParaRPr sz="1500">
              <a:solidFill>
                <a:srgbClr val="1C4587"/>
              </a:solidFill>
            </a:endParaRPr>
          </a:p>
          <a:p>
            <a:pPr marL="0" lvl="0" indent="0" algn="l" rtl="0">
              <a:spcBef>
                <a:spcPts val="1200"/>
              </a:spcBef>
              <a:spcAft>
                <a:spcPts val="0"/>
              </a:spcAft>
              <a:buSzPts val="990"/>
              <a:buNone/>
            </a:pPr>
            <a:endParaRPr sz="1500">
              <a:solidFill>
                <a:srgbClr val="1C4587"/>
              </a:solidFill>
            </a:endParaRPr>
          </a:p>
        </p:txBody>
      </p:sp>
      <p:pic>
        <p:nvPicPr>
          <p:cNvPr id="307" name="Google Shape;307;p31"/>
          <p:cNvPicPr preferRelativeResize="0"/>
          <p:nvPr/>
        </p:nvPicPr>
        <p:blipFill>
          <a:blip r:embed="rId4">
            <a:alphaModFix/>
          </a:blip>
          <a:stretch>
            <a:fillRect/>
          </a:stretch>
        </p:blipFill>
        <p:spPr>
          <a:xfrm>
            <a:off x="162950" y="1278875"/>
            <a:ext cx="7286801" cy="317600"/>
          </a:xfrm>
          <a:prstGeom prst="rect">
            <a:avLst/>
          </a:prstGeom>
          <a:noFill/>
          <a:ln>
            <a:noFill/>
          </a:ln>
        </p:spPr>
      </p:pic>
      <p:pic>
        <p:nvPicPr>
          <p:cNvPr id="308" name="Google Shape;308;p31"/>
          <p:cNvPicPr preferRelativeResize="0"/>
          <p:nvPr/>
        </p:nvPicPr>
        <p:blipFill rotWithShape="1">
          <a:blip r:embed="rId5">
            <a:alphaModFix/>
          </a:blip>
          <a:srcRect r="9494"/>
          <a:stretch/>
        </p:blipFill>
        <p:spPr>
          <a:xfrm>
            <a:off x="5270788" y="1652600"/>
            <a:ext cx="821525" cy="3434250"/>
          </a:xfrm>
          <a:prstGeom prst="rect">
            <a:avLst/>
          </a:prstGeom>
          <a:noFill/>
          <a:ln>
            <a:noFill/>
          </a:ln>
        </p:spPr>
      </p:pic>
      <p:sp>
        <p:nvSpPr>
          <p:cNvPr id="309" name="Google Shape;309;p31"/>
          <p:cNvSpPr/>
          <p:nvPr/>
        </p:nvSpPr>
        <p:spPr>
          <a:xfrm>
            <a:off x="5270850" y="1595975"/>
            <a:ext cx="821400" cy="3490800"/>
          </a:xfrm>
          <a:prstGeom prst="rect">
            <a:avLst/>
          </a:prstGeom>
          <a:noFill/>
          <a:ln w="9525" cap="flat"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1"/>
          <p:cNvSpPr/>
          <p:nvPr/>
        </p:nvSpPr>
        <p:spPr>
          <a:xfrm rot="5400000" flipH="1">
            <a:off x="7412225" y="1934150"/>
            <a:ext cx="1131000" cy="2033700"/>
          </a:xfrm>
          <a:prstGeom prst="wedgeRectCallout">
            <a:avLst>
              <a:gd name="adj1" fmla="val 100800"/>
              <a:gd name="adj2" fmla="val 119487"/>
            </a:avLst>
          </a:prstGeom>
          <a:solidFill>
            <a:srgbClr val="F3F3F3"/>
          </a:solid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txBox="1"/>
          <p:nvPr/>
        </p:nvSpPr>
        <p:spPr>
          <a:xfrm>
            <a:off x="6918725" y="2458400"/>
            <a:ext cx="21180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solidFill>
                  <a:srgbClr val="FF0000"/>
                </a:solidFill>
                <a:latin typeface="Lato"/>
                <a:ea typeface="Lato"/>
                <a:cs typeface="Lato"/>
                <a:sym typeface="Lato"/>
              </a:rPr>
              <a:t>Bigger compromise</a:t>
            </a:r>
            <a:r>
              <a:rPr lang="en" sz="1300">
                <a:latin typeface="Lato"/>
                <a:ea typeface="Lato"/>
                <a:cs typeface="Lato"/>
                <a:sym typeface="Lato"/>
              </a:rPr>
              <a:t> in accuracy if target fairness is </a:t>
            </a:r>
            <a:r>
              <a:rPr lang="en" sz="1300">
                <a:solidFill>
                  <a:srgbClr val="FF0000"/>
                </a:solidFill>
                <a:latin typeface="Lato"/>
                <a:ea typeface="Lato"/>
                <a:cs typeface="Lato"/>
                <a:sym typeface="Lato"/>
              </a:rPr>
              <a:t>low</a:t>
            </a:r>
            <a:r>
              <a:rPr lang="en" sz="1300">
                <a:latin typeface="Lato"/>
                <a:ea typeface="Lato"/>
                <a:cs typeface="Lato"/>
                <a:sym typeface="Lato"/>
              </a:rPr>
              <a:t> in a fairness- unaware classifier</a:t>
            </a:r>
            <a:endParaRPr sz="1300">
              <a:latin typeface="Lato"/>
              <a:ea typeface="Lato"/>
              <a:cs typeface="Lato"/>
              <a:sym typeface="Lato"/>
            </a:endParaRPr>
          </a:p>
        </p:txBody>
      </p:sp>
      <p:sp>
        <p:nvSpPr>
          <p:cNvPr id="312" name="Google Shape;312;p31"/>
          <p:cNvSpPr/>
          <p:nvPr/>
        </p:nvSpPr>
        <p:spPr>
          <a:xfrm rot="5400000" flipH="1">
            <a:off x="8014325" y="979275"/>
            <a:ext cx="698700" cy="1297500"/>
          </a:xfrm>
          <a:prstGeom prst="wedgeRoundRectCallout">
            <a:avLst>
              <a:gd name="adj1" fmla="val 26877"/>
              <a:gd name="adj2" fmla="val 68788"/>
              <a:gd name="adj3" fmla="val 0"/>
            </a:avLst>
          </a:prstGeom>
          <a:solidFill>
            <a:schemeClr val="lt1"/>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1"/>
          <p:cNvSpPr txBox="1"/>
          <p:nvPr/>
        </p:nvSpPr>
        <p:spPr>
          <a:xfrm>
            <a:off x="7503400" y="1241663"/>
            <a:ext cx="17868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rgbClr val="434343"/>
                </a:solidFill>
                <a:latin typeface="Lato"/>
                <a:ea typeface="Lato"/>
                <a:cs typeface="Lato"/>
                <a:sym typeface="Lato"/>
              </a:rPr>
              <a:t>A variety of </a:t>
            </a:r>
            <a:endParaRPr sz="1200">
              <a:solidFill>
                <a:srgbClr val="434343"/>
              </a:solidFill>
              <a:latin typeface="Lato"/>
              <a:ea typeface="Lato"/>
              <a:cs typeface="Lato"/>
              <a:sym typeface="Lato"/>
            </a:endParaRPr>
          </a:p>
          <a:p>
            <a:pPr marL="0" lvl="0" indent="0" algn="ctr" rtl="0">
              <a:spcBef>
                <a:spcPts val="0"/>
              </a:spcBef>
              <a:spcAft>
                <a:spcPts val="0"/>
              </a:spcAft>
              <a:buNone/>
            </a:pPr>
            <a:r>
              <a:rPr lang="en" sz="1200" b="1">
                <a:solidFill>
                  <a:srgbClr val="434343"/>
                </a:solidFill>
                <a:latin typeface="Lato"/>
                <a:ea typeface="Lato"/>
                <a:cs typeface="Lato"/>
                <a:sym typeface="Lato"/>
              </a:rPr>
              <a:t>correctness</a:t>
            </a:r>
            <a:r>
              <a:rPr lang="en" sz="1200">
                <a:solidFill>
                  <a:srgbClr val="434343"/>
                </a:solidFill>
                <a:latin typeface="Lato"/>
                <a:ea typeface="Lato"/>
                <a:cs typeface="Lato"/>
                <a:sym typeface="Lato"/>
              </a:rPr>
              <a:t> and </a:t>
            </a:r>
            <a:r>
              <a:rPr lang="en" sz="1200" b="1">
                <a:solidFill>
                  <a:srgbClr val="434343"/>
                </a:solidFill>
                <a:latin typeface="Lato"/>
                <a:ea typeface="Lato"/>
                <a:cs typeface="Lato"/>
                <a:sym typeface="Lato"/>
              </a:rPr>
              <a:t>fairness</a:t>
            </a:r>
            <a:r>
              <a:rPr lang="en" sz="1200">
                <a:solidFill>
                  <a:srgbClr val="434343"/>
                </a:solidFill>
                <a:latin typeface="Lato"/>
                <a:ea typeface="Lato"/>
                <a:cs typeface="Lato"/>
                <a:sym typeface="Lato"/>
              </a:rPr>
              <a:t> metrics</a:t>
            </a:r>
            <a:endParaRPr sz="1200">
              <a:solidFill>
                <a:srgbClr val="434343"/>
              </a:solidFill>
              <a:latin typeface="Lato"/>
              <a:ea typeface="Lato"/>
              <a:cs typeface="Lato"/>
              <a:sym typeface="Lato"/>
            </a:endParaRPr>
          </a:p>
        </p:txBody>
      </p:sp>
      <p:sp>
        <p:nvSpPr>
          <p:cNvPr id="2" name="Slide Number Placeholder 1">
            <a:extLst>
              <a:ext uri="{FF2B5EF4-FFF2-40B4-BE49-F238E27FC236}">
                <a16:creationId xmlns:a16="http://schemas.microsoft.com/office/drawing/2014/main" id="{0EAE28E3-BA9B-F87F-539E-53BCD76B29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729450" y="117285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540">
                <a:solidFill>
                  <a:srgbClr val="1C4587"/>
                </a:solidFill>
              </a:rPr>
              <a:t>Machine learning systems often demonstrate discriminatory behavior</a:t>
            </a:r>
            <a:endParaRPr sz="1540">
              <a:solidFill>
                <a:srgbClr val="1C4587"/>
              </a:solidFill>
            </a:endParaRPr>
          </a:p>
        </p:txBody>
      </p:sp>
      <p:sp>
        <p:nvSpPr>
          <p:cNvPr id="97" name="Google Shape;97;p1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 </a:t>
            </a:r>
            <a:endParaRPr/>
          </a:p>
        </p:txBody>
      </p:sp>
      <p:pic>
        <p:nvPicPr>
          <p:cNvPr id="98" name="Google Shape;98;p14"/>
          <p:cNvPicPr preferRelativeResize="0"/>
          <p:nvPr/>
        </p:nvPicPr>
        <p:blipFill>
          <a:blip r:embed="rId3">
            <a:alphaModFix/>
          </a:blip>
          <a:stretch>
            <a:fillRect/>
          </a:stretch>
        </p:blipFill>
        <p:spPr>
          <a:xfrm>
            <a:off x="1489900" y="1927300"/>
            <a:ext cx="5668401" cy="2564251"/>
          </a:xfrm>
          <a:prstGeom prst="rect">
            <a:avLst/>
          </a:prstGeom>
          <a:noFill/>
          <a:ln>
            <a:noFill/>
          </a:ln>
        </p:spPr>
      </p:pic>
      <p:sp>
        <p:nvSpPr>
          <p:cNvPr id="99" name="Google Shape;99;p14"/>
          <p:cNvSpPr/>
          <p:nvPr/>
        </p:nvSpPr>
        <p:spPr>
          <a:xfrm rot="5400000" flipH="1">
            <a:off x="7608125" y="1991200"/>
            <a:ext cx="808200" cy="1624800"/>
          </a:xfrm>
          <a:prstGeom prst="wedgeRoundRectCallout">
            <a:avLst>
              <a:gd name="adj1" fmla="val 26030"/>
              <a:gd name="adj2" fmla="val 64094"/>
              <a:gd name="adj3" fmla="val 0"/>
            </a:avLst>
          </a:prstGeom>
          <a:solidFill>
            <a:schemeClr val="lt1"/>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txBox="1"/>
          <p:nvPr/>
        </p:nvSpPr>
        <p:spPr>
          <a:xfrm>
            <a:off x="7268175" y="2354925"/>
            <a:ext cx="15432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FF0000"/>
                </a:solidFill>
                <a:latin typeface="Lato"/>
                <a:ea typeface="Lato"/>
                <a:cs typeface="Lato"/>
                <a:sym typeface="Lato"/>
              </a:rPr>
              <a:t>Historical biases</a:t>
            </a:r>
            <a:r>
              <a:rPr lang="en" sz="1200">
                <a:latin typeface="Lato"/>
                <a:ea typeface="Lato"/>
                <a:cs typeface="Lato"/>
                <a:sym typeface="Lato"/>
              </a:rPr>
              <a:t> in training data often cause such </a:t>
            </a:r>
            <a:r>
              <a:rPr lang="en" sz="1200" b="1">
                <a:solidFill>
                  <a:srgbClr val="FF0000"/>
                </a:solidFill>
                <a:latin typeface="Lato"/>
                <a:ea typeface="Lato"/>
                <a:cs typeface="Lato"/>
                <a:sym typeface="Lato"/>
              </a:rPr>
              <a:t>discrimination</a:t>
            </a:r>
            <a:r>
              <a:rPr lang="en" sz="1200">
                <a:latin typeface="Lato"/>
                <a:ea typeface="Lato"/>
                <a:cs typeface="Lato"/>
                <a:sym typeface="Lato"/>
              </a:rPr>
              <a:t>!</a:t>
            </a:r>
            <a:endParaRPr sz="1200">
              <a:latin typeface="Lato"/>
              <a:ea typeface="Lato"/>
              <a:cs typeface="Lato"/>
              <a:sym typeface="Lato"/>
            </a:endParaRPr>
          </a:p>
        </p:txBody>
      </p:sp>
      <p:sp>
        <p:nvSpPr>
          <p:cNvPr id="2" name="Slide Number Placeholder 1">
            <a:extLst>
              <a:ext uri="{FF2B5EF4-FFF2-40B4-BE49-F238E27FC236}">
                <a16:creationId xmlns:a16="http://schemas.microsoft.com/office/drawing/2014/main" id="{3B2D2E9B-0B67-4DFA-A189-B1243564BF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32"/>
          <p:cNvPicPr preferRelativeResize="0"/>
          <p:nvPr/>
        </p:nvPicPr>
        <p:blipFill>
          <a:blip r:embed="rId3">
            <a:alphaModFix/>
          </a:blip>
          <a:stretch>
            <a:fillRect/>
          </a:stretch>
        </p:blipFill>
        <p:spPr>
          <a:xfrm>
            <a:off x="5259675" y="1958187"/>
            <a:ext cx="2185900" cy="2726717"/>
          </a:xfrm>
          <a:prstGeom prst="rect">
            <a:avLst/>
          </a:prstGeom>
          <a:noFill/>
          <a:ln>
            <a:noFill/>
          </a:ln>
        </p:spPr>
      </p:pic>
      <p:pic>
        <p:nvPicPr>
          <p:cNvPr id="319" name="Google Shape;319;p32"/>
          <p:cNvPicPr preferRelativeResize="0"/>
          <p:nvPr/>
        </p:nvPicPr>
        <p:blipFill>
          <a:blip r:embed="rId4">
            <a:alphaModFix amt="50000"/>
          </a:blip>
          <a:stretch>
            <a:fillRect/>
          </a:stretch>
        </p:blipFill>
        <p:spPr>
          <a:xfrm>
            <a:off x="195350" y="1972587"/>
            <a:ext cx="2608274" cy="2697902"/>
          </a:xfrm>
          <a:prstGeom prst="rect">
            <a:avLst/>
          </a:prstGeom>
          <a:noFill/>
          <a:ln>
            <a:noFill/>
          </a:ln>
        </p:spPr>
      </p:pic>
      <p:pic>
        <p:nvPicPr>
          <p:cNvPr id="320" name="Google Shape;320;p32"/>
          <p:cNvPicPr preferRelativeResize="0"/>
          <p:nvPr/>
        </p:nvPicPr>
        <p:blipFill>
          <a:blip r:embed="rId5">
            <a:alphaModFix amt="50000"/>
          </a:blip>
          <a:stretch>
            <a:fillRect/>
          </a:stretch>
        </p:blipFill>
        <p:spPr>
          <a:xfrm>
            <a:off x="2938700" y="1965163"/>
            <a:ext cx="2185900" cy="2712750"/>
          </a:xfrm>
          <a:prstGeom prst="rect">
            <a:avLst/>
          </a:prstGeom>
          <a:noFill/>
          <a:ln>
            <a:noFill/>
          </a:ln>
        </p:spPr>
      </p:pic>
      <p:sp>
        <p:nvSpPr>
          <p:cNvPr id="321" name="Google Shape;321;p32"/>
          <p:cNvSpPr txBox="1">
            <a:spLocks noGrp="1"/>
          </p:cNvSpPr>
          <p:nvPr>
            <p:ph type="title"/>
          </p:nvPr>
        </p:nvSpPr>
        <p:spPr>
          <a:xfrm>
            <a:off x="727650" y="779850"/>
            <a:ext cx="7688700" cy="535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1500">
                <a:solidFill>
                  <a:srgbClr val="1C4587"/>
                </a:solidFill>
              </a:rPr>
              <a:t>Efficiency gap among techniques: how increasing #datapoints affect runtime?</a:t>
            </a:r>
            <a:endParaRPr sz="1500">
              <a:solidFill>
                <a:srgbClr val="1C4587"/>
              </a:solidFill>
            </a:endParaRPr>
          </a:p>
        </p:txBody>
      </p:sp>
      <p:pic>
        <p:nvPicPr>
          <p:cNvPr id="322" name="Google Shape;322;p32"/>
          <p:cNvPicPr preferRelativeResize="0"/>
          <p:nvPr/>
        </p:nvPicPr>
        <p:blipFill>
          <a:blip r:embed="rId4">
            <a:alphaModFix/>
          </a:blip>
          <a:stretch>
            <a:fillRect/>
          </a:stretch>
        </p:blipFill>
        <p:spPr>
          <a:xfrm>
            <a:off x="195350" y="1980025"/>
            <a:ext cx="2608274" cy="2697902"/>
          </a:xfrm>
          <a:prstGeom prst="rect">
            <a:avLst/>
          </a:prstGeom>
          <a:noFill/>
          <a:ln>
            <a:noFill/>
          </a:ln>
        </p:spPr>
      </p:pic>
      <p:pic>
        <p:nvPicPr>
          <p:cNvPr id="323" name="Google Shape;323;p32"/>
          <p:cNvPicPr preferRelativeResize="0"/>
          <p:nvPr/>
        </p:nvPicPr>
        <p:blipFill>
          <a:blip r:embed="rId5">
            <a:alphaModFix/>
          </a:blip>
          <a:stretch>
            <a:fillRect/>
          </a:stretch>
        </p:blipFill>
        <p:spPr>
          <a:xfrm>
            <a:off x="2927550" y="1965175"/>
            <a:ext cx="2185900" cy="2712750"/>
          </a:xfrm>
          <a:prstGeom prst="rect">
            <a:avLst/>
          </a:prstGeom>
          <a:noFill/>
          <a:ln>
            <a:noFill/>
          </a:ln>
        </p:spPr>
      </p:pic>
      <p:pic>
        <p:nvPicPr>
          <p:cNvPr id="324" name="Google Shape;324;p32"/>
          <p:cNvPicPr preferRelativeResize="0"/>
          <p:nvPr/>
        </p:nvPicPr>
        <p:blipFill>
          <a:blip r:embed="rId6">
            <a:alphaModFix/>
          </a:blip>
          <a:stretch>
            <a:fillRect/>
          </a:stretch>
        </p:blipFill>
        <p:spPr>
          <a:xfrm>
            <a:off x="246400" y="1391250"/>
            <a:ext cx="7383273" cy="318250"/>
          </a:xfrm>
          <a:prstGeom prst="rect">
            <a:avLst/>
          </a:prstGeom>
          <a:noFill/>
          <a:ln>
            <a:noFill/>
          </a:ln>
        </p:spPr>
      </p:pic>
      <p:sp>
        <p:nvSpPr>
          <p:cNvPr id="325" name="Google Shape;325;p32"/>
          <p:cNvSpPr txBox="1"/>
          <p:nvPr/>
        </p:nvSpPr>
        <p:spPr>
          <a:xfrm>
            <a:off x="5687125" y="4692025"/>
            <a:ext cx="154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Post-processing</a:t>
            </a:r>
            <a:endParaRPr>
              <a:latin typeface="Lato"/>
              <a:ea typeface="Lato"/>
              <a:cs typeface="Lato"/>
              <a:sym typeface="Lato"/>
            </a:endParaRPr>
          </a:p>
        </p:txBody>
      </p:sp>
      <p:sp>
        <p:nvSpPr>
          <p:cNvPr id="326" name="Google Shape;326;p32"/>
          <p:cNvSpPr/>
          <p:nvPr/>
        </p:nvSpPr>
        <p:spPr>
          <a:xfrm>
            <a:off x="4895425" y="1802000"/>
            <a:ext cx="2699700" cy="3284700"/>
          </a:xfrm>
          <a:prstGeom prst="rect">
            <a:avLst/>
          </a:prstGeom>
          <a:noFill/>
          <a:ln w="9525" cap="flat"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7" name="Google Shape;327;p32"/>
          <p:cNvPicPr preferRelativeResize="0"/>
          <p:nvPr/>
        </p:nvPicPr>
        <p:blipFill rotWithShape="1">
          <a:blip r:embed="rId3">
            <a:alphaModFix/>
          </a:blip>
          <a:srcRect b="7114"/>
          <a:stretch/>
        </p:blipFill>
        <p:spPr>
          <a:xfrm>
            <a:off x="4895425" y="1840925"/>
            <a:ext cx="2699750" cy="3247126"/>
          </a:xfrm>
          <a:prstGeom prst="rect">
            <a:avLst/>
          </a:prstGeom>
          <a:noFill/>
          <a:ln>
            <a:noFill/>
          </a:ln>
        </p:spPr>
      </p:pic>
      <p:sp>
        <p:nvSpPr>
          <p:cNvPr id="328" name="Google Shape;328;p32"/>
          <p:cNvSpPr txBox="1"/>
          <p:nvPr/>
        </p:nvSpPr>
        <p:spPr>
          <a:xfrm>
            <a:off x="1046250" y="4676575"/>
            <a:ext cx="1360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Pre-processing</a:t>
            </a:r>
            <a:endParaRPr>
              <a:latin typeface="Lato"/>
              <a:ea typeface="Lato"/>
              <a:cs typeface="Lato"/>
              <a:sym typeface="Lato"/>
            </a:endParaRPr>
          </a:p>
        </p:txBody>
      </p:sp>
      <p:sp>
        <p:nvSpPr>
          <p:cNvPr id="329" name="Google Shape;329;p32"/>
          <p:cNvSpPr/>
          <p:nvPr/>
        </p:nvSpPr>
        <p:spPr>
          <a:xfrm rot="5400000" flipH="1">
            <a:off x="7843100" y="2933475"/>
            <a:ext cx="1066800" cy="1347600"/>
          </a:xfrm>
          <a:prstGeom prst="wedgeRectCallout">
            <a:avLst>
              <a:gd name="adj1" fmla="val 530"/>
              <a:gd name="adj2" fmla="val 62606"/>
            </a:avLst>
          </a:prstGeom>
          <a:solidFill>
            <a:srgbClr val="F3F3F3"/>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2"/>
          <p:cNvSpPr txBox="1"/>
          <p:nvPr/>
        </p:nvSpPr>
        <p:spPr>
          <a:xfrm>
            <a:off x="3508975" y="4692025"/>
            <a:ext cx="1360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In-processing</a:t>
            </a:r>
            <a:endParaRPr>
              <a:latin typeface="Lato"/>
              <a:ea typeface="Lato"/>
              <a:cs typeface="Lato"/>
              <a:sym typeface="Lato"/>
            </a:endParaRPr>
          </a:p>
        </p:txBody>
      </p:sp>
      <p:sp>
        <p:nvSpPr>
          <p:cNvPr id="331" name="Google Shape;331;p32"/>
          <p:cNvSpPr txBox="1"/>
          <p:nvPr/>
        </p:nvSpPr>
        <p:spPr>
          <a:xfrm>
            <a:off x="7604900" y="3114675"/>
            <a:ext cx="15432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solidFill>
                  <a:srgbClr val="0B5394"/>
                </a:solidFill>
                <a:latin typeface="Lato"/>
                <a:ea typeface="Lato"/>
                <a:cs typeface="Lato"/>
                <a:sym typeface="Lato"/>
              </a:rPr>
              <a:t>Post</a:t>
            </a:r>
            <a:r>
              <a:rPr lang="en" sz="1300">
                <a:latin typeface="Lato"/>
                <a:ea typeface="Lato"/>
                <a:cs typeface="Lato"/>
                <a:sym typeface="Lato"/>
              </a:rPr>
              <a:t>-processing are most </a:t>
            </a:r>
            <a:r>
              <a:rPr lang="en" sz="1300" b="1">
                <a:solidFill>
                  <a:srgbClr val="38761D"/>
                </a:solidFill>
                <a:latin typeface="Lato"/>
                <a:ea typeface="Lato"/>
                <a:cs typeface="Lato"/>
                <a:sym typeface="Lato"/>
              </a:rPr>
              <a:t>efficient </a:t>
            </a:r>
            <a:r>
              <a:rPr lang="en" sz="1300">
                <a:latin typeface="Lato"/>
                <a:ea typeface="Lato"/>
                <a:cs typeface="Lato"/>
                <a:sym typeface="Lato"/>
              </a:rPr>
              <a:t>due to inherent simplicity</a:t>
            </a:r>
            <a:endParaRPr>
              <a:latin typeface="Lato"/>
              <a:ea typeface="Lato"/>
              <a:cs typeface="Lato"/>
              <a:sym typeface="Lato"/>
            </a:endParaRPr>
          </a:p>
        </p:txBody>
      </p:sp>
      <p:sp>
        <p:nvSpPr>
          <p:cNvPr id="2" name="Slide Number Placeholder 1">
            <a:extLst>
              <a:ext uri="{FF2B5EF4-FFF2-40B4-BE49-F238E27FC236}">
                <a16:creationId xmlns:a16="http://schemas.microsoft.com/office/drawing/2014/main" id="{01A2DD57-9D44-79E5-526D-D3AA495BA18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
                                        </p:tgtEl>
                                        <p:attrNameLst>
                                          <p:attrName>style.visibility</p:attrName>
                                        </p:attrNameLst>
                                      </p:cBhvr>
                                      <p:to>
                                        <p:strVal val="visible"/>
                                      </p:to>
                                    </p:set>
                                    <p:animEffect transition="in" filter="fade">
                                      <p:cBhvr>
                                        <p:cTn id="7" dur="1000"/>
                                        <p:tgtEl>
                                          <p:spTgt spid="319"/>
                                        </p:tgtEl>
                                      </p:cBhvr>
                                    </p:animEffect>
                                  </p:childTnLst>
                                </p:cTn>
                              </p:par>
                              <p:par>
                                <p:cTn id="8" presetID="10" presetClass="entr" presetSubtype="0" fill="hold" nodeType="withEffect">
                                  <p:stCondLst>
                                    <p:cond delay="0"/>
                                  </p:stCondLst>
                                  <p:childTnLst>
                                    <p:set>
                                      <p:cBhvr>
                                        <p:cTn id="9" dur="1" fill="hold">
                                          <p:stCondLst>
                                            <p:cond delay="0"/>
                                          </p:stCondLst>
                                        </p:cTn>
                                        <p:tgtEl>
                                          <p:spTgt spid="320"/>
                                        </p:tgtEl>
                                        <p:attrNameLst>
                                          <p:attrName>style.visibility</p:attrName>
                                        </p:attrNameLst>
                                      </p:cBhvr>
                                      <p:to>
                                        <p:strVal val="visible"/>
                                      </p:to>
                                    </p:set>
                                    <p:animEffect transition="in" filter="fade">
                                      <p:cBhvr>
                                        <p:cTn id="10" dur="1000"/>
                                        <p:tgtEl>
                                          <p:spTgt spid="320"/>
                                        </p:tgtEl>
                                      </p:cBhvr>
                                    </p:animEffect>
                                  </p:childTnLst>
                                </p:cTn>
                              </p:par>
                              <p:par>
                                <p:cTn id="11" presetID="1" presetClass="exit" presetSubtype="0" fill="hold" nodeType="withEffect">
                                  <p:stCondLst>
                                    <p:cond delay="0"/>
                                  </p:stCondLst>
                                  <p:childTnLst>
                                    <p:set>
                                      <p:cBhvr>
                                        <p:cTn id="12" dur="1" fill="hold">
                                          <p:stCondLst>
                                            <p:cond delay="500"/>
                                          </p:stCondLst>
                                        </p:cTn>
                                        <p:tgtEl>
                                          <p:spTgt spid="32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500"/>
                                          </p:stCondLst>
                                        </p:cTn>
                                        <p:tgtEl>
                                          <p:spTgt spid="323"/>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331"/>
                                        </p:tgtEl>
                                        <p:attrNameLst>
                                          <p:attrName>style.visibility</p:attrName>
                                        </p:attrNameLst>
                                      </p:cBhvr>
                                      <p:to>
                                        <p:strVal val="visible"/>
                                      </p:to>
                                    </p:set>
                                    <p:animEffect transition="in" filter="fade">
                                      <p:cBhvr>
                                        <p:cTn id="17" dur="1000"/>
                                        <p:tgtEl>
                                          <p:spTgt spid="331"/>
                                        </p:tgtEl>
                                      </p:cBhvr>
                                    </p:animEffect>
                                  </p:childTnLst>
                                </p:cTn>
                              </p:par>
                              <p:par>
                                <p:cTn id="18" presetID="10" presetClass="entr" presetSubtype="0" fill="hold" nodeType="withEffect">
                                  <p:stCondLst>
                                    <p:cond delay="0"/>
                                  </p:stCondLst>
                                  <p:childTnLst>
                                    <p:set>
                                      <p:cBhvr>
                                        <p:cTn id="19" dur="1" fill="hold">
                                          <p:stCondLst>
                                            <p:cond delay="0"/>
                                          </p:stCondLst>
                                        </p:cTn>
                                        <p:tgtEl>
                                          <p:spTgt spid="329"/>
                                        </p:tgtEl>
                                        <p:attrNameLst>
                                          <p:attrName>style.visibility</p:attrName>
                                        </p:attrNameLst>
                                      </p:cBhvr>
                                      <p:to>
                                        <p:strVal val="visible"/>
                                      </p:to>
                                    </p:set>
                                    <p:animEffect transition="in" filter="fade">
                                      <p:cBhvr>
                                        <p:cTn id="20" dur="1000"/>
                                        <p:tgtEl>
                                          <p:spTgt spid="329"/>
                                        </p:tgtEl>
                                      </p:cBhvr>
                                    </p:animEffect>
                                  </p:childTnLst>
                                </p:cTn>
                              </p:par>
                              <p:par>
                                <p:cTn id="21" presetID="10" presetClass="entr" presetSubtype="0" fill="hold" nodeType="withEffect">
                                  <p:stCondLst>
                                    <p:cond delay="0"/>
                                  </p:stCondLst>
                                  <p:childTnLst>
                                    <p:set>
                                      <p:cBhvr>
                                        <p:cTn id="22" dur="1" fill="hold">
                                          <p:stCondLst>
                                            <p:cond delay="0"/>
                                          </p:stCondLst>
                                        </p:cTn>
                                        <p:tgtEl>
                                          <p:spTgt spid="326"/>
                                        </p:tgtEl>
                                        <p:attrNameLst>
                                          <p:attrName>style.visibility</p:attrName>
                                        </p:attrNameLst>
                                      </p:cBhvr>
                                      <p:to>
                                        <p:strVal val="visible"/>
                                      </p:to>
                                    </p:set>
                                    <p:animEffect transition="in" filter="fade">
                                      <p:cBhvr>
                                        <p:cTn id="23" dur="1"/>
                                        <p:tgtEl>
                                          <p:spTgt spid="326"/>
                                        </p:tgtEl>
                                      </p:cBhvr>
                                    </p:animEffect>
                                  </p:childTnLst>
                                </p:cTn>
                              </p:par>
                              <p:par>
                                <p:cTn id="24" presetID="10" presetClass="entr" presetSubtype="0" fill="hold" nodeType="withEffect">
                                  <p:stCondLst>
                                    <p:cond delay="0"/>
                                  </p:stCondLst>
                                  <p:childTnLst>
                                    <p:set>
                                      <p:cBhvr>
                                        <p:cTn id="25" dur="1" fill="hold">
                                          <p:stCondLst>
                                            <p:cond delay="0"/>
                                          </p:stCondLst>
                                        </p:cTn>
                                        <p:tgtEl>
                                          <p:spTgt spid="327"/>
                                        </p:tgtEl>
                                        <p:attrNameLst>
                                          <p:attrName>style.visibility</p:attrName>
                                        </p:attrNameLst>
                                      </p:cBhvr>
                                      <p:to>
                                        <p:strVal val="visible"/>
                                      </p:to>
                                    </p:set>
                                    <p:animEffect transition="in" filter="fade">
                                      <p:cBhvr>
                                        <p:cTn id="26" dur="1"/>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33"/>
          <p:cNvPicPr preferRelativeResize="0"/>
          <p:nvPr/>
        </p:nvPicPr>
        <p:blipFill>
          <a:blip r:embed="rId3">
            <a:alphaModFix amt="50000"/>
          </a:blip>
          <a:stretch>
            <a:fillRect/>
          </a:stretch>
        </p:blipFill>
        <p:spPr>
          <a:xfrm>
            <a:off x="5243238" y="1965625"/>
            <a:ext cx="2185900" cy="2726717"/>
          </a:xfrm>
          <a:prstGeom prst="rect">
            <a:avLst/>
          </a:prstGeom>
          <a:noFill/>
          <a:ln>
            <a:noFill/>
          </a:ln>
        </p:spPr>
      </p:pic>
      <p:pic>
        <p:nvPicPr>
          <p:cNvPr id="337" name="Google Shape;337;p33"/>
          <p:cNvPicPr preferRelativeResize="0"/>
          <p:nvPr/>
        </p:nvPicPr>
        <p:blipFill>
          <a:blip r:embed="rId4">
            <a:alphaModFix/>
          </a:blip>
          <a:stretch>
            <a:fillRect/>
          </a:stretch>
        </p:blipFill>
        <p:spPr>
          <a:xfrm>
            <a:off x="2927550" y="1965175"/>
            <a:ext cx="2185900" cy="2712750"/>
          </a:xfrm>
          <a:prstGeom prst="rect">
            <a:avLst/>
          </a:prstGeom>
          <a:noFill/>
          <a:ln>
            <a:noFill/>
          </a:ln>
        </p:spPr>
      </p:pic>
      <p:pic>
        <p:nvPicPr>
          <p:cNvPr id="338" name="Google Shape;338;p33"/>
          <p:cNvPicPr preferRelativeResize="0"/>
          <p:nvPr/>
        </p:nvPicPr>
        <p:blipFill>
          <a:blip r:embed="rId5">
            <a:alphaModFix amt="50000"/>
          </a:blip>
          <a:stretch>
            <a:fillRect/>
          </a:stretch>
        </p:blipFill>
        <p:spPr>
          <a:xfrm>
            <a:off x="195350" y="1972587"/>
            <a:ext cx="2608274" cy="2697902"/>
          </a:xfrm>
          <a:prstGeom prst="rect">
            <a:avLst/>
          </a:prstGeom>
          <a:noFill/>
          <a:ln>
            <a:noFill/>
          </a:ln>
        </p:spPr>
      </p:pic>
      <p:pic>
        <p:nvPicPr>
          <p:cNvPr id="339" name="Google Shape;339;p33"/>
          <p:cNvPicPr preferRelativeResize="0"/>
          <p:nvPr/>
        </p:nvPicPr>
        <p:blipFill>
          <a:blip r:embed="rId6">
            <a:alphaModFix/>
          </a:blip>
          <a:stretch>
            <a:fillRect/>
          </a:stretch>
        </p:blipFill>
        <p:spPr>
          <a:xfrm>
            <a:off x="246400" y="1391250"/>
            <a:ext cx="7383273" cy="318250"/>
          </a:xfrm>
          <a:prstGeom prst="rect">
            <a:avLst/>
          </a:prstGeom>
          <a:noFill/>
          <a:ln>
            <a:noFill/>
          </a:ln>
        </p:spPr>
      </p:pic>
      <p:sp>
        <p:nvSpPr>
          <p:cNvPr id="340" name="Google Shape;340;p33"/>
          <p:cNvSpPr txBox="1"/>
          <p:nvPr/>
        </p:nvSpPr>
        <p:spPr>
          <a:xfrm>
            <a:off x="5687125" y="4692025"/>
            <a:ext cx="154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Post-processing</a:t>
            </a:r>
            <a:endParaRPr>
              <a:latin typeface="Lato"/>
              <a:ea typeface="Lato"/>
              <a:cs typeface="Lato"/>
              <a:sym typeface="Lato"/>
            </a:endParaRPr>
          </a:p>
        </p:txBody>
      </p:sp>
      <p:sp>
        <p:nvSpPr>
          <p:cNvPr id="341" name="Google Shape;341;p33"/>
          <p:cNvSpPr txBox="1"/>
          <p:nvPr/>
        </p:nvSpPr>
        <p:spPr>
          <a:xfrm>
            <a:off x="1046250" y="4676575"/>
            <a:ext cx="1360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Pre-processing</a:t>
            </a:r>
            <a:endParaRPr>
              <a:latin typeface="Lato"/>
              <a:ea typeface="Lato"/>
              <a:cs typeface="Lato"/>
              <a:sym typeface="Lato"/>
            </a:endParaRPr>
          </a:p>
        </p:txBody>
      </p:sp>
      <p:sp>
        <p:nvSpPr>
          <p:cNvPr id="342" name="Google Shape;342;p33"/>
          <p:cNvSpPr txBox="1"/>
          <p:nvPr/>
        </p:nvSpPr>
        <p:spPr>
          <a:xfrm>
            <a:off x="3508975" y="4692025"/>
            <a:ext cx="1360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In-processing</a:t>
            </a:r>
            <a:endParaRPr>
              <a:latin typeface="Lato"/>
              <a:ea typeface="Lato"/>
              <a:cs typeface="Lato"/>
              <a:sym typeface="Lato"/>
            </a:endParaRPr>
          </a:p>
        </p:txBody>
      </p:sp>
      <p:sp>
        <p:nvSpPr>
          <p:cNvPr id="343" name="Google Shape;343;p33"/>
          <p:cNvSpPr/>
          <p:nvPr/>
        </p:nvSpPr>
        <p:spPr>
          <a:xfrm>
            <a:off x="2763025" y="1775225"/>
            <a:ext cx="2778300" cy="3286800"/>
          </a:xfrm>
          <a:prstGeom prst="rect">
            <a:avLst/>
          </a:prstGeom>
          <a:noFill/>
          <a:ln w="9525" cap="flat"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4" name="Google Shape;344;p33"/>
          <p:cNvPicPr preferRelativeResize="0"/>
          <p:nvPr/>
        </p:nvPicPr>
        <p:blipFill>
          <a:blip r:embed="rId7">
            <a:alphaModFix/>
          </a:blip>
          <a:stretch>
            <a:fillRect/>
          </a:stretch>
        </p:blipFill>
        <p:spPr>
          <a:xfrm>
            <a:off x="2763025" y="1822725"/>
            <a:ext cx="2756000" cy="3239275"/>
          </a:xfrm>
          <a:prstGeom prst="rect">
            <a:avLst/>
          </a:prstGeom>
          <a:noFill/>
          <a:ln>
            <a:noFill/>
          </a:ln>
        </p:spPr>
      </p:pic>
      <p:sp>
        <p:nvSpPr>
          <p:cNvPr id="345" name="Google Shape;345;p33"/>
          <p:cNvSpPr/>
          <p:nvPr/>
        </p:nvSpPr>
        <p:spPr>
          <a:xfrm rot="5400000" flipH="1">
            <a:off x="7448225" y="2546425"/>
            <a:ext cx="1056000" cy="1884300"/>
          </a:xfrm>
          <a:prstGeom prst="wedgeRectCallout">
            <a:avLst>
              <a:gd name="adj1" fmla="val 75152"/>
              <a:gd name="adj2" fmla="val 134821"/>
            </a:avLst>
          </a:prstGeom>
          <a:solidFill>
            <a:srgbClr val="F3F3F3"/>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3"/>
          <p:cNvSpPr txBox="1"/>
          <p:nvPr/>
        </p:nvSpPr>
        <p:spPr>
          <a:xfrm>
            <a:off x="7110300" y="2995975"/>
            <a:ext cx="19575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FF0000"/>
                </a:solidFill>
                <a:latin typeface="Lato"/>
                <a:ea typeface="Lato"/>
                <a:cs typeface="Lato"/>
                <a:sym typeface="Lato"/>
              </a:rPr>
              <a:t>Complex mechanisms</a:t>
            </a:r>
            <a:r>
              <a:rPr lang="en" sz="1300">
                <a:latin typeface="Lato"/>
                <a:ea typeface="Lato"/>
                <a:cs typeface="Lato"/>
                <a:sym typeface="Lato"/>
              </a:rPr>
              <a:t> can </a:t>
            </a:r>
            <a:r>
              <a:rPr lang="en" sz="1300">
                <a:solidFill>
                  <a:srgbClr val="FF0000"/>
                </a:solidFill>
                <a:latin typeface="Lato"/>
                <a:ea typeface="Lato"/>
                <a:cs typeface="Lato"/>
                <a:sym typeface="Lato"/>
              </a:rPr>
              <a:t>lower efficiency</a:t>
            </a:r>
            <a:r>
              <a:rPr lang="en" sz="1300">
                <a:latin typeface="Lato"/>
                <a:ea typeface="Lato"/>
                <a:cs typeface="Lato"/>
                <a:sym typeface="Lato"/>
              </a:rPr>
              <a:t>, commonly observed in </a:t>
            </a:r>
            <a:r>
              <a:rPr lang="en" sz="1300" b="1">
                <a:solidFill>
                  <a:srgbClr val="0B5394"/>
                </a:solidFill>
                <a:latin typeface="Lato"/>
                <a:ea typeface="Lato"/>
                <a:cs typeface="Lato"/>
                <a:sym typeface="Lato"/>
              </a:rPr>
              <a:t>pre-</a:t>
            </a:r>
            <a:r>
              <a:rPr lang="en" sz="1300">
                <a:latin typeface="Lato"/>
                <a:ea typeface="Lato"/>
                <a:cs typeface="Lato"/>
                <a:sym typeface="Lato"/>
              </a:rPr>
              <a:t> and </a:t>
            </a:r>
            <a:r>
              <a:rPr lang="en" sz="1300" b="1">
                <a:solidFill>
                  <a:srgbClr val="0B5394"/>
                </a:solidFill>
                <a:latin typeface="Lato"/>
                <a:ea typeface="Lato"/>
                <a:cs typeface="Lato"/>
                <a:sym typeface="Lato"/>
              </a:rPr>
              <a:t>in-</a:t>
            </a:r>
            <a:r>
              <a:rPr lang="en" sz="1300">
                <a:latin typeface="Lato"/>
                <a:ea typeface="Lato"/>
                <a:cs typeface="Lato"/>
                <a:sym typeface="Lato"/>
              </a:rPr>
              <a:t>processing</a:t>
            </a:r>
            <a:endParaRPr>
              <a:latin typeface="Lato"/>
              <a:ea typeface="Lato"/>
              <a:cs typeface="Lato"/>
              <a:sym typeface="Lato"/>
            </a:endParaRPr>
          </a:p>
        </p:txBody>
      </p:sp>
      <p:sp>
        <p:nvSpPr>
          <p:cNvPr id="347" name="Google Shape;347;p33"/>
          <p:cNvSpPr txBox="1">
            <a:spLocks noGrp="1"/>
          </p:cNvSpPr>
          <p:nvPr>
            <p:ph type="title"/>
          </p:nvPr>
        </p:nvSpPr>
        <p:spPr>
          <a:xfrm>
            <a:off x="727650" y="779850"/>
            <a:ext cx="7688700" cy="535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1500">
                <a:solidFill>
                  <a:srgbClr val="1C4587"/>
                </a:solidFill>
              </a:rPr>
              <a:t>Efficiency gap among techniques: how increasing #datapoints affect runtime?</a:t>
            </a:r>
            <a:endParaRPr sz="1500">
              <a:solidFill>
                <a:srgbClr val="1C4587"/>
              </a:solidFill>
            </a:endParaRPr>
          </a:p>
        </p:txBody>
      </p:sp>
      <p:sp>
        <p:nvSpPr>
          <p:cNvPr id="2" name="Slide Number Placeholder 1">
            <a:extLst>
              <a:ext uri="{FF2B5EF4-FFF2-40B4-BE49-F238E27FC236}">
                <a16:creationId xmlns:a16="http://schemas.microsoft.com/office/drawing/2014/main" id="{204F2017-FDC5-6899-BAE5-C9EBAA8DDD7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34"/>
          <p:cNvPicPr preferRelativeResize="0"/>
          <p:nvPr/>
        </p:nvPicPr>
        <p:blipFill>
          <a:blip r:embed="rId3">
            <a:alphaModFix amt="43000"/>
          </a:blip>
          <a:stretch>
            <a:fillRect/>
          </a:stretch>
        </p:blipFill>
        <p:spPr>
          <a:xfrm>
            <a:off x="2906925" y="1934613"/>
            <a:ext cx="2249451" cy="2833601"/>
          </a:xfrm>
          <a:prstGeom prst="rect">
            <a:avLst/>
          </a:prstGeom>
          <a:noFill/>
          <a:ln>
            <a:noFill/>
          </a:ln>
        </p:spPr>
      </p:pic>
      <p:pic>
        <p:nvPicPr>
          <p:cNvPr id="353" name="Google Shape;353;p34"/>
          <p:cNvPicPr preferRelativeResize="0"/>
          <p:nvPr/>
        </p:nvPicPr>
        <p:blipFill>
          <a:blip r:embed="rId3">
            <a:alphaModFix/>
          </a:blip>
          <a:stretch>
            <a:fillRect/>
          </a:stretch>
        </p:blipFill>
        <p:spPr>
          <a:xfrm>
            <a:off x="2906925" y="1934613"/>
            <a:ext cx="2249451" cy="2833601"/>
          </a:xfrm>
          <a:prstGeom prst="rect">
            <a:avLst/>
          </a:prstGeom>
          <a:noFill/>
          <a:ln>
            <a:noFill/>
          </a:ln>
        </p:spPr>
      </p:pic>
      <p:pic>
        <p:nvPicPr>
          <p:cNvPr id="354" name="Google Shape;354;p34"/>
          <p:cNvPicPr preferRelativeResize="0"/>
          <p:nvPr/>
        </p:nvPicPr>
        <p:blipFill>
          <a:blip r:embed="rId4">
            <a:alphaModFix amt="46000"/>
          </a:blip>
          <a:stretch>
            <a:fillRect/>
          </a:stretch>
        </p:blipFill>
        <p:spPr>
          <a:xfrm>
            <a:off x="5259675" y="1922225"/>
            <a:ext cx="2249450" cy="2798600"/>
          </a:xfrm>
          <a:prstGeom prst="rect">
            <a:avLst/>
          </a:prstGeom>
          <a:noFill/>
          <a:ln>
            <a:noFill/>
          </a:ln>
        </p:spPr>
      </p:pic>
      <p:pic>
        <p:nvPicPr>
          <p:cNvPr id="355" name="Google Shape;355;p34"/>
          <p:cNvPicPr preferRelativeResize="0"/>
          <p:nvPr/>
        </p:nvPicPr>
        <p:blipFill>
          <a:blip r:embed="rId4">
            <a:alphaModFix/>
          </a:blip>
          <a:stretch>
            <a:fillRect/>
          </a:stretch>
        </p:blipFill>
        <p:spPr>
          <a:xfrm>
            <a:off x="5259675" y="1922238"/>
            <a:ext cx="2249450" cy="2798600"/>
          </a:xfrm>
          <a:prstGeom prst="rect">
            <a:avLst/>
          </a:prstGeom>
          <a:noFill/>
          <a:ln>
            <a:noFill/>
          </a:ln>
        </p:spPr>
      </p:pic>
      <p:sp>
        <p:nvSpPr>
          <p:cNvPr id="356" name="Google Shape;356;p34"/>
          <p:cNvSpPr txBox="1">
            <a:spLocks noGrp="1"/>
          </p:cNvSpPr>
          <p:nvPr>
            <p:ph type="title"/>
          </p:nvPr>
        </p:nvSpPr>
        <p:spPr>
          <a:xfrm>
            <a:off x="727650" y="779850"/>
            <a:ext cx="8100000" cy="535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1500">
                <a:solidFill>
                  <a:srgbClr val="1C4587"/>
                </a:solidFill>
              </a:rPr>
              <a:t>Scalability challenges in pre-processing: how increasing #attributes affect runtime?</a:t>
            </a:r>
            <a:endParaRPr sz="1500">
              <a:solidFill>
                <a:srgbClr val="1C4587"/>
              </a:solidFill>
            </a:endParaRPr>
          </a:p>
        </p:txBody>
      </p:sp>
      <p:pic>
        <p:nvPicPr>
          <p:cNvPr id="357" name="Google Shape;357;p34"/>
          <p:cNvPicPr preferRelativeResize="0"/>
          <p:nvPr/>
        </p:nvPicPr>
        <p:blipFill>
          <a:blip r:embed="rId5">
            <a:alphaModFix/>
          </a:blip>
          <a:stretch>
            <a:fillRect/>
          </a:stretch>
        </p:blipFill>
        <p:spPr>
          <a:xfrm>
            <a:off x="246400" y="1391250"/>
            <a:ext cx="7383273" cy="318250"/>
          </a:xfrm>
          <a:prstGeom prst="rect">
            <a:avLst/>
          </a:prstGeom>
          <a:noFill/>
          <a:ln>
            <a:noFill/>
          </a:ln>
        </p:spPr>
      </p:pic>
      <p:sp>
        <p:nvSpPr>
          <p:cNvPr id="358" name="Google Shape;358;p34"/>
          <p:cNvSpPr txBox="1"/>
          <p:nvPr/>
        </p:nvSpPr>
        <p:spPr>
          <a:xfrm>
            <a:off x="5687125" y="4692025"/>
            <a:ext cx="1543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Post-processing</a:t>
            </a:r>
            <a:endParaRPr>
              <a:latin typeface="Lato"/>
              <a:ea typeface="Lato"/>
              <a:cs typeface="Lato"/>
              <a:sym typeface="Lato"/>
            </a:endParaRPr>
          </a:p>
        </p:txBody>
      </p:sp>
      <p:sp>
        <p:nvSpPr>
          <p:cNvPr id="359" name="Google Shape;359;p34"/>
          <p:cNvSpPr txBox="1"/>
          <p:nvPr/>
        </p:nvSpPr>
        <p:spPr>
          <a:xfrm>
            <a:off x="1046250" y="4676575"/>
            <a:ext cx="1360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Pre-processing</a:t>
            </a:r>
            <a:endParaRPr>
              <a:latin typeface="Lato"/>
              <a:ea typeface="Lato"/>
              <a:cs typeface="Lato"/>
              <a:sym typeface="Lato"/>
            </a:endParaRPr>
          </a:p>
        </p:txBody>
      </p:sp>
      <p:sp>
        <p:nvSpPr>
          <p:cNvPr id="360" name="Google Shape;360;p34"/>
          <p:cNvSpPr txBox="1"/>
          <p:nvPr/>
        </p:nvSpPr>
        <p:spPr>
          <a:xfrm>
            <a:off x="3508975" y="4692025"/>
            <a:ext cx="1360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In-processing</a:t>
            </a:r>
            <a:endParaRPr>
              <a:latin typeface="Lato"/>
              <a:ea typeface="Lato"/>
              <a:cs typeface="Lato"/>
              <a:sym typeface="Lato"/>
            </a:endParaRPr>
          </a:p>
        </p:txBody>
      </p:sp>
      <p:pic>
        <p:nvPicPr>
          <p:cNvPr id="361" name="Google Shape;361;p34"/>
          <p:cNvPicPr preferRelativeResize="0"/>
          <p:nvPr/>
        </p:nvPicPr>
        <p:blipFill>
          <a:blip r:embed="rId6">
            <a:alphaModFix/>
          </a:blip>
          <a:stretch>
            <a:fillRect/>
          </a:stretch>
        </p:blipFill>
        <p:spPr>
          <a:xfrm>
            <a:off x="640312" y="1965175"/>
            <a:ext cx="2163313" cy="2712725"/>
          </a:xfrm>
          <a:prstGeom prst="rect">
            <a:avLst/>
          </a:prstGeom>
          <a:noFill/>
          <a:ln>
            <a:noFill/>
          </a:ln>
        </p:spPr>
      </p:pic>
      <p:sp>
        <p:nvSpPr>
          <p:cNvPr id="362" name="Google Shape;362;p34"/>
          <p:cNvSpPr/>
          <p:nvPr/>
        </p:nvSpPr>
        <p:spPr>
          <a:xfrm>
            <a:off x="189900" y="1811925"/>
            <a:ext cx="2848500" cy="3286800"/>
          </a:xfrm>
          <a:prstGeom prst="rect">
            <a:avLst/>
          </a:prstGeom>
          <a:noFill/>
          <a:ln w="9525" cap="flat"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3" name="Google Shape;363;p34"/>
          <p:cNvPicPr preferRelativeResize="0"/>
          <p:nvPr/>
        </p:nvPicPr>
        <p:blipFill>
          <a:blip r:embed="rId7">
            <a:alphaModFix/>
          </a:blip>
          <a:stretch>
            <a:fillRect/>
          </a:stretch>
        </p:blipFill>
        <p:spPr>
          <a:xfrm>
            <a:off x="246400" y="2043034"/>
            <a:ext cx="469659" cy="2333933"/>
          </a:xfrm>
          <a:prstGeom prst="rect">
            <a:avLst/>
          </a:prstGeom>
          <a:noFill/>
          <a:ln>
            <a:noFill/>
          </a:ln>
        </p:spPr>
      </p:pic>
      <p:pic>
        <p:nvPicPr>
          <p:cNvPr id="364" name="Google Shape;364;p34"/>
          <p:cNvPicPr preferRelativeResize="0"/>
          <p:nvPr/>
        </p:nvPicPr>
        <p:blipFill rotWithShape="1">
          <a:blip r:embed="rId8">
            <a:alphaModFix/>
          </a:blip>
          <a:srcRect b="6898"/>
          <a:stretch/>
        </p:blipFill>
        <p:spPr>
          <a:xfrm>
            <a:off x="189900" y="1884975"/>
            <a:ext cx="2812851" cy="3140801"/>
          </a:xfrm>
          <a:prstGeom prst="rect">
            <a:avLst/>
          </a:prstGeom>
          <a:noFill/>
          <a:ln>
            <a:noFill/>
          </a:ln>
        </p:spPr>
      </p:pic>
      <p:sp>
        <p:nvSpPr>
          <p:cNvPr id="365" name="Google Shape;365;p34"/>
          <p:cNvSpPr/>
          <p:nvPr/>
        </p:nvSpPr>
        <p:spPr>
          <a:xfrm rot="5400000" flipH="1">
            <a:off x="4598475" y="2462975"/>
            <a:ext cx="1121700" cy="1776900"/>
          </a:xfrm>
          <a:prstGeom prst="wedgeRectCallout">
            <a:avLst>
              <a:gd name="adj1" fmla="val 38620"/>
              <a:gd name="adj2" fmla="val 124382"/>
            </a:avLst>
          </a:prstGeom>
          <a:solidFill>
            <a:srgbClr val="F3F3F3"/>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4"/>
          <p:cNvSpPr txBox="1"/>
          <p:nvPr/>
        </p:nvSpPr>
        <p:spPr>
          <a:xfrm>
            <a:off x="4374175" y="2858825"/>
            <a:ext cx="18522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latin typeface="Lato"/>
                <a:ea typeface="Lato"/>
                <a:cs typeface="Lato"/>
                <a:sym typeface="Lato"/>
              </a:rPr>
              <a:t>Scalability of </a:t>
            </a:r>
            <a:r>
              <a:rPr lang="en" sz="1300" b="1">
                <a:solidFill>
                  <a:srgbClr val="0B5394"/>
                </a:solidFill>
                <a:latin typeface="Lato"/>
                <a:ea typeface="Lato"/>
                <a:cs typeface="Lato"/>
                <a:sym typeface="Lato"/>
              </a:rPr>
              <a:t>pre-</a:t>
            </a:r>
            <a:r>
              <a:rPr lang="en" sz="1300">
                <a:latin typeface="Lato"/>
                <a:ea typeface="Lato"/>
                <a:cs typeface="Lato"/>
                <a:sym typeface="Lato"/>
              </a:rPr>
              <a:t> processing is </a:t>
            </a:r>
            <a:r>
              <a:rPr lang="en" sz="1300">
                <a:solidFill>
                  <a:srgbClr val="FF0000"/>
                </a:solidFill>
                <a:latin typeface="Lato"/>
                <a:ea typeface="Lato"/>
                <a:cs typeface="Lato"/>
                <a:sym typeface="Lato"/>
              </a:rPr>
              <a:t>more hurt</a:t>
            </a:r>
            <a:r>
              <a:rPr lang="en" sz="1300">
                <a:latin typeface="Lato"/>
                <a:ea typeface="Lato"/>
                <a:cs typeface="Lato"/>
                <a:sym typeface="Lato"/>
              </a:rPr>
              <a:t> by</a:t>
            </a:r>
            <a:r>
              <a:rPr lang="en" sz="1300">
                <a:solidFill>
                  <a:srgbClr val="FF0000"/>
                </a:solidFill>
                <a:latin typeface="Lato"/>
                <a:ea typeface="Lato"/>
                <a:cs typeface="Lato"/>
                <a:sym typeface="Lato"/>
              </a:rPr>
              <a:t> #attributes</a:t>
            </a:r>
            <a:r>
              <a:rPr lang="en" sz="1300">
                <a:latin typeface="Lato"/>
                <a:ea typeface="Lato"/>
                <a:cs typeface="Lato"/>
                <a:sym typeface="Lato"/>
              </a:rPr>
              <a:t> than #datapoints</a:t>
            </a:r>
            <a:endParaRPr>
              <a:latin typeface="Lato"/>
              <a:ea typeface="Lato"/>
              <a:cs typeface="Lato"/>
              <a:sym typeface="Lato"/>
            </a:endParaRPr>
          </a:p>
        </p:txBody>
      </p:sp>
      <p:sp>
        <p:nvSpPr>
          <p:cNvPr id="2" name="Slide Number Placeholder 1">
            <a:extLst>
              <a:ext uri="{FF2B5EF4-FFF2-40B4-BE49-F238E27FC236}">
                <a16:creationId xmlns:a16="http://schemas.microsoft.com/office/drawing/2014/main" id="{C51ED699-93E4-6F24-2690-AB508D6979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4"/>
                                        </p:tgtEl>
                                        <p:attrNameLst>
                                          <p:attrName>style.visibility</p:attrName>
                                        </p:attrNameLst>
                                      </p:cBhvr>
                                      <p:to>
                                        <p:strVal val="visible"/>
                                      </p:to>
                                    </p:set>
                                    <p:animEffect transition="in" filter="fade">
                                      <p:cBhvr>
                                        <p:cTn id="7" dur="1000"/>
                                        <p:tgtEl>
                                          <p:spTgt spid="354"/>
                                        </p:tgtEl>
                                      </p:cBhvr>
                                    </p:animEffect>
                                  </p:childTnLst>
                                </p:cTn>
                              </p:par>
                              <p:par>
                                <p:cTn id="8" presetID="10" presetClass="entr" presetSubtype="0" fill="hold" nodeType="withEffect">
                                  <p:stCondLst>
                                    <p:cond delay="0"/>
                                  </p:stCondLst>
                                  <p:childTnLst>
                                    <p:set>
                                      <p:cBhvr>
                                        <p:cTn id="9" dur="1" fill="hold">
                                          <p:stCondLst>
                                            <p:cond delay="0"/>
                                          </p:stCondLst>
                                        </p:cTn>
                                        <p:tgtEl>
                                          <p:spTgt spid="352"/>
                                        </p:tgtEl>
                                        <p:attrNameLst>
                                          <p:attrName>style.visibility</p:attrName>
                                        </p:attrNameLst>
                                      </p:cBhvr>
                                      <p:to>
                                        <p:strVal val="visible"/>
                                      </p:to>
                                    </p:set>
                                    <p:animEffect transition="in" filter="fade">
                                      <p:cBhvr>
                                        <p:cTn id="10" dur="1000"/>
                                        <p:tgtEl>
                                          <p:spTgt spid="352"/>
                                        </p:tgtEl>
                                      </p:cBhvr>
                                    </p:animEffect>
                                  </p:childTnLst>
                                </p:cTn>
                              </p:par>
                              <p:par>
                                <p:cTn id="11" presetID="1" presetClass="exit" presetSubtype="0" fill="hold" nodeType="withEffect">
                                  <p:stCondLst>
                                    <p:cond delay="0"/>
                                  </p:stCondLst>
                                  <p:childTnLst>
                                    <p:set>
                                      <p:cBhvr>
                                        <p:cTn id="12" dur="1" fill="hold">
                                          <p:stCondLst>
                                            <p:cond delay="500"/>
                                          </p:stCondLst>
                                        </p:cTn>
                                        <p:tgtEl>
                                          <p:spTgt spid="353"/>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500"/>
                                          </p:stCondLst>
                                        </p:cTn>
                                        <p:tgtEl>
                                          <p:spTgt spid="355"/>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362"/>
                                        </p:tgtEl>
                                        <p:attrNameLst>
                                          <p:attrName>style.visibility</p:attrName>
                                        </p:attrNameLst>
                                      </p:cBhvr>
                                      <p:to>
                                        <p:strVal val="visible"/>
                                      </p:to>
                                    </p:set>
                                    <p:animEffect transition="in" filter="fade">
                                      <p:cBhvr>
                                        <p:cTn id="17" dur="1000"/>
                                        <p:tgtEl>
                                          <p:spTgt spid="362"/>
                                        </p:tgtEl>
                                      </p:cBhvr>
                                    </p:animEffect>
                                  </p:childTnLst>
                                </p:cTn>
                              </p:par>
                              <p:par>
                                <p:cTn id="18" presetID="10" presetClass="entr" presetSubtype="0" fill="hold" nodeType="withEffect">
                                  <p:stCondLst>
                                    <p:cond delay="0"/>
                                  </p:stCondLst>
                                  <p:childTnLst>
                                    <p:set>
                                      <p:cBhvr>
                                        <p:cTn id="19" dur="1" fill="hold">
                                          <p:stCondLst>
                                            <p:cond delay="0"/>
                                          </p:stCondLst>
                                        </p:cTn>
                                        <p:tgtEl>
                                          <p:spTgt spid="364"/>
                                        </p:tgtEl>
                                        <p:attrNameLst>
                                          <p:attrName>style.visibility</p:attrName>
                                        </p:attrNameLst>
                                      </p:cBhvr>
                                      <p:to>
                                        <p:strVal val="visible"/>
                                      </p:to>
                                    </p:set>
                                    <p:animEffect transition="in" filter="fade">
                                      <p:cBhvr>
                                        <p:cTn id="20" dur="1000"/>
                                        <p:tgtEl>
                                          <p:spTgt spid="364"/>
                                        </p:tgtEl>
                                      </p:cBhvr>
                                    </p:animEffect>
                                  </p:childTnLst>
                                </p:cTn>
                              </p:par>
                              <p:par>
                                <p:cTn id="21" presetID="10" presetClass="entr" presetSubtype="0" fill="hold" nodeType="withEffect">
                                  <p:stCondLst>
                                    <p:cond delay="0"/>
                                  </p:stCondLst>
                                  <p:childTnLst>
                                    <p:set>
                                      <p:cBhvr>
                                        <p:cTn id="22" dur="1" fill="hold">
                                          <p:stCondLst>
                                            <p:cond delay="0"/>
                                          </p:stCondLst>
                                        </p:cTn>
                                        <p:tgtEl>
                                          <p:spTgt spid="366"/>
                                        </p:tgtEl>
                                        <p:attrNameLst>
                                          <p:attrName>style.visibility</p:attrName>
                                        </p:attrNameLst>
                                      </p:cBhvr>
                                      <p:to>
                                        <p:strVal val="visible"/>
                                      </p:to>
                                    </p:set>
                                    <p:animEffect transition="in" filter="fade">
                                      <p:cBhvr>
                                        <p:cTn id="23" dur="1000"/>
                                        <p:tgtEl>
                                          <p:spTgt spid="366"/>
                                        </p:tgtEl>
                                      </p:cBhvr>
                                    </p:animEffect>
                                  </p:childTnLst>
                                </p:cTn>
                              </p:par>
                              <p:par>
                                <p:cTn id="24" presetID="10" presetClass="entr" presetSubtype="0" fill="hold" nodeType="withEffect">
                                  <p:stCondLst>
                                    <p:cond delay="0"/>
                                  </p:stCondLst>
                                  <p:childTnLst>
                                    <p:set>
                                      <p:cBhvr>
                                        <p:cTn id="25" dur="1" fill="hold">
                                          <p:stCondLst>
                                            <p:cond delay="0"/>
                                          </p:stCondLst>
                                        </p:cTn>
                                        <p:tgtEl>
                                          <p:spTgt spid="365"/>
                                        </p:tgtEl>
                                        <p:attrNameLst>
                                          <p:attrName>style.visibility</p:attrName>
                                        </p:attrNameLst>
                                      </p:cBhvr>
                                      <p:to>
                                        <p:strVal val="visible"/>
                                      </p:to>
                                    </p:set>
                                    <p:animEffect transition="in" filter="fade">
                                      <p:cBhvr>
                                        <p:cTn id="26" dur="1000"/>
                                        <p:tgtEl>
                                          <p:spTgt spid="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35"/>
          <p:cNvPicPr preferRelativeResize="0"/>
          <p:nvPr/>
        </p:nvPicPr>
        <p:blipFill>
          <a:blip r:embed="rId3">
            <a:alphaModFix amt="49000"/>
          </a:blip>
          <a:stretch>
            <a:fillRect/>
          </a:stretch>
        </p:blipFill>
        <p:spPr>
          <a:xfrm>
            <a:off x="576200" y="2312563"/>
            <a:ext cx="5301927" cy="2430875"/>
          </a:xfrm>
          <a:prstGeom prst="rect">
            <a:avLst/>
          </a:prstGeom>
          <a:noFill/>
          <a:ln>
            <a:noFill/>
          </a:ln>
        </p:spPr>
      </p:pic>
      <p:sp>
        <p:nvSpPr>
          <p:cNvPr id="372" name="Google Shape;372;p35"/>
          <p:cNvSpPr txBox="1">
            <a:spLocks noGrp="1"/>
          </p:cNvSpPr>
          <p:nvPr>
            <p:ph type="title"/>
          </p:nvPr>
        </p:nvSpPr>
        <p:spPr>
          <a:xfrm>
            <a:off x="727650" y="84037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500">
                <a:solidFill>
                  <a:srgbClr val="1C4587"/>
                </a:solidFill>
              </a:rPr>
              <a:t>The choice of classifier model for pre- and post-processing</a:t>
            </a:r>
            <a:endParaRPr sz="1500">
              <a:solidFill>
                <a:srgbClr val="1C4587"/>
              </a:solidFill>
            </a:endParaRPr>
          </a:p>
        </p:txBody>
      </p:sp>
      <p:pic>
        <p:nvPicPr>
          <p:cNvPr id="373" name="Google Shape;373;p35"/>
          <p:cNvPicPr preferRelativeResize="0"/>
          <p:nvPr/>
        </p:nvPicPr>
        <p:blipFill>
          <a:blip r:embed="rId3">
            <a:alphaModFix/>
          </a:blip>
          <a:stretch>
            <a:fillRect/>
          </a:stretch>
        </p:blipFill>
        <p:spPr>
          <a:xfrm>
            <a:off x="576200" y="2312575"/>
            <a:ext cx="5364423" cy="2430850"/>
          </a:xfrm>
          <a:prstGeom prst="rect">
            <a:avLst/>
          </a:prstGeom>
          <a:noFill/>
          <a:ln>
            <a:noFill/>
          </a:ln>
        </p:spPr>
      </p:pic>
      <p:sp>
        <p:nvSpPr>
          <p:cNvPr id="374" name="Google Shape;374;p35"/>
          <p:cNvSpPr txBox="1"/>
          <p:nvPr/>
        </p:nvSpPr>
        <p:spPr>
          <a:xfrm>
            <a:off x="4351800" y="4665050"/>
            <a:ext cx="1543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Lato"/>
                <a:ea typeface="Lato"/>
                <a:cs typeface="Lato"/>
                <a:sym typeface="Lato"/>
              </a:rPr>
              <a:t>Post-processing</a:t>
            </a:r>
            <a:endParaRPr sz="1200">
              <a:latin typeface="Lato"/>
              <a:ea typeface="Lato"/>
              <a:cs typeface="Lato"/>
              <a:sym typeface="Lato"/>
            </a:endParaRPr>
          </a:p>
        </p:txBody>
      </p:sp>
      <p:sp>
        <p:nvSpPr>
          <p:cNvPr id="375" name="Google Shape;375;p35"/>
          <p:cNvSpPr txBox="1"/>
          <p:nvPr/>
        </p:nvSpPr>
        <p:spPr>
          <a:xfrm>
            <a:off x="1973850" y="4665050"/>
            <a:ext cx="1543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Lato"/>
                <a:ea typeface="Lato"/>
                <a:cs typeface="Lato"/>
                <a:sym typeface="Lato"/>
              </a:rPr>
              <a:t>Pre-processing</a:t>
            </a:r>
            <a:endParaRPr sz="1200">
              <a:latin typeface="Lato"/>
              <a:ea typeface="Lato"/>
              <a:cs typeface="Lato"/>
              <a:sym typeface="Lato"/>
            </a:endParaRPr>
          </a:p>
        </p:txBody>
      </p:sp>
      <p:sp>
        <p:nvSpPr>
          <p:cNvPr id="376" name="Google Shape;376;p35"/>
          <p:cNvSpPr/>
          <p:nvPr/>
        </p:nvSpPr>
        <p:spPr>
          <a:xfrm rot="5400000" flipH="1">
            <a:off x="7948300" y="1845750"/>
            <a:ext cx="747000" cy="1452000"/>
          </a:xfrm>
          <a:prstGeom prst="wedgeRoundRectCallout">
            <a:avLst>
              <a:gd name="adj1" fmla="val 49250"/>
              <a:gd name="adj2" fmla="val 70515"/>
              <a:gd name="adj3" fmla="val 0"/>
            </a:avLst>
          </a:prstGeom>
          <a:solidFill>
            <a:schemeClr val="lt1"/>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5"/>
          <p:cNvSpPr txBox="1"/>
          <p:nvPr/>
        </p:nvSpPr>
        <p:spPr>
          <a:xfrm>
            <a:off x="7550200" y="2206350"/>
            <a:ext cx="15432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rgbClr val="434343"/>
                </a:solidFill>
                <a:latin typeface="Lato"/>
                <a:ea typeface="Lato"/>
                <a:cs typeface="Lato"/>
                <a:sym typeface="Lato"/>
              </a:rPr>
              <a:t>We retrain classifiers with different </a:t>
            </a:r>
            <a:r>
              <a:rPr lang="en" sz="1200" b="1">
                <a:solidFill>
                  <a:srgbClr val="434343"/>
                </a:solidFill>
                <a:latin typeface="Lato"/>
                <a:ea typeface="Lato"/>
                <a:cs typeface="Lato"/>
                <a:sym typeface="Lato"/>
              </a:rPr>
              <a:t>models</a:t>
            </a:r>
            <a:endParaRPr sz="1200" b="1">
              <a:solidFill>
                <a:srgbClr val="434343"/>
              </a:solidFill>
              <a:latin typeface="Lato"/>
              <a:ea typeface="Lato"/>
              <a:cs typeface="Lato"/>
              <a:sym typeface="Lato"/>
            </a:endParaRPr>
          </a:p>
        </p:txBody>
      </p:sp>
      <p:pic>
        <p:nvPicPr>
          <p:cNvPr id="378" name="Google Shape;378;p35"/>
          <p:cNvPicPr preferRelativeResize="0"/>
          <p:nvPr/>
        </p:nvPicPr>
        <p:blipFill>
          <a:blip r:embed="rId4">
            <a:alphaModFix/>
          </a:blip>
          <a:stretch>
            <a:fillRect/>
          </a:stretch>
        </p:blipFill>
        <p:spPr>
          <a:xfrm>
            <a:off x="108150" y="1835525"/>
            <a:ext cx="7688702" cy="301700"/>
          </a:xfrm>
          <a:prstGeom prst="rect">
            <a:avLst/>
          </a:prstGeom>
          <a:noFill/>
          <a:ln>
            <a:noFill/>
          </a:ln>
        </p:spPr>
      </p:pic>
      <p:pic>
        <p:nvPicPr>
          <p:cNvPr id="379" name="Google Shape;379;p35"/>
          <p:cNvPicPr preferRelativeResize="0"/>
          <p:nvPr/>
        </p:nvPicPr>
        <p:blipFill rotWithShape="1">
          <a:blip r:embed="rId5">
            <a:alphaModFix/>
          </a:blip>
          <a:srcRect l="199" r="199"/>
          <a:stretch/>
        </p:blipFill>
        <p:spPr>
          <a:xfrm>
            <a:off x="5186950" y="2519600"/>
            <a:ext cx="731100" cy="2067900"/>
          </a:xfrm>
          <a:prstGeom prst="rect">
            <a:avLst/>
          </a:prstGeom>
          <a:noFill/>
          <a:ln>
            <a:noFill/>
          </a:ln>
        </p:spPr>
      </p:pic>
      <p:sp>
        <p:nvSpPr>
          <p:cNvPr id="380" name="Google Shape;380;p35"/>
          <p:cNvSpPr/>
          <p:nvPr/>
        </p:nvSpPr>
        <p:spPr>
          <a:xfrm>
            <a:off x="5186950" y="2519600"/>
            <a:ext cx="731100" cy="2067900"/>
          </a:xfrm>
          <a:prstGeom prst="rect">
            <a:avLst/>
          </a:prstGeom>
          <a:noFill/>
          <a:ln w="9525" cap="flat"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5"/>
          <p:cNvSpPr/>
          <p:nvPr/>
        </p:nvSpPr>
        <p:spPr>
          <a:xfrm rot="5400000" flipH="1">
            <a:off x="6852150" y="3139975"/>
            <a:ext cx="1031700" cy="1560900"/>
          </a:xfrm>
          <a:prstGeom prst="wedgeRectCallout">
            <a:avLst>
              <a:gd name="adj1" fmla="val 64251"/>
              <a:gd name="adj2" fmla="val 100599"/>
            </a:avLst>
          </a:prstGeom>
          <a:solidFill>
            <a:srgbClr val="F3F3F3"/>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5"/>
          <p:cNvSpPr txBox="1"/>
          <p:nvPr/>
        </p:nvSpPr>
        <p:spPr>
          <a:xfrm>
            <a:off x="6535050" y="3483000"/>
            <a:ext cx="16659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rgbClr val="0B5394"/>
                </a:solidFill>
                <a:latin typeface="Lato"/>
                <a:ea typeface="Lato"/>
                <a:cs typeface="Lato"/>
                <a:sym typeface="Lato"/>
              </a:rPr>
              <a:t>Post</a:t>
            </a:r>
            <a:r>
              <a:rPr lang="en" sz="1200">
                <a:latin typeface="Lato"/>
                <a:ea typeface="Lato"/>
                <a:cs typeface="Lato"/>
                <a:sym typeface="Lato"/>
              </a:rPr>
              <a:t>-processing is </a:t>
            </a:r>
            <a:r>
              <a:rPr lang="en" sz="1200" b="1">
                <a:solidFill>
                  <a:srgbClr val="38761D"/>
                </a:solidFill>
                <a:latin typeface="Lato"/>
                <a:ea typeface="Lato"/>
                <a:cs typeface="Lato"/>
                <a:sym typeface="Lato"/>
              </a:rPr>
              <a:t>stable </a:t>
            </a:r>
            <a:r>
              <a:rPr lang="en" sz="1200">
                <a:latin typeface="Lato"/>
                <a:ea typeface="Lato"/>
                <a:cs typeface="Lato"/>
                <a:sym typeface="Lato"/>
              </a:rPr>
              <a:t>as it only modifies predictions after training</a:t>
            </a:r>
            <a:endParaRPr b="1">
              <a:latin typeface="Lato"/>
              <a:ea typeface="Lato"/>
              <a:cs typeface="Lato"/>
              <a:sym typeface="Lato"/>
            </a:endParaRPr>
          </a:p>
        </p:txBody>
      </p:sp>
      <p:sp>
        <p:nvSpPr>
          <p:cNvPr id="2" name="Slide Number Placeholder 1">
            <a:extLst>
              <a:ext uri="{FF2B5EF4-FFF2-40B4-BE49-F238E27FC236}">
                <a16:creationId xmlns:a16="http://schemas.microsoft.com/office/drawing/2014/main" id="{287CC293-0697-6BE6-146C-D9572DAC97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1"/>
                                        </p:tgtEl>
                                        <p:attrNameLst>
                                          <p:attrName>style.visibility</p:attrName>
                                        </p:attrNameLst>
                                      </p:cBhvr>
                                      <p:to>
                                        <p:strVal val="visible"/>
                                      </p:to>
                                    </p:set>
                                    <p:animEffect transition="in" filter="fade">
                                      <p:cBhvr>
                                        <p:cTn id="7" dur="1000"/>
                                        <p:tgtEl>
                                          <p:spTgt spid="371"/>
                                        </p:tgtEl>
                                      </p:cBhvr>
                                    </p:animEffect>
                                  </p:childTnLst>
                                </p:cTn>
                              </p:par>
                              <p:par>
                                <p:cTn id="8" presetID="1" presetClass="exit" presetSubtype="0" fill="hold" nodeType="withEffect">
                                  <p:stCondLst>
                                    <p:cond delay="0"/>
                                  </p:stCondLst>
                                  <p:childTnLst>
                                    <p:set>
                                      <p:cBhvr>
                                        <p:cTn id="9" dur="1" fill="hold">
                                          <p:stCondLst>
                                            <p:cond delay="500"/>
                                          </p:stCondLst>
                                        </p:cTn>
                                        <p:tgtEl>
                                          <p:spTgt spid="373"/>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382"/>
                                        </p:tgtEl>
                                        <p:attrNameLst>
                                          <p:attrName>style.visibility</p:attrName>
                                        </p:attrNameLst>
                                      </p:cBhvr>
                                      <p:to>
                                        <p:strVal val="visible"/>
                                      </p:to>
                                    </p:set>
                                    <p:animEffect transition="in" filter="fade">
                                      <p:cBhvr>
                                        <p:cTn id="12" dur="1200"/>
                                        <p:tgtEl>
                                          <p:spTgt spid="382"/>
                                        </p:tgtEl>
                                      </p:cBhvr>
                                    </p:animEffect>
                                  </p:childTnLst>
                                </p:cTn>
                              </p:par>
                              <p:par>
                                <p:cTn id="13" presetID="10" presetClass="entr" presetSubtype="0" fill="hold" nodeType="withEffect">
                                  <p:stCondLst>
                                    <p:cond delay="0"/>
                                  </p:stCondLst>
                                  <p:childTnLst>
                                    <p:set>
                                      <p:cBhvr>
                                        <p:cTn id="14" dur="1" fill="hold">
                                          <p:stCondLst>
                                            <p:cond delay="0"/>
                                          </p:stCondLst>
                                        </p:cTn>
                                        <p:tgtEl>
                                          <p:spTgt spid="381"/>
                                        </p:tgtEl>
                                        <p:attrNameLst>
                                          <p:attrName>style.visibility</p:attrName>
                                        </p:attrNameLst>
                                      </p:cBhvr>
                                      <p:to>
                                        <p:strVal val="visible"/>
                                      </p:to>
                                    </p:set>
                                    <p:animEffect transition="in" filter="fade">
                                      <p:cBhvr>
                                        <p:cTn id="15" dur="1000"/>
                                        <p:tgtEl>
                                          <p:spTgt spid="381"/>
                                        </p:tgtEl>
                                      </p:cBhvr>
                                    </p:animEffect>
                                  </p:childTnLst>
                                </p:cTn>
                              </p:par>
                              <p:par>
                                <p:cTn id="16" presetID="10" presetClass="entr" presetSubtype="0" fill="hold" nodeType="withEffect">
                                  <p:stCondLst>
                                    <p:cond delay="0"/>
                                  </p:stCondLst>
                                  <p:childTnLst>
                                    <p:set>
                                      <p:cBhvr>
                                        <p:cTn id="17" dur="1" fill="hold">
                                          <p:stCondLst>
                                            <p:cond delay="0"/>
                                          </p:stCondLst>
                                        </p:cTn>
                                        <p:tgtEl>
                                          <p:spTgt spid="379"/>
                                        </p:tgtEl>
                                        <p:attrNameLst>
                                          <p:attrName>style.visibility</p:attrName>
                                        </p:attrNameLst>
                                      </p:cBhvr>
                                      <p:to>
                                        <p:strVal val="visible"/>
                                      </p:to>
                                    </p:set>
                                    <p:animEffect transition="in" filter="fade">
                                      <p:cBhvr>
                                        <p:cTn id="18" dur="1000"/>
                                        <p:tgtEl>
                                          <p:spTgt spid="379"/>
                                        </p:tgtEl>
                                      </p:cBhvr>
                                    </p:animEffect>
                                  </p:childTnLst>
                                </p:cTn>
                              </p:par>
                              <p:par>
                                <p:cTn id="19" presetID="10" presetClass="entr" presetSubtype="0" fill="hold" nodeType="withEffect">
                                  <p:stCondLst>
                                    <p:cond delay="0"/>
                                  </p:stCondLst>
                                  <p:childTnLst>
                                    <p:set>
                                      <p:cBhvr>
                                        <p:cTn id="20" dur="1" fill="hold">
                                          <p:stCondLst>
                                            <p:cond delay="0"/>
                                          </p:stCondLst>
                                        </p:cTn>
                                        <p:tgtEl>
                                          <p:spTgt spid="380"/>
                                        </p:tgtEl>
                                        <p:attrNameLst>
                                          <p:attrName>style.visibility</p:attrName>
                                        </p:attrNameLst>
                                      </p:cBhvr>
                                      <p:to>
                                        <p:strVal val="visible"/>
                                      </p:to>
                                    </p:set>
                                    <p:animEffect transition="in" filter="fade">
                                      <p:cBhvr>
                                        <p:cTn id="21" dur="1000"/>
                                        <p:tgtEl>
                                          <p:spTgt spid="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36"/>
          <p:cNvPicPr preferRelativeResize="0"/>
          <p:nvPr/>
        </p:nvPicPr>
        <p:blipFill>
          <a:blip r:embed="rId3">
            <a:alphaModFix amt="49000"/>
          </a:blip>
          <a:stretch>
            <a:fillRect/>
          </a:stretch>
        </p:blipFill>
        <p:spPr>
          <a:xfrm>
            <a:off x="576200" y="2312563"/>
            <a:ext cx="5301927" cy="2430875"/>
          </a:xfrm>
          <a:prstGeom prst="rect">
            <a:avLst/>
          </a:prstGeom>
          <a:noFill/>
          <a:ln>
            <a:noFill/>
          </a:ln>
        </p:spPr>
      </p:pic>
      <p:sp>
        <p:nvSpPr>
          <p:cNvPr id="388" name="Google Shape;388;p36"/>
          <p:cNvSpPr txBox="1">
            <a:spLocks noGrp="1"/>
          </p:cNvSpPr>
          <p:nvPr>
            <p:ph type="title"/>
          </p:nvPr>
        </p:nvSpPr>
        <p:spPr>
          <a:xfrm>
            <a:off x="727650" y="84037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500">
                <a:solidFill>
                  <a:srgbClr val="1C4587"/>
                </a:solidFill>
              </a:rPr>
              <a:t>The choice of classifier model for pre- and post-processing</a:t>
            </a:r>
            <a:endParaRPr sz="1500">
              <a:solidFill>
                <a:srgbClr val="1C4587"/>
              </a:solidFill>
            </a:endParaRPr>
          </a:p>
        </p:txBody>
      </p:sp>
      <p:sp>
        <p:nvSpPr>
          <p:cNvPr id="389" name="Google Shape;389;p36"/>
          <p:cNvSpPr txBox="1"/>
          <p:nvPr/>
        </p:nvSpPr>
        <p:spPr>
          <a:xfrm>
            <a:off x="4351800" y="4665050"/>
            <a:ext cx="1543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Lato"/>
                <a:ea typeface="Lato"/>
                <a:cs typeface="Lato"/>
                <a:sym typeface="Lato"/>
              </a:rPr>
              <a:t>Post-processing</a:t>
            </a:r>
            <a:endParaRPr sz="1200">
              <a:latin typeface="Lato"/>
              <a:ea typeface="Lato"/>
              <a:cs typeface="Lato"/>
              <a:sym typeface="Lato"/>
            </a:endParaRPr>
          </a:p>
        </p:txBody>
      </p:sp>
      <p:sp>
        <p:nvSpPr>
          <p:cNvPr id="390" name="Google Shape;390;p36"/>
          <p:cNvSpPr txBox="1"/>
          <p:nvPr/>
        </p:nvSpPr>
        <p:spPr>
          <a:xfrm>
            <a:off x="1973850" y="4665050"/>
            <a:ext cx="1543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Lato"/>
                <a:ea typeface="Lato"/>
                <a:cs typeface="Lato"/>
                <a:sym typeface="Lato"/>
              </a:rPr>
              <a:t>Pre-processing</a:t>
            </a:r>
            <a:endParaRPr sz="1200">
              <a:latin typeface="Lato"/>
              <a:ea typeface="Lato"/>
              <a:cs typeface="Lato"/>
              <a:sym typeface="Lato"/>
            </a:endParaRPr>
          </a:p>
        </p:txBody>
      </p:sp>
      <p:sp>
        <p:nvSpPr>
          <p:cNvPr id="391" name="Google Shape;391;p36"/>
          <p:cNvSpPr/>
          <p:nvPr/>
        </p:nvSpPr>
        <p:spPr>
          <a:xfrm rot="5400000" flipH="1">
            <a:off x="7948300" y="1845750"/>
            <a:ext cx="747000" cy="1452000"/>
          </a:xfrm>
          <a:prstGeom prst="wedgeRoundRectCallout">
            <a:avLst>
              <a:gd name="adj1" fmla="val 49250"/>
              <a:gd name="adj2" fmla="val 70515"/>
              <a:gd name="adj3" fmla="val 0"/>
            </a:avLst>
          </a:prstGeom>
          <a:solidFill>
            <a:schemeClr val="lt1"/>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6"/>
          <p:cNvSpPr txBox="1"/>
          <p:nvPr/>
        </p:nvSpPr>
        <p:spPr>
          <a:xfrm>
            <a:off x="7550200" y="2206350"/>
            <a:ext cx="15432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rgbClr val="434343"/>
                </a:solidFill>
                <a:latin typeface="Lato"/>
                <a:ea typeface="Lato"/>
                <a:cs typeface="Lato"/>
                <a:sym typeface="Lato"/>
              </a:rPr>
              <a:t>We retrain classifiers with different </a:t>
            </a:r>
            <a:r>
              <a:rPr lang="en" sz="1200" b="1">
                <a:solidFill>
                  <a:srgbClr val="434343"/>
                </a:solidFill>
                <a:latin typeface="Lato"/>
                <a:ea typeface="Lato"/>
                <a:cs typeface="Lato"/>
                <a:sym typeface="Lato"/>
              </a:rPr>
              <a:t>models</a:t>
            </a:r>
            <a:endParaRPr sz="1200" b="1">
              <a:solidFill>
                <a:srgbClr val="434343"/>
              </a:solidFill>
              <a:latin typeface="Lato"/>
              <a:ea typeface="Lato"/>
              <a:cs typeface="Lato"/>
              <a:sym typeface="Lato"/>
            </a:endParaRPr>
          </a:p>
        </p:txBody>
      </p:sp>
      <p:pic>
        <p:nvPicPr>
          <p:cNvPr id="393" name="Google Shape;393;p36"/>
          <p:cNvPicPr preferRelativeResize="0"/>
          <p:nvPr/>
        </p:nvPicPr>
        <p:blipFill>
          <a:blip r:embed="rId4">
            <a:alphaModFix/>
          </a:blip>
          <a:stretch>
            <a:fillRect/>
          </a:stretch>
        </p:blipFill>
        <p:spPr>
          <a:xfrm>
            <a:off x="108150" y="1835525"/>
            <a:ext cx="7688702" cy="301700"/>
          </a:xfrm>
          <a:prstGeom prst="rect">
            <a:avLst/>
          </a:prstGeom>
          <a:noFill/>
          <a:ln>
            <a:noFill/>
          </a:ln>
        </p:spPr>
      </p:pic>
      <p:pic>
        <p:nvPicPr>
          <p:cNvPr id="394" name="Google Shape;394;p36"/>
          <p:cNvPicPr preferRelativeResize="0"/>
          <p:nvPr/>
        </p:nvPicPr>
        <p:blipFill rotWithShape="1">
          <a:blip r:embed="rId5">
            <a:alphaModFix/>
          </a:blip>
          <a:srcRect l="13336" r="9126"/>
          <a:stretch/>
        </p:blipFill>
        <p:spPr>
          <a:xfrm>
            <a:off x="1670250" y="2597163"/>
            <a:ext cx="821400" cy="2011125"/>
          </a:xfrm>
          <a:prstGeom prst="rect">
            <a:avLst/>
          </a:prstGeom>
          <a:noFill/>
          <a:ln>
            <a:noFill/>
          </a:ln>
        </p:spPr>
      </p:pic>
      <p:sp>
        <p:nvSpPr>
          <p:cNvPr id="395" name="Google Shape;395;p36"/>
          <p:cNvSpPr/>
          <p:nvPr/>
        </p:nvSpPr>
        <p:spPr>
          <a:xfrm>
            <a:off x="1670250" y="2510150"/>
            <a:ext cx="821400" cy="2098800"/>
          </a:xfrm>
          <a:prstGeom prst="rect">
            <a:avLst/>
          </a:prstGeom>
          <a:noFill/>
          <a:ln w="9525" cap="flat" cmpd="sng">
            <a:solidFill>
              <a:srgbClr val="000000"/>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6"/>
          <p:cNvSpPr/>
          <p:nvPr/>
        </p:nvSpPr>
        <p:spPr>
          <a:xfrm rot="5400000" flipH="1">
            <a:off x="3429900" y="2425626"/>
            <a:ext cx="835200" cy="1560900"/>
          </a:xfrm>
          <a:prstGeom prst="wedgeRectCallout">
            <a:avLst>
              <a:gd name="adj1" fmla="val 34465"/>
              <a:gd name="adj2" fmla="val 91876"/>
            </a:avLst>
          </a:prstGeom>
          <a:solidFill>
            <a:srgbClr val="F3F3F3"/>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6"/>
          <p:cNvSpPr txBox="1"/>
          <p:nvPr/>
        </p:nvSpPr>
        <p:spPr>
          <a:xfrm>
            <a:off x="3014550" y="2813525"/>
            <a:ext cx="16659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solidFill>
                  <a:srgbClr val="0B5394"/>
                </a:solidFill>
                <a:latin typeface="Lato"/>
                <a:ea typeface="Lato"/>
                <a:cs typeface="Lato"/>
                <a:sym typeface="Lato"/>
              </a:rPr>
              <a:t>Pre</a:t>
            </a:r>
            <a:r>
              <a:rPr lang="en" sz="1300">
                <a:latin typeface="Lato"/>
                <a:ea typeface="Lato"/>
                <a:cs typeface="Lato"/>
                <a:sym typeface="Lato"/>
              </a:rPr>
              <a:t>-processing </a:t>
            </a:r>
            <a:endParaRPr sz="1300">
              <a:latin typeface="Lato"/>
              <a:ea typeface="Lato"/>
              <a:cs typeface="Lato"/>
              <a:sym typeface="Lato"/>
            </a:endParaRPr>
          </a:p>
          <a:p>
            <a:pPr marL="0" lvl="0" indent="0" algn="ctr" rtl="0">
              <a:spcBef>
                <a:spcPts val="0"/>
              </a:spcBef>
              <a:spcAft>
                <a:spcPts val="0"/>
              </a:spcAft>
              <a:buNone/>
            </a:pPr>
            <a:r>
              <a:rPr lang="en" sz="1300">
                <a:latin typeface="Lato"/>
                <a:ea typeface="Lato"/>
                <a:cs typeface="Lato"/>
                <a:sym typeface="Lato"/>
              </a:rPr>
              <a:t>can </a:t>
            </a:r>
            <a:r>
              <a:rPr lang="en" sz="1300">
                <a:solidFill>
                  <a:srgbClr val="FF0000"/>
                </a:solidFill>
                <a:latin typeface="Lato"/>
                <a:ea typeface="Lato"/>
                <a:cs typeface="Lato"/>
                <a:sym typeface="Lato"/>
              </a:rPr>
              <a:t>fluctuate </a:t>
            </a:r>
            <a:r>
              <a:rPr lang="en" sz="1300">
                <a:latin typeface="Lato"/>
                <a:ea typeface="Lato"/>
                <a:cs typeface="Lato"/>
                <a:sym typeface="Lato"/>
              </a:rPr>
              <a:t>depending on model</a:t>
            </a:r>
            <a:endParaRPr b="1">
              <a:latin typeface="Lato"/>
              <a:ea typeface="Lato"/>
              <a:cs typeface="Lato"/>
              <a:sym typeface="Lato"/>
            </a:endParaRPr>
          </a:p>
        </p:txBody>
      </p:sp>
      <p:sp>
        <p:nvSpPr>
          <p:cNvPr id="2" name="Slide Number Placeholder 1">
            <a:extLst>
              <a:ext uri="{FF2B5EF4-FFF2-40B4-BE49-F238E27FC236}">
                <a16:creationId xmlns:a16="http://schemas.microsoft.com/office/drawing/2014/main" id="{DA698C94-B0B6-2735-0753-4B292C8025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37"/>
          <p:cNvSpPr/>
          <p:nvPr/>
        </p:nvSpPr>
        <p:spPr>
          <a:xfrm>
            <a:off x="853875" y="1894875"/>
            <a:ext cx="3719700" cy="2770800"/>
          </a:xfrm>
          <a:prstGeom prst="rect">
            <a:avLst/>
          </a:prstGeom>
          <a:solidFill>
            <a:srgbClr val="F3F3F3"/>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b="1">
                <a:solidFill>
                  <a:srgbClr val="CCCCCC"/>
                </a:solidFill>
                <a:latin typeface="Lato"/>
                <a:ea typeface="Lato"/>
                <a:cs typeface="Lato"/>
                <a:sym typeface="Lato"/>
              </a:rPr>
              <a:t> Evaluating broad range of 18 fair classifiers</a:t>
            </a:r>
            <a:br>
              <a:rPr lang="en" b="1">
                <a:solidFill>
                  <a:srgbClr val="CCCCCC"/>
                </a:solidFill>
                <a:latin typeface="Lato"/>
                <a:ea typeface="Lato"/>
                <a:cs typeface="Lato"/>
                <a:sym typeface="Lato"/>
              </a:rPr>
            </a:br>
            <a:endParaRPr b="1">
              <a:solidFill>
                <a:srgbClr val="CCCCCC"/>
              </a:solidFill>
              <a:latin typeface="Lato"/>
              <a:ea typeface="Lato"/>
              <a:cs typeface="Lato"/>
              <a:sym typeface="Lato"/>
            </a:endParaRPr>
          </a:p>
          <a:p>
            <a:pPr marL="457200" lvl="0" indent="-311150" algn="l" rtl="0">
              <a:spcBef>
                <a:spcPts val="0"/>
              </a:spcBef>
              <a:spcAft>
                <a:spcPts val="0"/>
              </a:spcAft>
              <a:buClr>
                <a:srgbClr val="CCCCCC"/>
              </a:buClr>
              <a:buSzPts val="1300"/>
              <a:buFont typeface="Lato"/>
              <a:buChar char="●"/>
            </a:pPr>
            <a:r>
              <a:rPr lang="en" sz="1300">
                <a:solidFill>
                  <a:srgbClr val="CCCCCC"/>
                </a:solidFill>
                <a:latin typeface="Lato"/>
                <a:ea typeface="Lato"/>
                <a:cs typeface="Lato"/>
                <a:sym typeface="Lato"/>
              </a:rPr>
              <a:t>  7 variants of pre-processing</a:t>
            </a:r>
            <a:br>
              <a:rPr lang="en" sz="1300">
                <a:solidFill>
                  <a:srgbClr val="CCCCCC"/>
                </a:solidFill>
                <a:latin typeface="Lato"/>
                <a:ea typeface="Lato"/>
                <a:cs typeface="Lato"/>
                <a:sym typeface="Lato"/>
              </a:rPr>
            </a:br>
            <a:endParaRPr sz="1300">
              <a:solidFill>
                <a:srgbClr val="CCCCCC"/>
              </a:solidFill>
              <a:latin typeface="Lato"/>
              <a:ea typeface="Lato"/>
              <a:cs typeface="Lato"/>
              <a:sym typeface="Lato"/>
            </a:endParaRPr>
          </a:p>
          <a:p>
            <a:pPr marL="457200" lvl="0" indent="-311150" algn="l" rtl="0">
              <a:spcBef>
                <a:spcPts val="0"/>
              </a:spcBef>
              <a:spcAft>
                <a:spcPts val="0"/>
              </a:spcAft>
              <a:buClr>
                <a:srgbClr val="CCCCCC"/>
              </a:buClr>
              <a:buSzPts val="1300"/>
              <a:buFont typeface="Lato"/>
              <a:buChar char="●"/>
            </a:pPr>
            <a:r>
              <a:rPr lang="en" sz="1300">
                <a:solidFill>
                  <a:srgbClr val="CCCCCC"/>
                </a:solidFill>
                <a:latin typeface="Lato"/>
                <a:ea typeface="Lato"/>
                <a:cs typeface="Lato"/>
                <a:sym typeface="Lato"/>
              </a:rPr>
              <a:t>  8 variants of in-processing</a:t>
            </a:r>
            <a:br>
              <a:rPr lang="en" sz="1300">
                <a:solidFill>
                  <a:srgbClr val="CCCCCC"/>
                </a:solidFill>
                <a:latin typeface="Lato"/>
                <a:ea typeface="Lato"/>
                <a:cs typeface="Lato"/>
                <a:sym typeface="Lato"/>
              </a:rPr>
            </a:br>
            <a:endParaRPr sz="1300">
              <a:solidFill>
                <a:srgbClr val="CCCCCC"/>
              </a:solidFill>
              <a:latin typeface="Lato"/>
              <a:ea typeface="Lato"/>
              <a:cs typeface="Lato"/>
              <a:sym typeface="Lato"/>
            </a:endParaRPr>
          </a:p>
          <a:p>
            <a:pPr marL="457200" lvl="0" indent="-311150" algn="l" rtl="0">
              <a:lnSpc>
                <a:spcPct val="107000"/>
              </a:lnSpc>
              <a:spcBef>
                <a:spcPts val="0"/>
              </a:spcBef>
              <a:spcAft>
                <a:spcPts val="0"/>
              </a:spcAft>
              <a:buClr>
                <a:srgbClr val="CCCCCC"/>
              </a:buClr>
              <a:buSzPts val="1300"/>
              <a:buFont typeface="Lato"/>
              <a:buChar char="●"/>
            </a:pPr>
            <a:r>
              <a:rPr lang="en" sz="1300">
                <a:solidFill>
                  <a:srgbClr val="CCCCCC"/>
                </a:solidFill>
                <a:latin typeface="Lato"/>
                <a:ea typeface="Lato"/>
                <a:cs typeface="Lato"/>
                <a:sym typeface="Lato"/>
              </a:rPr>
              <a:t>  3 variants of post-processing </a:t>
            </a:r>
            <a:endParaRPr sz="1300">
              <a:solidFill>
                <a:srgbClr val="CCCCCC"/>
              </a:solidFill>
              <a:latin typeface="Lato"/>
              <a:ea typeface="Lato"/>
              <a:cs typeface="Lato"/>
              <a:sym typeface="Lato"/>
            </a:endParaRPr>
          </a:p>
          <a:p>
            <a:pPr marL="457200" lvl="0" indent="0" algn="l" rtl="0">
              <a:lnSpc>
                <a:spcPct val="107000"/>
              </a:lnSpc>
              <a:spcBef>
                <a:spcPts val="0"/>
              </a:spcBef>
              <a:spcAft>
                <a:spcPts val="0"/>
              </a:spcAft>
              <a:buNone/>
            </a:pPr>
            <a:endParaRPr sz="1100">
              <a:solidFill>
                <a:srgbClr val="CCCCCC"/>
              </a:solidFill>
              <a:latin typeface="Lato"/>
              <a:ea typeface="Lato"/>
              <a:cs typeface="Lato"/>
              <a:sym typeface="Lato"/>
            </a:endParaRPr>
          </a:p>
          <a:p>
            <a:pPr marL="0" lvl="0" indent="0" algn="l" rtl="0">
              <a:spcBef>
                <a:spcPts val="0"/>
              </a:spcBef>
              <a:spcAft>
                <a:spcPts val="0"/>
              </a:spcAft>
              <a:buNone/>
            </a:pPr>
            <a:endParaRPr>
              <a:solidFill>
                <a:srgbClr val="CCCCCC"/>
              </a:solidFill>
            </a:endParaRPr>
          </a:p>
        </p:txBody>
      </p:sp>
      <p:sp>
        <p:nvSpPr>
          <p:cNvPr id="403" name="Google Shape;403;p37"/>
          <p:cNvSpPr/>
          <p:nvPr/>
        </p:nvSpPr>
        <p:spPr>
          <a:xfrm>
            <a:off x="1493475" y="2005275"/>
            <a:ext cx="4088700" cy="2770800"/>
          </a:xfrm>
          <a:prstGeom prst="rect">
            <a:avLst/>
          </a:prstGeom>
          <a:solidFill>
            <a:srgbClr val="F3F3F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b="1">
                <a:solidFill>
                  <a:srgbClr val="CCCCCC"/>
                </a:solidFill>
                <a:latin typeface="Lato"/>
                <a:ea typeface="Lato"/>
                <a:cs typeface="Lato"/>
                <a:sym typeface="Lato"/>
              </a:rPr>
              <a:t>Utilizing 3 real-world datasets </a:t>
            </a:r>
            <a:endParaRPr b="1">
              <a:solidFill>
                <a:srgbClr val="CCCCCC"/>
              </a:solidFill>
              <a:latin typeface="Lato"/>
              <a:ea typeface="Lato"/>
              <a:cs typeface="Lato"/>
              <a:sym typeface="Lato"/>
            </a:endParaRPr>
          </a:p>
          <a:p>
            <a:pPr marL="0" lvl="0" indent="0" algn="ctr" rtl="0">
              <a:lnSpc>
                <a:spcPct val="115000"/>
              </a:lnSpc>
              <a:spcBef>
                <a:spcPts val="0"/>
              </a:spcBef>
              <a:spcAft>
                <a:spcPts val="0"/>
              </a:spcAft>
              <a:buNone/>
            </a:pPr>
            <a:r>
              <a:rPr lang="en" b="1">
                <a:solidFill>
                  <a:srgbClr val="CCCCCC"/>
                </a:solidFill>
                <a:latin typeface="Lato"/>
                <a:ea typeface="Lato"/>
                <a:cs typeface="Lato"/>
                <a:sym typeface="Lato"/>
              </a:rPr>
              <a:t>with different biases</a:t>
            </a:r>
            <a:br>
              <a:rPr lang="en" b="1">
                <a:solidFill>
                  <a:srgbClr val="CCCCCC"/>
                </a:solidFill>
                <a:latin typeface="Lato"/>
                <a:ea typeface="Lato"/>
                <a:cs typeface="Lato"/>
                <a:sym typeface="Lato"/>
              </a:rPr>
            </a:br>
            <a:endParaRPr b="1">
              <a:solidFill>
                <a:srgbClr val="CCCCCC"/>
              </a:solidFill>
              <a:latin typeface="Lato"/>
              <a:ea typeface="Lato"/>
              <a:cs typeface="Lato"/>
              <a:sym typeface="Lato"/>
            </a:endParaRPr>
          </a:p>
          <a:p>
            <a:pPr marL="457200" lvl="0" indent="-304800" algn="l" rtl="0">
              <a:spcBef>
                <a:spcPts val="0"/>
              </a:spcBef>
              <a:spcAft>
                <a:spcPts val="0"/>
              </a:spcAft>
              <a:buClr>
                <a:srgbClr val="CCCCCC"/>
              </a:buClr>
              <a:buSzPts val="1200"/>
              <a:buFont typeface="Lato"/>
              <a:buChar char="●"/>
            </a:pPr>
            <a:r>
              <a:rPr lang="en" sz="1200" b="1">
                <a:solidFill>
                  <a:srgbClr val="CCCCCC"/>
                </a:solidFill>
                <a:latin typeface="Lato"/>
                <a:ea typeface="Lato"/>
                <a:cs typeface="Lato"/>
                <a:sym typeface="Lato"/>
              </a:rPr>
              <a:t>Adult</a:t>
            </a:r>
            <a:r>
              <a:rPr lang="en" sz="1200">
                <a:solidFill>
                  <a:srgbClr val="CCCCCC"/>
                </a:solidFill>
                <a:latin typeface="Lato"/>
                <a:ea typeface="Lato"/>
                <a:cs typeface="Lato"/>
                <a:sym typeface="Lato"/>
              </a:rPr>
              <a:t> #datapoints: 45K</a:t>
            </a:r>
            <a:endParaRPr sz="1200">
              <a:solidFill>
                <a:srgbClr val="CCCCCC"/>
              </a:solidFill>
              <a:latin typeface="Lato"/>
              <a:ea typeface="Lato"/>
              <a:cs typeface="Lato"/>
              <a:sym typeface="Lato"/>
            </a:endParaRPr>
          </a:p>
          <a:p>
            <a:pPr marL="457200" lvl="0" indent="0" algn="l" rtl="0">
              <a:spcBef>
                <a:spcPts val="0"/>
              </a:spcBef>
              <a:spcAft>
                <a:spcPts val="0"/>
              </a:spcAft>
              <a:buNone/>
            </a:pPr>
            <a:r>
              <a:rPr lang="en" sz="1200">
                <a:solidFill>
                  <a:srgbClr val="CCCCCC"/>
                </a:solidFill>
                <a:latin typeface="Lato"/>
                <a:ea typeface="Lato"/>
                <a:cs typeface="Lato"/>
                <a:sym typeface="Lato"/>
              </a:rPr>
              <a:t>gender based income inequality</a:t>
            </a:r>
            <a:br>
              <a:rPr lang="en" sz="1200">
                <a:solidFill>
                  <a:srgbClr val="CCCCCC"/>
                </a:solidFill>
                <a:latin typeface="Lato"/>
                <a:ea typeface="Lato"/>
                <a:cs typeface="Lato"/>
                <a:sym typeface="Lato"/>
              </a:rPr>
            </a:br>
            <a:endParaRPr sz="1200">
              <a:solidFill>
                <a:srgbClr val="CCCCCC"/>
              </a:solidFill>
              <a:latin typeface="Lato"/>
              <a:ea typeface="Lato"/>
              <a:cs typeface="Lato"/>
              <a:sym typeface="Lato"/>
            </a:endParaRPr>
          </a:p>
          <a:p>
            <a:pPr marL="457200" lvl="0" indent="-304800" algn="l" rtl="0">
              <a:spcBef>
                <a:spcPts val="0"/>
              </a:spcBef>
              <a:spcAft>
                <a:spcPts val="0"/>
              </a:spcAft>
              <a:buClr>
                <a:srgbClr val="CCCCCC"/>
              </a:buClr>
              <a:buSzPts val="1200"/>
              <a:buFont typeface="Lato"/>
              <a:buChar char="●"/>
            </a:pPr>
            <a:r>
              <a:rPr lang="en" sz="1200" b="1">
                <a:solidFill>
                  <a:srgbClr val="CCCCCC"/>
                </a:solidFill>
                <a:latin typeface="Lato"/>
                <a:ea typeface="Lato"/>
                <a:cs typeface="Lato"/>
                <a:sym typeface="Lato"/>
              </a:rPr>
              <a:t>COMPAS</a:t>
            </a:r>
            <a:r>
              <a:rPr lang="en" sz="1200">
                <a:solidFill>
                  <a:srgbClr val="CCCCCC"/>
                </a:solidFill>
                <a:latin typeface="Lato"/>
                <a:ea typeface="Lato"/>
                <a:cs typeface="Lato"/>
                <a:sym typeface="Lato"/>
              </a:rPr>
              <a:t> #datapoints: 7.2K </a:t>
            </a:r>
            <a:endParaRPr sz="1200">
              <a:solidFill>
                <a:srgbClr val="CCCCCC"/>
              </a:solidFill>
              <a:latin typeface="Lato"/>
              <a:ea typeface="Lato"/>
              <a:cs typeface="Lato"/>
              <a:sym typeface="Lato"/>
            </a:endParaRPr>
          </a:p>
          <a:p>
            <a:pPr marL="457200" lvl="0" indent="0" algn="l" rtl="0">
              <a:spcBef>
                <a:spcPts val="0"/>
              </a:spcBef>
              <a:spcAft>
                <a:spcPts val="0"/>
              </a:spcAft>
              <a:buNone/>
            </a:pPr>
            <a:r>
              <a:rPr lang="en" sz="1200">
                <a:solidFill>
                  <a:srgbClr val="CCCCCC"/>
                </a:solidFill>
                <a:latin typeface="Lato"/>
                <a:ea typeface="Lato"/>
                <a:cs typeface="Lato"/>
                <a:sym typeface="Lato"/>
              </a:rPr>
              <a:t>racial bias in detecting recidivism</a:t>
            </a:r>
            <a:br>
              <a:rPr lang="en" sz="1200">
                <a:solidFill>
                  <a:srgbClr val="CCCCCC"/>
                </a:solidFill>
                <a:latin typeface="Lato"/>
                <a:ea typeface="Lato"/>
                <a:cs typeface="Lato"/>
                <a:sym typeface="Lato"/>
              </a:rPr>
            </a:br>
            <a:endParaRPr sz="1200">
              <a:solidFill>
                <a:srgbClr val="CCCCCC"/>
              </a:solidFill>
              <a:latin typeface="Lato"/>
              <a:ea typeface="Lato"/>
              <a:cs typeface="Lato"/>
              <a:sym typeface="Lato"/>
            </a:endParaRPr>
          </a:p>
          <a:p>
            <a:pPr marL="457200" lvl="0" indent="-317500" algn="l" rtl="0">
              <a:spcBef>
                <a:spcPts val="0"/>
              </a:spcBef>
              <a:spcAft>
                <a:spcPts val="0"/>
              </a:spcAft>
              <a:buClr>
                <a:srgbClr val="CCCCCC"/>
              </a:buClr>
              <a:buSzPts val="1400"/>
              <a:buFont typeface="Lato"/>
              <a:buChar char="●"/>
            </a:pPr>
            <a:r>
              <a:rPr lang="en" sz="1200" b="1">
                <a:solidFill>
                  <a:srgbClr val="CCCCCC"/>
                </a:solidFill>
                <a:latin typeface="Lato"/>
                <a:ea typeface="Lato"/>
                <a:cs typeface="Lato"/>
                <a:sym typeface="Lato"/>
              </a:rPr>
              <a:t>German</a:t>
            </a:r>
            <a:r>
              <a:rPr lang="en" sz="1200">
                <a:solidFill>
                  <a:srgbClr val="CCCCCC"/>
                </a:solidFill>
                <a:latin typeface="Lato"/>
                <a:ea typeface="Lato"/>
                <a:cs typeface="Lato"/>
                <a:sym typeface="Lato"/>
              </a:rPr>
              <a:t> #datapoints: 1K </a:t>
            </a:r>
            <a:br>
              <a:rPr lang="en" sz="1200">
                <a:solidFill>
                  <a:srgbClr val="CCCCCC"/>
                </a:solidFill>
                <a:latin typeface="Lato"/>
                <a:ea typeface="Lato"/>
                <a:cs typeface="Lato"/>
                <a:sym typeface="Lato"/>
              </a:rPr>
            </a:br>
            <a:r>
              <a:rPr lang="en" sz="1200">
                <a:solidFill>
                  <a:srgbClr val="CCCCCC"/>
                </a:solidFill>
                <a:latin typeface="Lato"/>
                <a:ea typeface="Lato"/>
                <a:cs typeface="Lato"/>
                <a:sym typeface="Lato"/>
              </a:rPr>
              <a:t>gender bias in assessing credit worthiness </a:t>
            </a:r>
            <a:r>
              <a:rPr lang="en" sz="1300">
                <a:solidFill>
                  <a:srgbClr val="CCCCCC"/>
                </a:solidFill>
                <a:latin typeface="Lato"/>
                <a:ea typeface="Lato"/>
                <a:cs typeface="Lato"/>
                <a:sym typeface="Lato"/>
              </a:rPr>
              <a:t> </a:t>
            </a:r>
            <a:endParaRPr sz="1100">
              <a:solidFill>
                <a:srgbClr val="CCCCCC"/>
              </a:solidFill>
              <a:latin typeface="Lato"/>
              <a:ea typeface="Lato"/>
              <a:cs typeface="Lato"/>
              <a:sym typeface="Lato"/>
            </a:endParaRPr>
          </a:p>
          <a:p>
            <a:pPr marL="0" lvl="0" indent="0" algn="l" rtl="0">
              <a:spcBef>
                <a:spcPts val="0"/>
              </a:spcBef>
              <a:spcAft>
                <a:spcPts val="0"/>
              </a:spcAft>
              <a:buNone/>
            </a:pPr>
            <a:endParaRPr>
              <a:solidFill>
                <a:srgbClr val="CCCCCC"/>
              </a:solidFill>
            </a:endParaRPr>
          </a:p>
        </p:txBody>
      </p:sp>
      <p:sp>
        <p:nvSpPr>
          <p:cNvPr id="404" name="Google Shape;404;p37"/>
          <p:cNvSpPr/>
          <p:nvPr/>
        </p:nvSpPr>
        <p:spPr>
          <a:xfrm>
            <a:off x="2285875" y="2130850"/>
            <a:ext cx="4519500" cy="2770800"/>
          </a:xfrm>
          <a:prstGeom prst="rect">
            <a:avLst/>
          </a:prstGeom>
          <a:solidFill>
            <a:srgbClr val="F3F3F3"/>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b="1">
                <a:latin typeface="Lato"/>
                <a:ea typeface="Lato"/>
                <a:cs typeface="Lato"/>
                <a:sym typeface="Lato"/>
              </a:rPr>
              <a:t>Examining practical concerns </a:t>
            </a:r>
            <a:endParaRPr b="1">
              <a:latin typeface="Lato"/>
              <a:ea typeface="Lato"/>
              <a:cs typeface="Lato"/>
              <a:sym typeface="Lato"/>
            </a:endParaRPr>
          </a:p>
          <a:p>
            <a:pPr marL="0" lvl="0" indent="0" algn="ctr" rtl="0">
              <a:lnSpc>
                <a:spcPct val="115000"/>
              </a:lnSpc>
              <a:spcBef>
                <a:spcPts val="0"/>
              </a:spcBef>
              <a:spcAft>
                <a:spcPts val="0"/>
              </a:spcAft>
              <a:buNone/>
            </a:pPr>
            <a:r>
              <a:rPr lang="en" b="1">
                <a:latin typeface="Lato"/>
                <a:ea typeface="Lato"/>
                <a:cs typeface="Lato"/>
                <a:sym typeface="Lato"/>
              </a:rPr>
              <a:t>for data management community </a:t>
            </a:r>
            <a:br>
              <a:rPr lang="en" b="1">
                <a:latin typeface="Lato"/>
                <a:ea typeface="Lato"/>
                <a:cs typeface="Lato"/>
                <a:sym typeface="Lato"/>
              </a:rPr>
            </a:br>
            <a:endParaRPr b="1">
              <a:latin typeface="Lato"/>
              <a:ea typeface="Lato"/>
              <a:cs typeface="Lato"/>
              <a:sym typeface="Lato"/>
            </a:endParaRPr>
          </a:p>
          <a:p>
            <a:pPr marL="457200" lvl="0" indent="0" algn="l" rtl="0">
              <a:spcBef>
                <a:spcPts val="0"/>
              </a:spcBef>
              <a:spcAft>
                <a:spcPts val="0"/>
              </a:spcAft>
              <a:buNone/>
            </a:pPr>
            <a:endParaRPr sz="1200">
              <a:solidFill>
                <a:srgbClr val="666666"/>
              </a:solidFill>
              <a:latin typeface="Lato"/>
              <a:ea typeface="Lato"/>
              <a:cs typeface="Lato"/>
              <a:sym typeface="Lato"/>
            </a:endParaRPr>
          </a:p>
          <a:p>
            <a:pPr marL="457200" lvl="0" indent="0" algn="l" rtl="0">
              <a:spcBef>
                <a:spcPts val="0"/>
              </a:spcBef>
              <a:spcAft>
                <a:spcPts val="0"/>
              </a:spcAft>
              <a:buNone/>
            </a:pPr>
            <a:endParaRPr sz="1200">
              <a:solidFill>
                <a:srgbClr val="666666"/>
              </a:solidFill>
              <a:latin typeface="Lato"/>
              <a:ea typeface="Lato"/>
              <a:cs typeface="Lato"/>
              <a:sym typeface="Lato"/>
            </a:endParaRPr>
          </a:p>
          <a:p>
            <a:pPr marL="457200" lvl="0" indent="0" algn="l" rtl="0">
              <a:spcBef>
                <a:spcPts val="0"/>
              </a:spcBef>
              <a:spcAft>
                <a:spcPts val="0"/>
              </a:spcAft>
              <a:buNone/>
            </a:pPr>
            <a:endParaRPr sz="1200">
              <a:solidFill>
                <a:srgbClr val="666666"/>
              </a:solidFill>
              <a:latin typeface="Lato"/>
              <a:ea typeface="Lato"/>
              <a:cs typeface="Lato"/>
              <a:sym typeface="Lato"/>
            </a:endParaRPr>
          </a:p>
          <a:p>
            <a:pPr marL="457200" lvl="0" indent="0" algn="l" rtl="0">
              <a:spcBef>
                <a:spcPts val="0"/>
              </a:spcBef>
              <a:spcAft>
                <a:spcPts val="0"/>
              </a:spcAft>
              <a:buNone/>
            </a:pPr>
            <a:endParaRPr sz="1200">
              <a:solidFill>
                <a:srgbClr val="666666"/>
              </a:solidFill>
              <a:latin typeface="Lato"/>
              <a:ea typeface="Lato"/>
              <a:cs typeface="Lato"/>
              <a:sym typeface="Lato"/>
            </a:endParaRPr>
          </a:p>
          <a:p>
            <a:pPr marL="457200" lvl="0" indent="0" algn="l" rtl="0">
              <a:spcBef>
                <a:spcPts val="0"/>
              </a:spcBef>
              <a:spcAft>
                <a:spcPts val="0"/>
              </a:spcAft>
              <a:buNone/>
            </a:pPr>
            <a:endParaRPr sz="1200">
              <a:solidFill>
                <a:srgbClr val="666666"/>
              </a:solidFill>
              <a:latin typeface="Lato"/>
              <a:ea typeface="Lato"/>
              <a:cs typeface="Lato"/>
              <a:sym typeface="Lato"/>
            </a:endParaRPr>
          </a:p>
          <a:p>
            <a:pPr marL="457200" lvl="0" indent="0" algn="l" rtl="0">
              <a:spcBef>
                <a:spcPts val="0"/>
              </a:spcBef>
              <a:spcAft>
                <a:spcPts val="0"/>
              </a:spcAft>
              <a:buNone/>
            </a:pPr>
            <a:endParaRPr sz="1200">
              <a:solidFill>
                <a:srgbClr val="666666"/>
              </a:solidFill>
              <a:latin typeface="Lato"/>
              <a:ea typeface="Lato"/>
              <a:cs typeface="Lato"/>
              <a:sym typeface="Lato"/>
            </a:endParaRPr>
          </a:p>
          <a:p>
            <a:pPr marL="457200" lvl="0" indent="0" algn="l" rtl="0">
              <a:spcBef>
                <a:spcPts val="0"/>
              </a:spcBef>
              <a:spcAft>
                <a:spcPts val="0"/>
              </a:spcAft>
              <a:buNone/>
            </a:pPr>
            <a:endParaRPr sz="1200">
              <a:solidFill>
                <a:srgbClr val="666666"/>
              </a:solidFill>
              <a:latin typeface="Lato"/>
              <a:ea typeface="Lato"/>
              <a:cs typeface="Lato"/>
              <a:sym typeface="Lato"/>
            </a:endParaRPr>
          </a:p>
          <a:p>
            <a:pPr marL="457200" lvl="0" indent="0" algn="l" rtl="0">
              <a:spcBef>
                <a:spcPts val="0"/>
              </a:spcBef>
              <a:spcAft>
                <a:spcPts val="0"/>
              </a:spcAft>
              <a:buNone/>
            </a:pPr>
            <a:endParaRPr sz="1200">
              <a:solidFill>
                <a:srgbClr val="666666"/>
              </a:solidFill>
              <a:latin typeface="Lato"/>
              <a:ea typeface="Lato"/>
              <a:cs typeface="Lato"/>
              <a:sym typeface="Lato"/>
            </a:endParaRPr>
          </a:p>
          <a:p>
            <a:pPr marL="457200" lvl="0" indent="0" algn="l" rtl="0">
              <a:spcBef>
                <a:spcPts val="0"/>
              </a:spcBef>
              <a:spcAft>
                <a:spcPts val="0"/>
              </a:spcAft>
              <a:buNone/>
            </a:pPr>
            <a:endParaRPr sz="1200">
              <a:solidFill>
                <a:srgbClr val="666666"/>
              </a:solidFill>
              <a:latin typeface="Lato"/>
              <a:ea typeface="Lato"/>
              <a:cs typeface="Lato"/>
              <a:sym typeface="Lato"/>
            </a:endParaRPr>
          </a:p>
          <a:p>
            <a:pPr marL="457200" lvl="0" indent="0" algn="l" rtl="0">
              <a:spcBef>
                <a:spcPts val="0"/>
              </a:spcBef>
              <a:spcAft>
                <a:spcPts val="0"/>
              </a:spcAft>
              <a:buNone/>
            </a:pPr>
            <a:endParaRPr sz="1200">
              <a:solidFill>
                <a:srgbClr val="666666"/>
              </a:solidFill>
              <a:latin typeface="Lato"/>
              <a:ea typeface="Lato"/>
              <a:cs typeface="Lato"/>
              <a:sym typeface="Lato"/>
            </a:endParaRPr>
          </a:p>
        </p:txBody>
      </p:sp>
      <p:sp>
        <p:nvSpPr>
          <p:cNvPr id="405" name="Google Shape;405;p37"/>
          <p:cNvSpPr txBox="1">
            <a:spLocks noGrp="1"/>
          </p:cNvSpPr>
          <p:nvPr>
            <p:ph type="title"/>
          </p:nvPr>
        </p:nvSpPr>
        <p:spPr>
          <a:xfrm>
            <a:off x="727650" y="1283475"/>
            <a:ext cx="7688700" cy="53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500">
                <a:solidFill>
                  <a:srgbClr val="1C4587"/>
                </a:solidFill>
              </a:rPr>
              <a:t>Our paper has many more interesting insights</a:t>
            </a:r>
            <a:endParaRPr/>
          </a:p>
        </p:txBody>
      </p:sp>
      <p:sp>
        <p:nvSpPr>
          <p:cNvPr id="406" name="Google Shape;406;p37"/>
          <p:cNvSpPr txBox="1"/>
          <p:nvPr/>
        </p:nvSpPr>
        <p:spPr>
          <a:xfrm>
            <a:off x="2285875" y="2828650"/>
            <a:ext cx="4519500" cy="20472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Clr>
                <a:srgbClr val="666666"/>
              </a:buClr>
              <a:buSzPts val="1300"/>
              <a:buFont typeface="Lato"/>
              <a:buChar char="●"/>
            </a:pPr>
            <a:r>
              <a:rPr lang="en" sz="1200">
                <a:solidFill>
                  <a:srgbClr val="666666"/>
                </a:solidFill>
                <a:latin typeface="Lato"/>
                <a:ea typeface="Lato"/>
                <a:cs typeface="Lato"/>
                <a:sym typeface="Lato"/>
              </a:rPr>
              <a:t>How much </a:t>
            </a:r>
            <a:r>
              <a:rPr lang="en" sz="1200" b="1">
                <a:solidFill>
                  <a:srgbClr val="0B5394"/>
                </a:solidFill>
                <a:latin typeface="Lato"/>
                <a:ea typeface="Lato"/>
                <a:cs typeface="Lato"/>
                <a:sym typeface="Lato"/>
              </a:rPr>
              <a:t>correctness</a:t>
            </a:r>
            <a:r>
              <a:rPr lang="en" sz="1200">
                <a:solidFill>
                  <a:srgbClr val="666666"/>
                </a:solidFill>
                <a:latin typeface="Lato"/>
                <a:ea typeface="Lato"/>
                <a:cs typeface="Lato"/>
                <a:sym typeface="Lato"/>
              </a:rPr>
              <a:t> do classifiers </a:t>
            </a:r>
            <a:r>
              <a:rPr lang="en" sz="1200" b="1" u="sng">
                <a:solidFill>
                  <a:srgbClr val="A61C00"/>
                </a:solidFill>
                <a:latin typeface="Lato"/>
                <a:ea typeface="Lato"/>
                <a:cs typeface="Lato"/>
                <a:sym typeface="Lato"/>
              </a:rPr>
              <a:t>trade off</a:t>
            </a:r>
            <a:r>
              <a:rPr lang="en" sz="1200">
                <a:solidFill>
                  <a:srgbClr val="666666"/>
                </a:solidFill>
                <a:latin typeface="Lato"/>
                <a:ea typeface="Lato"/>
                <a:cs typeface="Lato"/>
                <a:sym typeface="Lato"/>
              </a:rPr>
              <a:t> while enforcing </a:t>
            </a:r>
            <a:r>
              <a:rPr lang="en" sz="1200" b="1">
                <a:solidFill>
                  <a:srgbClr val="0B5394"/>
                </a:solidFill>
                <a:latin typeface="Lato"/>
                <a:ea typeface="Lato"/>
                <a:cs typeface="Lato"/>
                <a:sym typeface="Lato"/>
              </a:rPr>
              <a:t>fairness</a:t>
            </a:r>
            <a:r>
              <a:rPr lang="en" sz="1200">
                <a:solidFill>
                  <a:srgbClr val="666666"/>
                </a:solidFill>
                <a:latin typeface="Lato"/>
                <a:ea typeface="Lato"/>
                <a:cs typeface="Lato"/>
                <a:sym typeface="Lato"/>
              </a:rPr>
              <a:t>? </a:t>
            </a:r>
            <a:br>
              <a:rPr lang="en" sz="1200">
                <a:solidFill>
                  <a:srgbClr val="666666"/>
                </a:solidFill>
                <a:latin typeface="Lato"/>
                <a:ea typeface="Lato"/>
                <a:cs typeface="Lato"/>
                <a:sym typeface="Lato"/>
              </a:rPr>
            </a:br>
            <a:endParaRPr sz="1200">
              <a:solidFill>
                <a:srgbClr val="666666"/>
              </a:solidFill>
              <a:latin typeface="Lato"/>
              <a:ea typeface="Lato"/>
              <a:cs typeface="Lato"/>
              <a:sym typeface="Lato"/>
            </a:endParaRPr>
          </a:p>
          <a:p>
            <a:pPr marL="457200" lvl="0" indent="-304800" algn="l" rtl="0">
              <a:spcBef>
                <a:spcPts val="0"/>
              </a:spcBef>
              <a:spcAft>
                <a:spcPts val="0"/>
              </a:spcAft>
              <a:buClr>
                <a:srgbClr val="666666"/>
              </a:buClr>
              <a:buSzPts val="1200"/>
              <a:buFont typeface="Lato"/>
              <a:buChar char="●"/>
            </a:pPr>
            <a:r>
              <a:rPr lang="en" sz="1200">
                <a:solidFill>
                  <a:srgbClr val="666666"/>
                </a:solidFill>
                <a:latin typeface="Lato"/>
                <a:ea typeface="Lato"/>
                <a:cs typeface="Lato"/>
                <a:sym typeface="Lato"/>
              </a:rPr>
              <a:t>Are all approaches </a:t>
            </a:r>
            <a:r>
              <a:rPr lang="en" sz="1200" b="1">
                <a:solidFill>
                  <a:srgbClr val="0B5394"/>
                </a:solidFill>
                <a:latin typeface="Lato"/>
                <a:ea typeface="Lato"/>
                <a:cs typeface="Lato"/>
                <a:sym typeface="Lato"/>
              </a:rPr>
              <a:t>efficient and scalable</a:t>
            </a:r>
            <a:r>
              <a:rPr lang="en" sz="1200">
                <a:solidFill>
                  <a:srgbClr val="666666"/>
                </a:solidFill>
                <a:latin typeface="Lato"/>
                <a:ea typeface="Lato"/>
                <a:cs typeface="Lato"/>
                <a:sym typeface="Lato"/>
              </a:rPr>
              <a:t>, especially </a:t>
            </a:r>
            <a:br>
              <a:rPr lang="en" sz="1200">
                <a:solidFill>
                  <a:srgbClr val="666666"/>
                </a:solidFill>
                <a:latin typeface="Lato"/>
                <a:ea typeface="Lato"/>
                <a:cs typeface="Lato"/>
                <a:sym typeface="Lato"/>
              </a:rPr>
            </a:br>
            <a:r>
              <a:rPr lang="en" sz="1200">
                <a:solidFill>
                  <a:srgbClr val="666666"/>
                </a:solidFill>
                <a:latin typeface="Lato"/>
                <a:ea typeface="Lato"/>
                <a:cs typeface="Lato"/>
                <a:sym typeface="Lato"/>
              </a:rPr>
              <a:t>when data  grows vertically/horizontally?</a:t>
            </a:r>
            <a:br>
              <a:rPr lang="en" sz="1200">
                <a:solidFill>
                  <a:srgbClr val="666666"/>
                </a:solidFill>
                <a:latin typeface="Lato"/>
                <a:ea typeface="Lato"/>
                <a:cs typeface="Lato"/>
                <a:sym typeface="Lato"/>
              </a:rPr>
            </a:br>
            <a:endParaRPr sz="1200">
              <a:solidFill>
                <a:srgbClr val="666666"/>
              </a:solidFill>
              <a:latin typeface="Lato"/>
              <a:ea typeface="Lato"/>
              <a:cs typeface="Lato"/>
              <a:sym typeface="Lato"/>
            </a:endParaRPr>
          </a:p>
          <a:p>
            <a:pPr marL="457200" lvl="0" indent="-304800" algn="l" rtl="0">
              <a:spcBef>
                <a:spcPts val="0"/>
              </a:spcBef>
              <a:spcAft>
                <a:spcPts val="0"/>
              </a:spcAft>
              <a:buClr>
                <a:srgbClr val="666666"/>
              </a:buClr>
              <a:buSzPts val="1200"/>
              <a:buFont typeface="Lato"/>
              <a:buChar char="●"/>
            </a:pPr>
            <a:r>
              <a:rPr lang="en" sz="1200">
                <a:solidFill>
                  <a:srgbClr val="666666"/>
                </a:solidFill>
                <a:latin typeface="Lato"/>
                <a:ea typeface="Lato"/>
                <a:cs typeface="Lato"/>
                <a:sym typeface="Lato"/>
              </a:rPr>
              <a:t>Does the</a:t>
            </a:r>
            <a:r>
              <a:rPr lang="en" sz="1200" b="1">
                <a:solidFill>
                  <a:srgbClr val="666666"/>
                </a:solidFill>
                <a:latin typeface="Lato"/>
                <a:ea typeface="Lato"/>
                <a:cs typeface="Lato"/>
                <a:sym typeface="Lato"/>
              </a:rPr>
              <a:t> </a:t>
            </a:r>
            <a:r>
              <a:rPr lang="en" sz="1200" b="1">
                <a:solidFill>
                  <a:srgbClr val="0B5394"/>
                </a:solidFill>
                <a:latin typeface="Lato"/>
                <a:ea typeface="Lato"/>
                <a:cs typeface="Lato"/>
                <a:sym typeface="Lato"/>
              </a:rPr>
              <a:t>choice of ML model</a:t>
            </a:r>
            <a:r>
              <a:rPr lang="en" sz="1200">
                <a:solidFill>
                  <a:srgbClr val="0B5394"/>
                </a:solidFill>
                <a:latin typeface="Lato"/>
                <a:ea typeface="Lato"/>
                <a:cs typeface="Lato"/>
                <a:sym typeface="Lato"/>
              </a:rPr>
              <a:t> </a:t>
            </a:r>
            <a:r>
              <a:rPr lang="en" sz="1200">
                <a:solidFill>
                  <a:srgbClr val="666666"/>
                </a:solidFill>
                <a:latin typeface="Lato"/>
                <a:ea typeface="Lato"/>
                <a:cs typeface="Lato"/>
                <a:sym typeface="Lato"/>
              </a:rPr>
              <a:t>matter for pre- and post-processing?</a:t>
            </a:r>
            <a:br>
              <a:rPr lang="en" sz="1200">
                <a:solidFill>
                  <a:srgbClr val="666666"/>
                </a:solidFill>
                <a:latin typeface="Lato"/>
                <a:ea typeface="Lato"/>
                <a:cs typeface="Lato"/>
                <a:sym typeface="Lato"/>
              </a:rPr>
            </a:br>
            <a:endParaRPr sz="1200">
              <a:solidFill>
                <a:srgbClr val="666666"/>
              </a:solidFill>
              <a:latin typeface="Lato"/>
              <a:ea typeface="Lato"/>
              <a:cs typeface="Lato"/>
              <a:sym typeface="Lato"/>
            </a:endParaRPr>
          </a:p>
          <a:p>
            <a:pPr marL="457200" lvl="0" indent="-304800" algn="l" rtl="0">
              <a:lnSpc>
                <a:spcPct val="107000"/>
              </a:lnSpc>
              <a:spcBef>
                <a:spcPts val="0"/>
              </a:spcBef>
              <a:spcAft>
                <a:spcPts val="0"/>
              </a:spcAft>
              <a:buClr>
                <a:srgbClr val="666666"/>
              </a:buClr>
              <a:buSzPts val="1200"/>
              <a:buFont typeface="Lato"/>
              <a:buChar char="●"/>
            </a:pPr>
            <a:r>
              <a:rPr lang="en" sz="1200">
                <a:solidFill>
                  <a:srgbClr val="666666"/>
                </a:solidFill>
                <a:latin typeface="Lato"/>
                <a:ea typeface="Lato"/>
                <a:cs typeface="Lato"/>
                <a:sym typeface="Lato"/>
              </a:rPr>
              <a:t>What happens if my </a:t>
            </a:r>
            <a:r>
              <a:rPr lang="en" sz="1200" b="1">
                <a:solidFill>
                  <a:srgbClr val="0B5394"/>
                </a:solidFill>
                <a:latin typeface="Lato"/>
                <a:ea typeface="Lato"/>
                <a:cs typeface="Lato"/>
                <a:sym typeface="Lato"/>
              </a:rPr>
              <a:t>training data</a:t>
            </a:r>
            <a:r>
              <a:rPr lang="en" sz="1200">
                <a:solidFill>
                  <a:srgbClr val="666666"/>
                </a:solidFill>
                <a:latin typeface="Lato"/>
                <a:ea typeface="Lato"/>
                <a:cs typeface="Lato"/>
                <a:sym typeface="Lato"/>
              </a:rPr>
              <a:t> has </a:t>
            </a:r>
            <a:r>
              <a:rPr lang="en" sz="1200" b="1" u="sng">
                <a:solidFill>
                  <a:srgbClr val="A61C00"/>
                </a:solidFill>
                <a:latin typeface="Lato"/>
                <a:ea typeface="Lato"/>
                <a:cs typeface="Lato"/>
                <a:sym typeface="Lato"/>
              </a:rPr>
              <a:t>errors</a:t>
            </a:r>
            <a:r>
              <a:rPr lang="en" sz="1200">
                <a:solidFill>
                  <a:srgbClr val="666666"/>
                </a:solidFill>
                <a:latin typeface="Lato"/>
                <a:ea typeface="Lato"/>
                <a:cs typeface="Lato"/>
                <a:sym typeface="Lato"/>
              </a:rPr>
              <a:t>?</a:t>
            </a:r>
            <a:endParaRPr sz="1200">
              <a:solidFill>
                <a:srgbClr val="666666"/>
              </a:solidFill>
              <a:latin typeface="Lato"/>
              <a:ea typeface="Lato"/>
              <a:cs typeface="Lato"/>
              <a:sym typeface="Lato"/>
            </a:endParaRPr>
          </a:p>
        </p:txBody>
      </p:sp>
      <p:sp>
        <p:nvSpPr>
          <p:cNvPr id="407" name="Google Shape;407;p37"/>
          <p:cNvSpPr/>
          <p:nvPr/>
        </p:nvSpPr>
        <p:spPr>
          <a:xfrm rot="5400000" flipH="1">
            <a:off x="7270825" y="2694650"/>
            <a:ext cx="1138800" cy="1915800"/>
          </a:xfrm>
          <a:prstGeom prst="wedgeRectCallout">
            <a:avLst>
              <a:gd name="adj1" fmla="val -84620"/>
              <a:gd name="adj2" fmla="val 109181"/>
            </a:avLst>
          </a:prstGeom>
          <a:solidFill>
            <a:srgbClr val="F3F3F3"/>
          </a:solidFill>
          <a:ln w="19050"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7"/>
          <p:cNvSpPr txBox="1"/>
          <p:nvPr/>
        </p:nvSpPr>
        <p:spPr>
          <a:xfrm>
            <a:off x="6882325" y="3159950"/>
            <a:ext cx="19158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b="1">
                <a:solidFill>
                  <a:srgbClr val="0B5394"/>
                </a:solidFill>
                <a:latin typeface="Lato"/>
                <a:ea typeface="Lato"/>
                <a:cs typeface="Lato"/>
                <a:sym typeface="Lato"/>
              </a:rPr>
              <a:t>Pre-</a:t>
            </a:r>
            <a:r>
              <a:rPr lang="en" sz="1300">
                <a:latin typeface="Lato"/>
                <a:ea typeface="Lato"/>
                <a:cs typeface="Lato"/>
                <a:sym typeface="Lato"/>
              </a:rPr>
              <a:t> and </a:t>
            </a:r>
            <a:r>
              <a:rPr lang="en" sz="1300" b="1">
                <a:solidFill>
                  <a:srgbClr val="0B5394"/>
                </a:solidFill>
                <a:latin typeface="Lato"/>
                <a:ea typeface="Lato"/>
                <a:cs typeface="Lato"/>
                <a:sym typeface="Lato"/>
              </a:rPr>
              <a:t>in- </a:t>
            </a:r>
            <a:r>
              <a:rPr lang="en" sz="1300">
                <a:latin typeface="Lato"/>
                <a:ea typeface="Lato"/>
                <a:cs typeface="Lato"/>
                <a:sym typeface="Lato"/>
              </a:rPr>
              <a:t>processing can </a:t>
            </a:r>
            <a:r>
              <a:rPr lang="en" sz="1300" b="1">
                <a:solidFill>
                  <a:srgbClr val="FF0000"/>
                </a:solidFill>
                <a:latin typeface="Lato"/>
                <a:ea typeface="Lato"/>
                <a:cs typeface="Lato"/>
                <a:sym typeface="Lato"/>
              </a:rPr>
              <a:t>fail</a:t>
            </a:r>
            <a:r>
              <a:rPr lang="en" sz="1300">
                <a:latin typeface="Lato"/>
                <a:ea typeface="Lato"/>
                <a:cs typeface="Lato"/>
                <a:sym typeface="Lato"/>
              </a:rPr>
              <a:t> to build fair models if training </a:t>
            </a:r>
            <a:endParaRPr sz="1300">
              <a:latin typeface="Lato"/>
              <a:ea typeface="Lato"/>
              <a:cs typeface="Lato"/>
              <a:sym typeface="Lato"/>
            </a:endParaRPr>
          </a:p>
          <a:p>
            <a:pPr marL="0" lvl="0" indent="0" algn="ctr" rtl="0">
              <a:spcBef>
                <a:spcPts val="0"/>
              </a:spcBef>
              <a:spcAft>
                <a:spcPts val="0"/>
              </a:spcAft>
              <a:buNone/>
            </a:pPr>
            <a:r>
              <a:rPr lang="en" sz="1300">
                <a:latin typeface="Lato"/>
                <a:ea typeface="Lato"/>
                <a:cs typeface="Lato"/>
                <a:sym typeface="Lato"/>
              </a:rPr>
              <a:t>data has </a:t>
            </a:r>
            <a:r>
              <a:rPr lang="en" sz="1300" b="1">
                <a:solidFill>
                  <a:srgbClr val="FF0000"/>
                </a:solidFill>
                <a:latin typeface="Lato"/>
                <a:ea typeface="Lato"/>
                <a:cs typeface="Lato"/>
                <a:sym typeface="Lato"/>
              </a:rPr>
              <a:t>errors</a:t>
            </a:r>
            <a:endParaRPr sz="1500" b="1">
              <a:solidFill>
                <a:srgbClr val="FF0000"/>
              </a:solidFill>
              <a:latin typeface="Lato"/>
              <a:ea typeface="Lato"/>
              <a:cs typeface="Lato"/>
              <a:sym typeface="Lato"/>
            </a:endParaRPr>
          </a:p>
        </p:txBody>
      </p:sp>
      <p:sp>
        <p:nvSpPr>
          <p:cNvPr id="2" name="Slide Number Placeholder 1">
            <a:extLst>
              <a:ext uri="{FF2B5EF4-FFF2-40B4-BE49-F238E27FC236}">
                <a16:creationId xmlns:a16="http://schemas.microsoft.com/office/drawing/2014/main" id="{E248AB83-1921-30F6-4A49-EB71C02F024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8"/>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500">
                <a:solidFill>
                  <a:srgbClr val="1C4587"/>
                </a:solidFill>
              </a:rPr>
              <a:t>What did we learn from our experience?</a:t>
            </a:r>
            <a:endParaRPr sz="1500">
              <a:solidFill>
                <a:srgbClr val="1C4587"/>
              </a:solidFill>
            </a:endParaRPr>
          </a:p>
        </p:txBody>
      </p:sp>
      <p:pic>
        <p:nvPicPr>
          <p:cNvPr id="414" name="Google Shape;414;p38"/>
          <p:cNvPicPr preferRelativeResize="0"/>
          <p:nvPr/>
        </p:nvPicPr>
        <p:blipFill>
          <a:blip r:embed="rId3">
            <a:alphaModFix/>
          </a:blip>
          <a:stretch>
            <a:fillRect/>
          </a:stretch>
        </p:blipFill>
        <p:spPr>
          <a:xfrm>
            <a:off x="0" y="2881600"/>
            <a:ext cx="2686974" cy="2261900"/>
          </a:xfrm>
          <a:prstGeom prst="rect">
            <a:avLst/>
          </a:prstGeom>
          <a:noFill/>
          <a:ln>
            <a:noFill/>
          </a:ln>
        </p:spPr>
      </p:pic>
      <p:sp>
        <p:nvSpPr>
          <p:cNvPr id="415" name="Google Shape;415;p38"/>
          <p:cNvSpPr/>
          <p:nvPr/>
        </p:nvSpPr>
        <p:spPr>
          <a:xfrm>
            <a:off x="3080600" y="1780125"/>
            <a:ext cx="4849200" cy="877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Lato"/>
                <a:ea typeface="Lato"/>
                <a:cs typeface="Lato"/>
                <a:sym typeface="Lato"/>
              </a:rPr>
              <a:t>   Pre-processing</a:t>
            </a:r>
            <a:r>
              <a:rPr lang="en">
                <a:solidFill>
                  <a:srgbClr val="434343"/>
                </a:solidFill>
                <a:latin typeface="Lato"/>
                <a:ea typeface="Lato"/>
                <a:cs typeface="Lato"/>
                <a:sym typeface="Lato"/>
              </a:rPr>
              <a:t> </a:t>
            </a:r>
            <a:r>
              <a:rPr lang="en">
                <a:latin typeface="Lato"/>
                <a:ea typeface="Lato"/>
                <a:cs typeface="Lato"/>
                <a:sym typeface="Lato"/>
              </a:rPr>
              <a:t>presents </a:t>
            </a:r>
            <a:r>
              <a:rPr lang="en" b="1">
                <a:latin typeface="Lato"/>
                <a:ea typeface="Lato"/>
                <a:cs typeface="Lato"/>
                <a:sym typeface="Lato"/>
              </a:rPr>
              <a:t>immense opportunity</a:t>
            </a:r>
            <a:r>
              <a:rPr lang="en">
                <a:latin typeface="Lato"/>
                <a:ea typeface="Lato"/>
                <a:cs typeface="Lato"/>
                <a:sym typeface="Lato"/>
              </a:rPr>
              <a:t> for data</a:t>
            </a:r>
            <a:endParaRPr>
              <a:latin typeface="Lato"/>
              <a:ea typeface="Lato"/>
              <a:cs typeface="Lato"/>
              <a:sym typeface="Lato"/>
            </a:endParaRPr>
          </a:p>
          <a:p>
            <a:pPr marL="0" lvl="0" indent="0" algn="l" rtl="0">
              <a:spcBef>
                <a:spcPts val="0"/>
              </a:spcBef>
              <a:spcAft>
                <a:spcPts val="0"/>
              </a:spcAft>
              <a:buNone/>
            </a:pPr>
            <a:r>
              <a:rPr lang="en">
                <a:latin typeface="Lato"/>
                <a:ea typeface="Lato"/>
                <a:cs typeface="Lato"/>
                <a:sym typeface="Lato"/>
              </a:rPr>
              <a:t>   management research, especially in tackling</a:t>
            </a:r>
            <a:r>
              <a:rPr lang="en">
                <a:solidFill>
                  <a:srgbClr val="434343"/>
                </a:solidFill>
                <a:latin typeface="Lato"/>
                <a:ea typeface="Lato"/>
                <a:cs typeface="Lato"/>
                <a:sym typeface="Lato"/>
              </a:rPr>
              <a:t>  </a:t>
            </a:r>
            <a:r>
              <a:rPr lang="en" b="1">
                <a:solidFill>
                  <a:srgbClr val="FF0000"/>
                </a:solidFill>
                <a:latin typeface="Lato"/>
                <a:ea typeface="Lato"/>
                <a:cs typeface="Lato"/>
                <a:sym typeface="Lato"/>
              </a:rPr>
              <a:t>scalability</a:t>
            </a:r>
            <a:endParaRPr b="1">
              <a:solidFill>
                <a:srgbClr val="FF0000"/>
              </a:solidFill>
              <a:latin typeface="Lato"/>
              <a:ea typeface="Lato"/>
              <a:cs typeface="Lato"/>
              <a:sym typeface="Lato"/>
            </a:endParaRPr>
          </a:p>
          <a:p>
            <a:pPr marL="0" lvl="0" indent="0" algn="l" rtl="0">
              <a:spcBef>
                <a:spcPts val="0"/>
              </a:spcBef>
              <a:spcAft>
                <a:spcPts val="0"/>
              </a:spcAft>
              <a:buNone/>
            </a:pPr>
            <a:r>
              <a:rPr lang="en" b="1">
                <a:solidFill>
                  <a:srgbClr val="FF0000"/>
                </a:solidFill>
                <a:latin typeface="Lato"/>
                <a:ea typeface="Lato"/>
                <a:cs typeface="Lato"/>
                <a:sym typeface="Lato"/>
              </a:rPr>
              <a:t>   challenges </a:t>
            </a:r>
            <a:r>
              <a:rPr lang="en">
                <a:latin typeface="Lato"/>
                <a:ea typeface="Lato"/>
                <a:cs typeface="Lato"/>
                <a:sym typeface="Lato"/>
              </a:rPr>
              <a:t>we observed</a:t>
            </a:r>
            <a:endParaRPr>
              <a:latin typeface="Lato"/>
              <a:ea typeface="Lato"/>
              <a:cs typeface="Lato"/>
              <a:sym typeface="Lato"/>
            </a:endParaRPr>
          </a:p>
        </p:txBody>
      </p:sp>
      <p:sp>
        <p:nvSpPr>
          <p:cNvPr id="416" name="Google Shape;416;p38"/>
          <p:cNvSpPr/>
          <p:nvPr/>
        </p:nvSpPr>
        <p:spPr>
          <a:xfrm>
            <a:off x="3080600" y="2936725"/>
            <a:ext cx="4849200" cy="803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434343"/>
                </a:solidFill>
              </a:rPr>
              <a:t>  </a:t>
            </a:r>
            <a:r>
              <a:rPr lang="en"/>
              <a:t>Effort into combining </a:t>
            </a:r>
            <a:r>
              <a:rPr lang="en" b="1"/>
              <a:t>fairness concerns </a:t>
            </a:r>
            <a:r>
              <a:rPr lang="en"/>
              <a:t>with </a:t>
            </a:r>
            <a:r>
              <a:rPr lang="en" b="1"/>
              <a:t>data</a:t>
            </a:r>
            <a:endParaRPr b="1"/>
          </a:p>
          <a:p>
            <a:pPr marL="0" lvl="0" indent="0" algn="l" rtl="0">
              <a:spcBef>
                <a:spcPts val="0"/>
              </a:spcBef>
              <a:spcAft>
                <a:spcPts val="0"/>
              </a:spcAft>
              <a:buNone/>
            </a:pPr>
            <a:r>
              <a:rPr lang="en" b="1"/>
              <a:t>  cleaning</a:t>
            </a:r>
            <a:r>
              <a:rPr lang="en"/>
              <a:t> can give pre-processing</a:t>
            </a:r>
            <a:r>
              <a:rPr lang="en">
                <a:solidFill>
                  <a:srgbClr val="434343"/>
                </a:solidFill>
              </a:rPr>
              <a:t> </a:t>
            </a:r>
            <a:r>
              <a:rPr lang="en" b="1">
                <a:solidFill>
                  <a:srgbClr val="38761D"/>
                </a:solidFill>
              </a:rPr>
              <a:t>practical</a:t>
            </a:r>
            <a:r>
              <a:rPr lang="en">
                <a:solidFill>
                  <a:srgbClr val="434343"/>
                </a:solidFill>
              </a:rPr>
              <a:t> </a:t>
            </a:r>
            <a:r>
              <a:rPr lang="en" b="1">
                <a:solidFill>
                  <a:srgbClr val="38761D"/>
                </a:solidFill>
              </a:rPr>
              <a:t>advantages</a:t>
            </a:r>
            <a:endParaRPr b="1">
              <a:solidFill>
                <a:srgbClr val="38761D"/>
              </a:solidFill>
            </a:endParaRPr>
          </a:p>
        </p:txBody>
      </p:sp>
      <p:sp>
        <p:nvSpPr>
          <p:cNvPr id="417" name="Google Shape;417;p38"/>
          <p:cNvSpPr/>
          <p:nvPr/>
        </p:nvSpPr>
        <p:spPr>
          <a:xfrm>
            <a:off x="3080600" y="4018925"/>
            <a:ext cx="4849200" cy="803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434343"/>
                </a:solidFill>
              </a:rPr>
              <a:t>  </a:t>
            </a:r>
            <a:r>
              <a:rPr lang="en"/>
              <a:t>There is huge potential for</a:t>
            </a:r>
            <a:r>
              <a:rPr lang="en">
                <a:solidFill>
                  <a:srgbClr val="434343"/>
                </a:solidFill>
              </a:rPr>
              <a:t> </a:t>
            </a:r>
            <a:r>
              <a:rPr lang="en" b="1">
                <a:solidFill>
                  <a:srgbClr val="38761D"/>
                </a:solidFill>
              </a:rPr>
              <a:t>synergy</a:t>
            </a:r>
            <a:r>
              <a:rPr lang="en">
                <a:solidFill>
                  <a:srgbClr val="434343"/>
                </a:solidFill>
              </a:rPr>
              <a:t> </a:t>
            </a:r>
            <a:r>
              <a:rPr lang="en"/>
              <a:t>with </a:t>
            </a:r>
            <a:r>
              <a:rPr lang="en" b="1"/>
              <a:t>ML research</a:t>
            </a:r>
            <a:r>
              <a:rPr lang="en"/>
              <a:t> in</a:t>
            </a:r>
            <a:endParaRPr/>
          </a:p>
          <a:p>
            <a:pPr marL="0" lvl="0" indent="0" algn="l" rtl="0">
              <a:spcBef>
                <a:spcPts val="0"/>
              </a:spcBef>
              <a:spcAft>
                <a:spcPts val="0"/>
              </a:spcAft>
              <a:buNone/>
            </a:pPr>
            <a:r>
              <a:rPr lang="en"/>
              <a:t>  addressing</a:t>
            </a:r>
            <a:r>
              <a:rPr lang="en">
                <a:solidFill>
                  <a:srgbClr val="434343"/>
                </a:solidFill>
              </a:rPr>
              <a:t> </a:t>
            </a:r>
            <a:r>
              <a:rPr lang="en" sz="1300" b="1">
                <a:solidFill>
                  <a:srgbClr val="FF0000"/>
                </a:solidFill>
              </a:rPr>
              <a:t>scalability issues</a:t>
            </a:r>
            <a:r>
              <a:rPr lang="en">
                <a:solidFill>
                  <a:srgbClr val="434343"/>
                </a:solidFill>
              </a:rPr>
              <a:t> </a:t>
            </a:r>
            <a:r>
              <a:rPr lang="en"/>
              <a:t>or</a:t>
            </a:r>
            <a:r>
              <a:rPr lang="en">
                <a:solidFill>
                  <a:srgbClr val="434343"/>
                </a:solidFill>
              </a:rPr>
              <a:t> </a:t>
            </a:r>
            <a:r>
              <a:rPr lang="en" sz="1300" b="1">
                <a:solidFill>
                  <a:srgbClr val="FF0000"/>
                </a:solidFill>
              </a:rPr>
              <a:t>optimal model choices</a:t>
            </a:r>
            <a:endParaRPr sz="1300" b="1">
              <a:solidFill>
                <a:srgbClr val="FF0000"/>
              </a:solidFill>
            </a:endParaRPr>
          </a:p>
        </p:txBody>
      </p:sp>
      <p:sp>
        <p:nvSpPr>
          <p:cNvPr id="2" name="Slide Number Placeholder 1">
            <a:extLst>
              <a:ext uri="{FF2B5EF4-FFF2-40B4-BE49-F238E27FC236}">
                <a16:creationId xmlns:a16="http://schemas.microsoft.com/office/drawing/2014/main" id="{DFD64891-89D0-9200-9B08-B21AAF66D9B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5"/>
                                        </p:tgtEl>
                                        <p:attrNameLst>
                                          <p:attrName>style.visibility</p:attrName>
                                        </p:attrNameLst>
                                      </p:cBhvr>
                                      <p:to>
                                        <p:strVal val="visible"/>
                                      </p:to>
                                    </p:set>
                                    <p:animEffect transition="in" filter="fade">
                                      <p:cBhvr>
                                        <p:cTn id="7" dur="1000"/>
                                        <p:tgtEl>
                                          <p:spTgt spid="4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6"/>
                                        </p:tgtEl>
                                        <p:attrNameLst>
                                          <p:attrName>style.visibility</p:attrName>
                                        </p:attrNameLst>
                                      </p:cBhvr>
                                      <p:to>
                                        <p:strVal val="visible"/>
                                      </p:to>
                                    </p:set>
                                    <p:animEffect transition="in" filter="fade">
                                      <p:cBhvr>
                                        <p:cTn id="12" dur="1000"/>
                                        <p:tgtEl>
                                          <p:spTgt spid="4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7"/>
                                        </p:tgtEl>
                                        <p:attrNameLst>
                                          <p:attrName>style.visibility</p:attrName>
                                        </p:attrNameLst>
                                      </p:cBhvr>
                                      <p:to>
                                        <p:strVal val="visible"/>
                                      </p:to>
                                    </p:set>
                                    <p:animEffect transition="in" filter="fade">
                                      <p:cBhvr>
                                        <p:cTn id="17" dur="1000"/>
                                        <p:tgtEl>
                                          <p:spTgt spid="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9"/>
          <p:cNvSpPr txBox="1">
            <a:spLocks noGrp="1"/>
          </p:cNvSpPr>
          <p:nvPr>
            <p:ph type="body" idx="1"/>
          </p:nvPr>
        </p:nvSpPr>
        <p:spPr>
          <a:xfrm>
            <a:off x="-48600" y="479075"/>
            <a:ext cx="9192600" cy="4664400"/>
          </a:xfrm>
          <a:prstGeom prst="rect">
            <a:avLst/>
          </a:prstGeom>
          <a:solidFill>
            <a:srgbClr val="FFFFFF"/>
          </a:solidFill>
        </p:spPr>
        <p:txBody>
          <a:bodyPr spcFirstLastPara="1" wrap="square" lIns="91425" tIns="91425" rIns="91425" bIns="91425" anchor="t" anchorCtr="0">
            <a:normAutofit/>
          </a:bodyPr>
          <a:lstStyle/>
          <a:p>
            <a:pPr marL="0" lvl="0" indent="0" algn="ctr" rtl="0">
              <a:spcBef>
                <a:spcPts val="0"/>
              </a:spcBef>
              <a:spcAft>
                <a:spcPts val="1200"/>
              </a:spcAft>
              <a:buNone/>
            </a:pPr>
            <a:r>
              <a:rPr lang="en" sz="2600" b="1">
                <a:solidFill>
                  <a:srgbClr val="1C4587"/>
                </a:solidFill>
                <a:latin typeface="Raleway"/>
                <a:ea typeface="Raleway"/>
                <a:cs typeface="Raleway"/>
                <a:sym typeface="Raleway"/>
              </a:rPr>
              <a:t> </a:t>
            </a:r>
            <a:endParaRPr sz="2600" b="1">
              <a:solidFill>
                <a:srgbClr val="1C4587"/>
              </a:solidFill>
              <a:latin typeface="Raleway"/>
              <a:ea typeface="Raleway"/>
              <a:cs typeface="Raleway"/>
              <a:sym typeface="Raleway"/>
            </a:endParaRPr>
          </a:p>
        </p:txBody>
      </p:sp>
      <p:sp>
        <p:nvSpPr>
          <p:cNvPr id="423" name="Google Shape;423;p39"/>
          <p:cNvSpPr txBox="1"/>
          <p:nvPr/>
        </p:nvSpPr>
        <p:spPr>
          <a:xfrm>
            <a:off x="209550" y="1554838"/>
            <a:ext cx="8693150" cy="3047727"/>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 sz="5900" b="1" dirty="0">
                <a:solidFill>
                  <a:srgbClr val="1C4587"/>
                </a:solidFill>
                <a:latin typeface="Raleway"/>
                <a:ea typeface="Raleway"/>
                <a:cs typeface="Raleway"/>
                <a:sym typeface="Raleway"/>
              </a:rPr>
              <a:t>Questions?</a:t>
            </a:r>
          </a:p>
          <a:p>
            <a:pPr marL="0" lvl="0" indent="0" algn="ctr" rtl="0">
              <a:lnSpc>
                <a:spcPct val="115000"/>
              </a:lnSpc>
              <a:spcBef>
                <a:spcPts val="1200"/>
              </a:spcBef>
              <a:spcAft>
                <a:spcPts val="0"/>
              </a:spcAft>
              <a:buNone/>
            </a:pPr>
            <a:endParaRPr lang="en" sz="3200" b="1" dirty="0">
              <a:solidFill>
                <a:srgbClr val="1C4587"/>
              </a:solidFill>
              <a:latin typeface="Raleway"/>
              <a:ea typeface="Raleway"/>
              <a:cs typeface="Raleway"/>
              <a:sym typeface="Raleway"/>
            </a:endParaRPr>
          </a:p>
          <a:p>
            <a:pPr marL="0" lvl="0" indent="0" algn="l" rtl="0">
              <a:lnSpc>
                <a:spcPct val="115000"/>
              </a:lnSpc>
              <a:spcBef>
                <a:spcPts val="1200"/>
              </a:spcBef>
              <a:spcAft>
                <a:spcPts val="1200"/>
              </a:spcAft>
              <a:buNone/>
            </a:pPr>
            <a:r>
              <a:rPr lang="en" sz="3600" dirty="0">
                <a:solidFill>
                  <a:srgbClr val="1C4587"/>
                </a:solidFill>
                <a:latin typeface="Raleway"/>
                <a:ea typeface="Raleway"/>
                <a:cs typeface="Raleway"/>
                <a:sym typeface="Raleway"/>
              </a:rPr>
              <a:t>Contact: </a:t>
            </a:r>
            <a:r>
              <a:rPr lang="en" sz="3600" u="sng" dirty="0">
                <a:solidFill>
                  <a:srgbClr val="1C4587"/>
                </a:solidFill>
                <a:latin typeface="Raleway"/>
                <a:ea typeface="Raleway"/>
                <a:cs typeface="Raleway"/>
                <a:sym typeface="Raleway"/>
              </a:rPr>
              <a:t>annafariha@microsoft.com</a:t>
            </a:r>
            <a:endParaRPr sz="3600" u="sng" dirty="0">
              <a:solidFill>
                <a:srgbClr val="1C4587"/>
              </a:solidFill>
              <a:latin typeface="Raleway"/>
              <a:ea typeface="Raleway"/>
              <a:cs typeface="Raleway"/>
              <a:sym typeface="Raleway"/>
            </a:endParaRPr>
          </a:p>
        </p:txBody>
      </p:sp>
      <p:sp>
        <p:nvSpPr>
          <p:cNvPr id="2" name="Slide Number Placeholder 1">
            <a:extLst>
              <a:ext uri="{FF2B5EF4-FFF2-40B4-BE49-F238E27FC236}">
                <a16:creationId xmlns:a16="http://schemas.microsoft.com/office/drawing/2014/main" id="{934B7AF7-EE35-1940-923E-0D4F402EE3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727650" y="11579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500">
                <a:solidFill>
                  <a:srgbClr val="1C4587"/>
                </a:solidFill>
              </a:rPr>
              <a:t>Classification, a machine learning task, is susceptible to similar kinds of biases</a:t>
            </a:r>
            <a:endParaRPr sz="1500">
              <a:solidFill>
                <a:srgbClr val="1C4587"/>
              </a:solidFill>
            </a:endParaRPr>
          </a:p>
        </p:txBody>
      </p:sp>
      <p:sp>
        <p:nvSpPr>
          <p:cNvPr id="106" name="Google Shape;106;p15"/>
          <p:cNvSpPr txBox="1">
            <a:spLocks noGrp="1"/>
          </p:cNvSpPr>
          <p:nvPr>
            <p:ph type="body" idx="1"/>
          </p:nvPr>
        </p:nvSpPr>
        <p:spPr>
          <a:xfrm>
            <a:off x="727650" y="1641200"/>
            <a:ext cx="7688700" cy="2715600"/>
          </a:xfrm>
          <a:prstGeom prst="rect">
            <a:avLst/>
          </a:prstGeom>
        </p:spPr>
        <p:txBody>
          <a:bodyPr spcFirstLastPara="1" wrap="square" lIns="91425" tIns="91425" rIns="91425" bIns="91425" anchor="t" anchorCtr="0">
            <a:normAutofit/>
          </a:bodyPr>
          <a:lstStyle/>
          <a:p>
            <a:pPr marL="457200" lvl="0" indent="0" algn="l" rtl="0">
              <a:spcBef>
                <a:spcPts val="0"/>
              </a:spcBef>
              <a:spcAft>
                <a:spcPts val="0"/>
              </a:spcAft>
              <a:buNone/>
            </a:pPr>
            <a:endParaRPr b="1"/>
          </a:p>
          <a:p>
            <a:pPr marL="457200" lvl="0" indent="0" algn="l" rtl="0">
              <a:spcBef>
                <a:spcPts val="1200"/>
              </a:spcBef>
              <a:spcAft>
                <a:spcPts val="0"/>
              </a:spcAft>
              <a:buNone/>
            </a:pPr>
            <a:endParaRPr/>
          </a:p>
          <a:p>
            <a:pPr marL="45720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107" name="Google Shape;107;p15"/>
          <p:cNvPicPr preferRelativeResize="0"/>
          <p:nvPr/>
        </p:nvPicPr>
        <p:blipFill rotWithShape="1">
          <a:blip r:embed="rId3">
            <a:alphaModFix/>
          </a:blip>
          <a:srcRect/>
          <a:stretch/>
        </p:blipFill>
        <p:spPr>
          <a:xfrm>
            <a:off x="1106750" y="2064705"/>
            <a:ext cx="4428725" cy="1343470"/>
          </a:xfrm>
          <a:prstGeom prst="rect">
            <a:avLst/>
          </a:prstGeom>
          <a:noFill/>
          <a:ln>
            <a:noFill/>
          </a:ln>
        </p:spPr>
      </p:pic>
      <p:pic>
        <p:nvPicPr>
          <p:cNvPr id="108" name="Google Shape;108;p15"/>
          <p:cNvPicPr preferRelativeResize="0"/>
          <p:nvPr/>
        </p:nvPicPr>
        <p:blipFill rotWithShape="1">
          <a:blip r:embed="rId4">
            <a:alphaModFix/>
          </a:blip>
          <a:srcRect t="6288"/>
          <a:stretch/>
        </p:blipFill>
        <p:spPr>
          <a:xfrm>
            <a:off x="4294275" y="3422825"/>
            <a:ext cx="1314100" cy="1720675"/>
          </a:xfrm>
          <a:prstGeom prst="rect">
            <a:avLst/>
          </a:prstGeom>
          <a:noFill/>
          <a:ln>
            <a:noFill/>
          </a:ln>
        </p:spPr>
      </p:pic>
      <p:pic>
        <p:nvPicPr>
          <p:cNvPr id="109" name="Google Shape;109;p15"/>
          <p:cNvPicPr preferRelativeResize="0"/>
          <p:nvPr/>
        </p:nvPicPr>
        <p:blipFill rotWithShape="1">
          <a:blip r:embed="rId5">
            <a:alphaModFix/>
          </a:blip>
          <a:srcRect l="13837" t="-11781"/>
          <a:stretch/>
        </p:blipFill>
        <p:spPr>
          <a:xfrm>
            <a:off x="5535475" y="1593425"/>
            <a:ext cx="2055775" cy="1768450"/>
          </a:xfrm>
          <a:prstGeom prst="rect">
            <a:avLst/>
          </a:prstGeom>
          <a:noFill/>
          <a:ln>
            <a:noFill/>
          </a:ln>
        </p:spPr>
      </p:pic>
      <p:sp>
        <p:nvSpPr>
          <p:cNvPr id="2" name="Slide Number Placeholder 1">
            <a:extLst>
              <a:ext uri="{FF2B5EF4-FFF2-40B4-BE49-F238E27FC236}">
                <a16:creationId xmlns:a16="http://schemas.microsoft.com/office/drawing/2014/main" id="{069B1EB2-20A2-8309-A86A-6CFCA565BE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727650" y="11579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500">
                <a:solidFill>
                  <a:srgbClr val="1C4587"/>
                </a:solidFill>
              </a:rPr>
              <a:t>Classification, a machine learning task, is susceptible to similar kinds of biases</a:t>
            </a:r>
            <a:endParaRPr sz="1500">
              <a:solidFill>
                <a:srgbClr val="1C4587"/>
              </a:solidFill>
            </a:endParaRPr>
          </a:p>
        </p:txBody>
      </p:sp>
      <p:sp>
        <p:nvSpPr>
          <p:cNvPr id="115" name="Google Shape;115;p16"/>
          <p:cNvSpPr txBox="1">
            <a:spLocks noGrp="1"/>
          </p:cNvSpPr>
          <p:nvPr>
            <p:ph type="body" idx="1"/>
          </p:nvPr>
        </p:nvSpPr>
        <p:spPr>
          <a:xfrm>
            <a:off x="727650" y="1641200"/>
            <a:ext cx="7688700" cy="27156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b="1"/>
              <a:t> </a:t>
            </a:r>
            <a:r>
              <a:rPr lang="en">
                <a:solidFill>
                  <a:srgbClr val="000000"/>
                </a:solidFill>
              </a:rPr>
              <a:t>Case in point: COMPAS recidivism tool</a:t>
            </a:r>
            <a:endParaRPr>
              <a:solidFill>
                <a:srgbClr val="000000"/>
              </a:solidFill>
            </a:endParaRPr>
          </a:p>
          <a:p>
            <a:pPr marL="457200" lvl="0" indent="0" algn="l" rtl="0">
              <a:spcBef>
                <a:spcPts val="1200"/>
              </a:spcBef>
              <a:spcAft>
                <a:spcPts val="0"/>
              </a:spcAft>
              <a:buNone/>
            </a:pPr>
            <a:endParaRPr/>
          </a:p>
          <a:p>
            <a:pPr marL="45720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116" name="Google Shape;116;p16"/>
          <p:cNvPicPr preferRelativeResize="0"/>
          <p:nvPr/>
        </p:nvPicPr>
        <p:blipFill>
          <a:blip r:embed="rId3">
            <a:alphaModFix/>
          </a:blip>
          <a:stretch>
            <a:fillRect/>
          </a:stretch>
        </p:blipFill>
        <p:spPr>
          <a:xfrm>
            <a:off x="1311400" y="2181349"/>
            <a:ext cx="5719425" cy="1252150"/>
          </a:xfrm>
          <a:prstGeom prst="rect">
            <a:avLst/>
          </a:prstGeom>
          <a:noFill/>
          <a:ln w="19050" cap="flat" cmpd="sng">
            <a:solidFill>
              <a:schemeClr val="dk2"/>
            </a:solidFill>
            <a:prstDash val="dash"/>
            <a:round/>
            <a:headEnd type="none" w="sm" len="sm"/>
            <a:tailEnd type="none" w="sm" len="sm"/>
          </a:ln>
        </p:spPr>
      </p:pic>
      <p:pic>
        <p:nvPicPr>
          <p:cNvPr id="117" name="Google Shape;117;p16"/>
          <p:cNvPicPr preferRelativeResize="0"/>
          <p:nvPr/>
        </p:nvPicPr>
        <p:blipFill>
          <a:blip r:embed="rId4">
            <a:alphaModFix/>
          </a:blip>
          <a:stretch>
            <a:fillRect/>
          </a:stretch>
        </p:blipFill>
        <p:spPr>
          <a:xfrm>
            <a:off x="2332050" y="3506450"/>
            <a:ext cx="5649000" cy="1427775"/>
          </a:xfrm>
          <a:prstGeom prst="rect">
            <a:avLst/>
          </a:prstGeom>
          <a:noFill/>
          <a:ln w="19050" cap="flat" cmpd="sng">
            <a:solidFill>
              <a:schemeClr val="dk2"/>
            </a:solidFill>
            <a:prstDash val="dash"/>
            <a:round/>
            <a:headEnd type="none" w="sm" len="sm"/>
            <a:tailEnd type="none" w="sm" len="sm"/>
          </a:ln>
        </p:spPr>
      </p:pic>
      <p:sp>
        <p:nvSpPr>
          <p:cNvPr id="2" name="Slide Number Placeholder 1">
            <a:extLst>
              <a:ext uri="{FF2B5EF4-FFF2-40B4-BE49-F238E27FC236}">
                <a16:creationId xmlns:a16="http://schemas.microsoft.com/office/drawing/2014/main" id="{955DA7FA-F848-A7FD-C240-B3F0D8F28B2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p:cNvSpPr txBox="1">
            <a:spLocks noGrp="1"/>
          </p:cNvSpPr>
          <p:nvPr>
            <p:ph type="title"/>
          </p:nvPr>
        </p:nvSpPr>
        <p:spPr>
          <a:xfrm>
            <a:off x="727650" y="11579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1C4587"/>
                </a:solidFill>
              </a:rPr>
              <a:t>A new set of fair classification algorithms and their challenges</a:t>
            </a:r>
            <a:endParaRPr sz="1500">
              <a:solidFill>
                <a:srgbClr val="1C4587"/>
              </a:solidFill>
            </a:endParaRPr>
          </a:p>
          <a:p>
            <a:pPr marL="0" lvl="0" indent="0" algn="l" rtl="0">
              <a:spcBef>
                <a:spcPts val="0"/>
              </a:spcBef>
              <a:spcAft>
                <a:spcPts val="0"/>
              </a:spcAft>
              <a:buSzPts val="990"/>
              <a:buNone/>
            </a:pPr>
            <a:endParaRPr sz="1500">
              <a:solidFill>
                <a:srgbClr val="1C4587"/>
              </a:solidFill>
            </a:endParaRPr>
          </a:p>
        </p:txBody>
      </p:sp>
      <p:sp>
        <p:nvSpPr>
          <p:cNvPr id="123" name="Google Shape;123;p17"/>
          <p:cNvSpPr txBox="1"/>
          <p:nvPr/>
        </p:nvSpPr>
        <p:spPr>
          <a:xfrm>
            <a:off x="2174375" y="2018425"/>
            <a:ext cx="6409800" cy="1536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a:latin typeface="Lato"/>
                <a:ea typeface="Lato"/>
                <a:cs typeface="Lato"/>
                <a:sym typeface="Lato"/>
              </a:rPr>
              <a:t>Classification algorithms</a:t>
            </a:r>
            <a:r>
              <a:rPr lang="en" sz="1300">
                <a:solidFill>
                  <a:schemeClr val="accent1"/>
                </a:solidFill>
                <a:latin typeface="Lato"/>
                <a:ea typeface="Lato"/>
                <a:cs typeface="Lato"/>
                <a:sym typeface="Lato"/>
              </a:rPr>
              <a:t> </a:t>
            </a:r>
            <a:r>
              <a:rPr lang="en" sz="1300" b="1">
                <a:solidFill>
                  <a:srgbClr val="0B5394"/>
                </a:solidFill>
                <a:latin typeface="Lato"/>
                <a:ea typeface="Lato"/>
                <a:cs typeface="Lato"/>
                <a:sym typeface="Lato"/>
              </a:rPr>
              <a:t>can be modified</a:t>
            </a:r>
            <a:r>
              <a:rPr lang="en" sz="1300">
                <a:solidFill>
                  <a:schemeClr val="accent1"/>
                </a:solidFill>
                <a:latin typeface="Lato"/>
                <a:ea typeface="Lato"/>
                <a:cs typeface="Lato"/>
                <a:sym typeface="Lato"/>
              </a:rPr>
              <a:t> </a:t>
            </a:r>
            <a:r>
              <a:rPr lang="en" sz="1300">
                <a:latin typeface="Lato"/>
                <a:ea typeface="Lato"/>
                <a:cs typeface="Lato"/>
                <a:sym typeface="Lato"/>
              </a:rPr>
              <a:t>to behave</a:t>
            </a:r>
            <a:r>
              <a:rPr lang="en" sz="1300">
                <a:solidFill>
                  <a:schemeClr val="accent1"/>
                </a:solidFill>
                <a:latin typeface="Lato"/>
                <a:ea typeface="Lato"/>
                <a:cs typeface="Lato"/>
                <a:sym typeface="Lato"/>
              </a:rPr>
              <a:t> </a:t>
            </a:r>
            <a:r>
              <a:rPr lang="en" sz="1300" b="1">
                <a:solidFill>
                  <a:srgbClr val="6AA84F"/>
                </a:solidFill>
                <a:latin typeface="Lato"/>
                <a:ea typeface="Lato"/>
                <a:cs typeface="Lato"/>
                <a:sym typeface="Lato"/>
              </a:rPr>
              <a:t>fairly</a:t>
            </a:r>
            <a:r>
              <a:rPr lang="en" sz="1300">
                <a:solidFill>
                  <a:schemeClr val="accent1"/>
                </a:solidFill>
                <a:latin typeface="Lato"/>
                <a:ea typeface="Lato"/>
                <a:cs typeface="Lato"/>
                <a:sym typeface="Lato"/>
              </a:rPr>
              <a:t>. </a:t>
            </a:r>
            <a:endParaRPr sz="1300">
              <a:solidFill>
                <a:schemeClr val="accent1"/>
              </a:solidFill>
              <a:latin typeface="Lato"/>
              <a:ea typeface="Lato"/>
              <a:cs typeface="Lato"/>
              <a:sym typeface="Lato"/>
            </a:endParaRPr>
          </a:p>
          <a:p>
            <a:pPr marL="0" lvl="0" indent="0" algn="l" rtl="0">
              <a:lnSpc>
                <a:spcPct val="115000"/>
              </a:lnSpc>
              <a:spcBef>
                <a:spcPts val="1200"/>
              </a:spcBef>
              <a:spcAft>
                <a:spcPts val="0"/>
              </a:spcAft>
              <a:buNone/>
            </a:pPr>
            <a:r>
              <a:rPr lang="en" sz="1300">
                <a:latin typeface="Lato"/>
                <a:ea typeface="Lato"/>
                <a:cs typeface="Lato"/>
                <a:sym typeface="Lato"/>
              </a:rPr>
              <a:t>However, they also present</a:t>
            </a:r>
            <a:r>
              <a:rPr lang="en" sz="1300">
                <a:solidFill>
                  <a:schemeClr val="accent1"/>
                </a:solidFill>
                <a:latin typeface="Lato"/>
                <a:ea typeface="Lato"/>
                <a:cs typeface="Lato"/>
                <a:sym typeface="Lato"/>
              </a:rPr>
              <a:t> </a:t>
            </a:r>
            <a:r>
              <a:rPr lang="en" sz="1300" b="1">
                <a:solidFill>
                  <a:srgbClr val="CC0000"/>
                </a:solidFill>
                <a:latin typeface="Lato"/>
                <a:ea typeface="Lato"/>
                <a:cs typeface="Lato"/>
                <a:sym typeface="Lato"/>
              </a:rPr>
              <a:t>two challenges</a:t>
            </a:r>
            <a:r>
              <a:rPr lang="en" sz="1300">
                <a:solidFill>
                  <a:schemeClr val="accent1"/>
                </a:solidFill>
                <a:latin typeface="Lato"/>
                <a:ea typeface="Lato"/>
                <a:cs typeface="Lato"/>
                <a:sym typeface="Lato"/>
              </a:rPr>
              <a:t>:</a:t>
            </a:r>
            <a:endParaRPr sz="1300">
              <a:solidFill>
                <a:schemeClr val="accent1"/>
              </a:solidFill>
              <a:latin typeface="Lato"/>
              <a:ea typeface="Lato"/>
              <a:cs typeface="Lato"/>
              <a:sym typeface="Lato"/>
            </a:endParaRPr>
          </a:p>
          <a:p>
            <a:pPr marL="0" lvl="0" indent="0" algn="l" rtl="0">
              <a:lnSpc>
                <a:spcPct val="115000"/>
              </a:lnSpc>
              <a:spcBef>
                <a:spcPts val="1200"/>
              </a:spcBef>
              <a:spcAft>
                <a:spcPts val="0"/>
              </a:spcAft>
              <a:buNone/>
            </a:pPr>
            <a:endParaRPr sz="1300">
              <a:solidFill>
                <a:schemeClr val="accent1"/>
              </a:solidFill>
              <a:latin typeface="Lato"/>
              <a:ea typeface="Lato"/>
              <a:cs typeface="Lato"/>
              <a:sym typeface="Lato"/>
            </a:endParaRPr>
          </a:p>
          <a:p>
            <a:pPr marL="0" lvl="0" indent="0" algn="l" rtl="0">
              <a:lnSpc>
                <a:spcPct val="115000"/>
              </a:lnSpc>
              <a:spcBef>
                <a:spcPts val="1200"/>
              </a:spcBef>
              <a:spcAft>
                <a:spcPts val="1200"/>
              </a:spcAft>
              <a:buNone/>
            </a:pPr>
            <a:endParaRPr sz="1300">
              <a:solidFill>
                <a:schemeClr val="accent1"/>
              </a:solidFill>
              <a:latin typeface="Lato"/>
              <a:ea typeface="Lato"/>
              <a:cs typeface="Lato"/>
              <a:sym typeface="Lato"/>
            </a:endParaRPr>
          </a:p>
        </p:txBody>
      </p:sp>
      <p:sp>
        <p:nvSpPr>
          <p:cNvPr id="124" name="Google Shape;124;p17"/>
          <p:cNvSpPr/>
          <p:nvPr/>
        </p:nvSpPr>
        <p:spPr>
          <a:xfrm>
            <a:off x="2253625" y="2877150"/>
            <a:ext cx="5550600" cy="448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latin typeface="Lato"/>
                <a:ea typeface="Lato"/>
                <a:cs typeface="Lato"/>
                <a:sym typeface="Lato"/>
              </a:rPr>
              <a:t>How to choose an appropriate </a:t>
            </a:r>
            <a:r>
              <a:rPr lang="en" sz="1300" b="1" u="sng">
                <a:latin typeface="Lato"/>
                <a:ea typeface="Lato"/>
                <a:cs typeface="Lato"/>
                <a:sym typeface="Lato"/>
              </a:rPr>
              <a:t>definition of fairness</a:t>
            </a:r>
            <a:r>
              <a:rPr lang="en" sz="1300" b="1">
                <a:latin typeface="Lato"/>
                <a:ea typeface="Lato"/>
                <a:cs typeface="Lato"/>
                <a:sym typeface="Lato"/>
              </a:rPr>
              <a:t>?</a:t>
            </a:r>
            <a:r>
              <a:rPr lang="en" sz="1300">
                <a:latin typeface="Lato"/>
                <a:ea typeface="Lato"/>
                <a:cs typeface="Lato"/>
                <a:sym typeface="Lato"/>
              </a:rPr>
              <a:t> </a:t>
            </a:r>
            <a:endParaRPr sz="1300">
              <a:latin typeface="Lato"/>
              <a:ea typeface="Lato"/>
              <a:cs typeface="Lato"/>
              <a:sym typeface="Lato"/>
            </a:endParaRPr>
          </a:p>
        </p:txBody>
      </p:sp>
      <p:pic>
        <p:nvPicPr>
          <p:cNvPr id="125" name="Google Shape;125;p17"/>
          <p:cNvPicPr preferRelativeResize="0"/>
          <p:nvPr/>
        </p:nvPicPr>
        <p:blipFill rotWithShape="1">
          <a:blip r:embed="rId3">
            <a:alphaModFix/>
          </a:blip>
          <a:srcRect r="-22488"/>
          <a:stretch/>
        </p:blipFill>
        <p:spPr>
          <a:xfrm>
            <a:off x="0" y="2018425"/>
            <a:ext cx="2385823" cy="3125074"/>
          </a:xfrm>
          <a:prstGeom prst="rect">
            <a:avLst/>
          </a:prstGeom>
          <a:noFill/>
          <a:ln>
            <a:noFill/>
          </a:ln>
        </p:spPr>
      </p:pic>
      <p:sp>
        <p:nvSpPr>
          <p:cNvPr id="126" name="Google Shape;126;p17"/>
          <p:cNvSpPr/>
          <p:nvPr/>
        </p:nvSpPr>
        <p:spPr>
          <a:xfrm>
            <a:off x="2253625" y="3471850"/>
            <a:ext cx="5550600" cy="448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latin typeface="Lato"/>
                <a:ea typeface="Lato"/>
                <a:cs typeface="Lato"/>
                <a:sym typeface="Lato"/>
              </a:rPr>
              <a:t>What </a:t>
            </a:r>
            <a:r>
              <a:rPr lang="en" sz="1300" b="1" u="sng">
                <a:latin typeface="Lato"/>
                <a:ea typeface="Lato"/>
                <a:cs typeface="Lato"/>
                <a:sym typeface="Lato"/>
              </a:rPr>
              <a:t>technique</a:t>
            </a:r>
            <a:r>
              <a:rPr lang="en" sz="1300" b="1">
                <a:latin typeface="Lato"/>
                <a:ea typeface="Lato"/>
                <a:cs typeface="Lato"/>
                <a:sym typeface="Lato"/>
              </a:rPr>
              <a:t> to use to incorporate fairness into a classifier?</a:t>
            </a:r>
            <a:r>
              <a:rPr lang="en" sz="1300">
                <a:latin typeface="Lato"/>
                <a:ea typeface="Lato"/>
                <a:cs typeface="Lato"/>
                <a:sym typeface="Lato"/>
              </a:rPr>
              <a:t> </a:t>
            </a:r>
            <a:endParaRPr sz="1300">
              <a:latin typeface="Lato"/>
              <a:ea typeface="Lato"/>
              <a:cs typeface="Lato"/>
              <a:sym typeface="Lato"/>
            </a:endParaRPr>
          </a:p>
        </p:txBody>
      </p:sp>
      <p:sp>
        <p:nvSpPr>
          <p:cNvPr id="2" name="Slide Number Placeholder 1">
            <a:extLst>
              <a:ext uri="{FF2B5EF4-FFF2-40B4-BE49-F238E27FC236}">
                <a16:creationId xmlns:a16="http://schemas.microsoft.com/office/drawing/2014/main" id="{C3B411AA-331E-3684-04CD-C732606EEC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6"/>
                                        </p:tgtEl>
                                        <p:attrNameLst>
                                          <p:attrName>style.visibility</p:attrName>
                                        </p:attrNameLst>
                                      </p:cBhvr>
                                      <p:to>
                                        <p:strVal val="visible"/>
                                      </p:to>
                                    </p:set>
                                    <p:animEffect transition="in" filter="fade">
                                      <p:cBhvr>
                                        <p:cTn id="12" dur="1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txBox="1">
            <a:spLocks noGrp="1"/>
          </p:cNvSpPr>
          <p:nvPr>
            <p:ph type="body" idx="1"/>
          </p:nvPr>
        </p:nvSpPr>
        <p:spPr>
          <a:xfrm>
            <a:off x="-48600" y="479075"/>
            <a:ext cx="9192600" cy="4664400"/>
          </a:xfrm>
          <a:prstGeom prst="rect">
            <a:avLst/>
          </a:prstGeom>
          <a:solidFill>
            <a:schemeClr val="lt2"/>
          </a:solidFill>
        </p:spPr>
        <p:txBody>
          <a:bodyPr spcFirstLastPara="1" wrap="square" lIns="91425" tIns="91425" rIns="91425" bIns="91425" anchor="t" anchorCtr="0">
            <a:normAutofit/>
          </a:bodyPr>
          <a:lstStyle/>
          <a:p>
            <a:pPr marL="0" lvl="0" indent="0" algn="ctr" rtl="0">
              <a:spcBef>
                <a:spcPts val="0"/>
              </a:spcBef>
              <a:spcAft>
                <a:spcPts val="0"/>
              </a:spcAft>
              <a:buNone/>
            </a:pPr>
            <a:endParaRPr sz="3100" b="1">
              <a:solidFill>
                <a:srgbClr val="1C4587"/>
              </a:solidFill>
              <a:latin typeface="Raleway"/>
              <a:ea typeface="Raleway"/>
              <a:cs typeface="Raleway"/>
              <a:sym typeface="Raleway"/>
            </a:endParaRPr>
          </a:p>
          <a:p>
            <a:pPr marL="0" lvl="0" indent="0" algn="ctr" rtl="0">
              <a:spcBef>
                <a:spcPts val="1200"/>
              </a:spcBef>
              <a:spcAft>
                <a:spcPts val="0"/>
              </a:spcAft>
              <a:buNone/>
            </a:pPr>
            <a:endParaRPr sz="3100" b="1">
              <a:solidFill>
                <a:srgbClr val="1C4587"/>
              </a:solidFill>
              <a:latin typeface="Raleway"/>
              <a:ea typeface="Raleway"/>
              <a:cs typeface="Raleway"/>
              <a:sym typeface="Raleway"/>
            </a:endParaRPr>
          </a:p>
          <a:p>
            <a:pPr marL="0" lvl="0" indent="0" algn="ctr" rtl="0">
              <a:spcBef>
                <a:spcPts val="1200"/>
              </a:spcBef>
              <a:spcAft>
                <a:spcPts val="0"/>
              </a:spcAft>
              <a:buNone/>
            </a:pPr>
            <a:r>
              <a:rPr lang="en" sz="3100" b="1">
                <a:solidFill>
                  <a:srgbClr val="1C4587"/>
                </a:solidFill>
                <a:latin typeface="Raleway"/>
                <a:ea typeface="Raleway"/>
                <a:cs typeface="Raleway"/>
                <a:sym typeface="Raleway"/>
              </a:rPr>
              <a:t>How to choose an appropriate </a:t>
            </a:r>
            <a:endParaRPr sz="3100" b="1">
              <a:solidFill>
                <a:srgbClr val="1C4587"/>
              </a:solidFill>
              <a:latin typeface="Raleway"/>
              <a:ea typeface="Raleway"/>
              <a:cs typeface="Raleway"/>
              <a:sym typeface="Raleway"/>
            </a:endParaRPr>
          </a:p>
          <a:p>
            <a:pPr marL="0" lvl="0" indent="0" algn="ctr" rtl="0">
              <a:spcBef>
                <a:spcPts val="1200"/>
              </a:spcBef>
              <a:spcAft>
                <a:spcPts val="1200"/>
              </a:spcAft>
              <a:buNone/>
            </a:pPr>
            <a:r>
              <a:rPr lang="en" sz="3100" b="1">
                <a:solidFill>
                  <a:srgbClr val="1C4587"/>
                </a:solidFill>
                <a:latin typeface="Raleway"/>
                <a:ea typeface="Raleway"/>
                <a:cs typeface="Raleway"/>
                <a:sym typeface="Raleway"/>
              </a:rPr>
              <a:t>definition of fairness?</a:t>
            </a:r>
            <a:endParaRPr sz="3100" b="1">
              <a:solidFill>
                <a:srgbClr val="1C4587"/>
              </a:solidFill>
              <a:latin typeface="Raleway"/>
              <a:ea typeface="Raleway"/>
              <a:cs typeface="Raleway"/>
              <a:sym typeface="Raleway"/>
            </a:endParaRPr>
          </a:p>
        </p:txBody>
      </p:sp>
      <p:sp>
        <p:nvSpPr>
          <p:cNvPr id="2" name="Slide Number Placeholder 1">
            <a:extLst>
              <a:ext uri="{FF2B5EF4-FFF2-40B4-BE49-F238E27FC236}">
                <a16:creationId xmlns:a16="http://schemas.microsoft.com/office/drawing/2014/main" id="{9B311E24-2DD4-5977-6CC7-2436C758491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p:nvPr/>
        </p:nvSpPr>
        <p:spPr>
          <a:xfrm>
            <a:off x="727650" y="3836300"/>
            <a:ext cx="4349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Lato"/>
                <a:ea typeface="Lato"/>
                <a:cs typeface="Lato"/>
                <a:sym typeface="Lato"/>
              </a:rPr>
              <a:t>and they decided to apply to the same job…</a:t>
            </a:r>
            <a:endParaRPr sz="1100">
              <a:latin typeface="Lato"/>
              <a:ea typeface="Lato"/>
              <a:cs typeface="Lato"/>
              <a:sym typeface="Lato"/>
            </a:endParaRPr>
          </a:p>
        </p:txBody>
      </p:sp>
      <p:sp>
        <p:nvSpPr>
          <p:cNvPr id="137" name="Google Shape;137;p19"/>
          <p:cNvSpPr txBox="1">
            <a:spLocks noGrp="1"/>
          </p:cNvSpPr>
          <p:nvPr>
            <p:ph type="title"/>
          </p:nvPr>
        </p:nvSpPr>
        <p:spPr>
          <a:xfrm>
            <a:off x="727650" y="1157925"/>
            <a:ext cx="84165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500">
                <a:solidFill>
                  <a:srgbClr val="1C4587"/>
                </a:solidFill>
              </a:rPr>
              <a:t>Fairness is subjective, non-trivial, and there is no one-size-fits-all definition</a:t>
            </a:r>
            <a:endParaRPr sz="1500">
              <a:solidFill>
                <a:srgbClr val="1C4587"/>
              </a:solidFill>
            </a:endParaRPr>
          </a:p>
        </p:txBody>
      </p:sp>
      <p:sp>
        <p:nvSpPr>
          <p:cNvPr id="138" name="Google Shape;138;p19"/>
          <p:cNvSpPr txBox="1"/>
          <p:nvPr/>
        </p:nvSpPr>
        <p:spPr>
          <a:xfrm>
            <a:off x="1240175" y="1693125"/>
            <a:ext cx="822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Lato"/>
                <a:ea typeface="Lato"/>
                <a:cs typeface="Lato"/>
                <a:sym typeface="Lato"/>
              </a:rPr>
              <a:t>Female</a:t>
            </a:r>
            <a:endParaRPr sz="1200">
              <a:latin typeface="Lato"/>
              <a:ea typeface="Lato"/>
              <a:cs typeface="Lato"/>
              <a:sym typeface="Lato"/>
            </a:endParaRPr>
          </a:p>
        </p:txBody>
      </p:sp>
      <p:sp>
        <p:nvSpPr>
          <p:cNvPr id="139" name="Google Shape;139;p19"/>
          <p:cNvSpPr txBox="1"/>
          <p:nvPr/>
        </p:nvSpPr>
        <p:spPr>
          <a:xfrm>
            <a:off x="5232125" y="1693125"/>
            <a:ext cx="822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Lato"/>
                <a:ea typeface="Lato"/>
                <a:cs typeface="Lato"/>
                <a:sym typeface="Lato"/>
              </a:rPr>
              <a:t>Female</a:t>
            </a:r>
            <a:endParaRPr sz="1200">
              <a:latin typeface="Lato"/>
              <a:ea typeface="Lato"/>
              <a:cs typeface="Lato"/>
              <a:sym typeface="Lato"/>
            </a:endParaRPr>
          </a:p>
        </p:txBody>
      </p:sp>
      <p:sp>
        <p:nvSpPr>
          <p:cNvPr id="140" name="Google Shape;140;p19"/>
          <p:cNvSpPr txBox="1"/>
          <p:nvPr/>
        </p:nvSpPr>
        <p:spPr>
          <a:xfrm>
            <a:off x="727650" y="3576300"/>
            <a:ext cx="4349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Lato"/>
                <a:ea typeface="Lato"/>
                <a:cs typeface="Lato"/>
                <a:sym typeface="Lato"/>
              </a:rPr>
              <a:t>Ava and Leo are twins with similar qualifications</a:t>
            </a:r>
            <a:endParaRPr sz="1100">
              <a:latin typeface="Lato"/>
              <a:ea typeface="Lato"/>
              <a:cs typeface="Lato"/>
              <a:sym typeface="Lato"/>
            </a:endParaRPr>
          </a:p>
        </p:txBody>
      </p:sp>
      <p:sp>
        <p:nvSpPr>
          <p:cNvPr id="141" name="Google Shape;141;p19"/>
          <p:cNvSpPr txBox="1"/>
          <p:nvPr/>
        </p:nvSpPr>
        <p:spPr>
          <a:xfrm>
            <a:off x="2715875" y="1693125"/>
            <a:ext cx="822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Lato"/>
                <a:ea typeface="Lato"/>
                <a:cs typeface="Lato"/>
                <a:sym typeface="Lato"/>
              </a:rPr>
              <a:t>Male</a:t>
            </a:r>
            <a:endParaRPr sz="1200">
              <a:latin typeface="Lato"/>
              <a:ea typeface="Lato"/>
              <a:cs typeface="Lato"/>
              <a:sym typeface="Lato"/>
            </a:endParaRPr>
          </a:p>
        </p:txBody>
      </p:sp>
      <p:sp>
        <p:nvSpPr>
          <p:cNvPr id="142" name="Google Shape;142;p19"/>
          <p:cNvSpPr txBox="1"/>
          <p:nvPr/>
        </p:nvSpPr>
        <p:spPr>
          <a:xfrm>
            <a:off x="6748800" y="1693125"/>
            <a:ext cx="822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Lato"/>
                <a:ea typeface="Lato"/>
                <a:cs typeface="Lato"/>
                <a:sym typeface="Lato"/>
              </a:rPr>
              <a:t>Male</a:t>
            </a:r>
            <a:endParaRPr sz="1200">
              <a:latin typeface="Lato"/>
              <a:ea typeface="Lato"/>
              <a:cs typeface="Lato"/>
              <a:sym typeface="Lato"/>
            </a:endParaRPr>
          </a:p>
        </p:txBody>
      </p:sp>
      <p:sp>
        <p:nvSpPr>
          <p:cNvPr id="143" name="Google Shape;143;p19"/>
          <p:cNvSpPr txBox="1"/>
          <p:nvPr/>
        </p:nvSpPr>
        <p:spPr>
          <a:xfrm>
            <a:off x="750325" y="4158900"/>
            <a:ext cx="32841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Lato"/>
                <a:ea typeface="Lato"/>
                <a:cs typeface="Lato"/>
                <a:sym typeface="Lato"/>
              </a:rPr>
              <a:t>If we ensure</a:t>
            </a:r>
            <a:r>
              <a:rPr lang="en" sz="1100">
                <a:solidFill>
                  <a:srgbClr val="595959"/>
                </a:solidFill>
                <a:latin typeface="Lato"/>
                <a:ea typeface="Lato"/>
                <a:cs typeface="Lato"/>
                <a:sym typeface="Lato"/>
              </a:rPr>
              <a:t> </a:t>
            </a:r>
            <a:r>
              <a:rPr lang="en" sz="1100" b="1">
                <a:solidFill>
                  <a:srgbClr val="0B5394"/>
                </a:solidFill>
                <a:latin typeface="Lato"/>
                <a:ea typeface="Lato"/>
                <a:cs typeface="Lato"/>
                <a:sym typeface="Lato"/>
              </a:rPr>
              <a:t>group-level fairness</a:t>
            </a:r>
            <a:r>
              <a:rPr lang="en" sz="1100">
                <a:solidFill>
                  <a:srgbClr val="595959"/>
                </a:solidFill>
                <a:latin typeface="Lato"/>
                <a:ea typeface="Lato"/>
                <a:cs typeface="Lato"/>
                <a:sym typeface="Lato"/>
              </a:rPr>
              <a:t> </a:t>
            </a:r>
            <a:r>
              <a:rPr lang="en" sz="1100">
                <a:latin typeface="Lato"/>
                <a:ea typeface="Lato"/>
                <a:cs typeface="Lato"/>
                <a:sym typeface="Lato"/>
              </a:rPr>
              <a:t>through equal gender representations…</a:t>
            </a:r>
            <a:endParaRPr sz="1100">
              <a:latin typeface="Lato"/>
              <a:ea typeface="Lato"/>
              <a:cs typeface="Lato"/>
              <a:sym typeface="Lato"/>
            </a:endParaRPr>
          </a:p>
          <a:p>
            <a:pPr marL="0" lvl="0" indent="0" algn="l" rtl="0">
              <a:spcBef>
                <a:spcPts val="0"/>
              </a:spcBef>
              <a:spcAft>
                <a:spcPts val="0"/>
              </a:spcAft>
              <a:buNone/>
            </a:pPr>
            <a:endParaRPr sz="1100">
              <a:solidFill>
                <a:srgbClr val="595959"/>
              </a:solidFill>
              <a:latin typeface="Lato"/>
              <a:ea typeface="Lato"/>
              <a:cs typeface="Lato"/>
              <a:sym typeface="Lato"/>
            </a:endParaRPr>
          </a:p>
          <a:p>
            <a:pPr marL="0" lvl="0" indent="0" algn="l" rtl="0">
              <a:spcBef>
                <a:spcPts val="0"/>
              </a:spcBef>
              <a:spcAft>
                <a:spcPts val="0"/>
              </a:spcAft>
              <a:buNone/>
            </a:pPr>
            <a:r>
              <a:rPr lang="en" sz="1100">
                <a:latin typeface="Lato"/>
                <a:ea typeface="Lato"/>
                <a:cs typeface="Lato"/>
                <a:sym typeface="Lato"/>
              </a:rPr>
              <a:t>Leo is</a:t>
            </a:r>
            <a:r>
              <a:rPr lang="en" sz="1100">
                <a:solidFill>
                  <a:srgbClr val="595959"/>
                </a:solidFill>
                <a:latin typeface="Lato"/>
                <a:ea typeface="Lato"/>
                <a:cs typeface="Lato"/>
                <a:sym typeface="Lato"/>
              </a:rPr>
              <a:t> </a:t>
            </a:r>
            <a:r>
              <a:rPr lang="en" sz="1100" b="1">
                <a:solidFill>
                  <a:srgbClr val="38761D"/>
                </a:solidFill>
                <a:latin typeface="Lato"/>
                <a:ea typeface="Lato"/>
                <a:cs typeface="Lato"/>
                <a:sym typeface="Lato"/>
              </a:rPr>
              <a:t>hired</a:t>
            </a:r>
            <a:r>
              <a:rPr lang="en" sz="1100">
                <a:solidFill>
                  <a:srgbClr val="595959"/>
                </a:solidFill>
                <a:latin typeface="Lato"/>
                <a:ea typeface="Lato"/>
                <a:cs typeface="Lato"/>
                <a:sym typeface="Lato"/>
              </a:rPr>
              <a:t> </a:t>
            </a:r>
            <a:r>
              <a:rPr lang="en" sz="1100">
                <a:latin typeface="Lato"/>
                <a:ea typeface="Lato"/>
                <a:cs typeface="Lato"/>
                <a:sym typeface="Lato"/>
              </a:rPr>
              <a:t>but Ava is</a:t>
            </a:r>
            <a:r>
              <a:rPr lang="en" sz="1100">
                <a:solidFill>
                  <a:srgbClr val="595959"/>
                </a:solidFill>
                <a:latin typeface="Lato"/>
                <a:ea typeface="Lato"/>
                <a:cs typeface="Lato"/>
                <a:sym typeface="Lato"/>
              </a:rPr>
              <a:t> </a:t>
            </a:r>
            <a:r>
              <a:rPr lang="en" sz="1100" b="1">
                <a:solidFill>
                  <a:srgbClr val="980000"/>
                </a:solidFill>
                <a:latin typeface="Lato"/>
                <a:ea typeface="Lato"/>
                <a:cs typeface="Lato"/>
                <a:sym typeface="Lato"/>
              </a:rPr>
              <a:t>not</a:t>
            </a:r>
            <a:r>
              <a:rPr lang="en" sz="1100">
                <a:solidFill>
                  <a:srgbClr val="595959"/>
                </a:solidFill>
                <a:latin typeface="Lato"/>
                <a:ea typeface="Lato"/>
                <a:cs typeface="Lato"/>
                <a:sym typeface="Lato"/>
              </a:rPr>
              <a:t>!</a:t>
            </a:r>
            <a:endParaRPr sz="1100">
              <a:solidFill>
                <a:srgbClr val="595959"/>
              </a:solidFill>
              <a:latin typeface="Lato"/>
              <a:ea typeface="Lato"/>
              <a:cs typeface="Lato"/>
              <a:sym typeface="Lato"/>
            </a:endParaRPr>
          </a:p>
        </p:txBody>
      </p:sp>
      <p:pic>
        <p:nvPicPr>
          <p:cNvPr id="144" name="Google Shape;144;p19"/>
          <p:cNvPicPr preferRelativeResize="0"/>
          <p:nvPr/>
        </p:nvPicPr>
        <p:blipFill rotWithShape="1">
          <a:blip r:embed="rId3">
            <a:alphaModFix/>
          </a:blip>
          <a:srcRect l="31048" t="33645" r="45525" b="41006"/>
          <a:stretch/>
        </p:blipFill>
        <p:spPr>
          <a:xfrm>
            <a:off x="1752600" y="2649925"/>
            <a:ext cx="1098324" cy="758651"/>
          </a:xfrm>
          <a:prstGeom prst="rect">
            <a:avLst/>
          </a:prstGeom>
          <a:noFill/>
          <a:ln>
            <a:noFill/>
          </a:ln>
        </p:spPr>
      </p:pic>
      <p:pic>
        <p:nvPicPr>
          <p:cNvPr id="145" name="Google Shape;145;p19"/>
          <p:cNvPicPr preferRelativeResize="0"/>
          <p:nvPr/>
        </p:nvPicPr>
        <p:blipFill rotWithShape="1">
          <a:blip r:embed="rId4">
            <a:alphaModFix/>
          </a:blip>
          <a:srcRect l="10006" t="10380" r="18416" b="11512"/>
          <a:stretch/>
        </p:blipFill>
        <p:spPr>
          <a:xfrm>
            <a:off x="4806675" y="2016350"/>
            <a:ext cx="3334426" cy="2216710"/>
          </a:xfrm>
          <a:prstGeom prst="rect">
            <a:avLst/>
          </a:prstGeom>
          <a:noFill/>
          <a:ln>
            <a:noFill/>
          </a:ln>
        </p:spPr>
      </p:pic>
      <p:sp>
        <p:nvSpPr>
          <p:cNvPr id="146" name="Google Shape;146;p19"/>
          <p:cNvSpPr txBox="1"/>
          <p:nvPr/>
        </p:nvSpPr>
        <p:spPr>
          <a:xfrm>
            <a:off x="1752602" y="3256175"/>
            <a:ext cx="1039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rgbClr val="595959"/>
                </a:solidFill>
                <a:latin typeface="Lato"/>
                <a:ea typeface="Lato"/>
                <a:cs typeface="Lato"/>
                <a:sym typeface="Lato"/>
              </a:rPr>
              <a:t>   Ava                 Leo</a:t>
            </a:r>
            <a:endParaRPr sz="900">
              <a:solidFill>
                <a:srgbClr val="595959"/>
              </a:solidFill>
              <a:latin typeface="Lato"/>
              <a:ea typeface="Lato"/>
              <a:cs typeface="Lato"/>
              <a:sym typeface="Lato"/>
            </a:endParaRPr>
          </a:p>
        </p:txBody>
      </p:sp>
      <p:pic>
        <p:nvPicPr>
          <p:cNvPr id="147" name="Google Shape;147;p19"/>
          <p:cNvPicPr preferRelativeResize="0"/>
          <p:nvPr/>
        </p:nvPicPr>
        <p:blipFill rotWithShape="1">
          <a:blip r:embed="rId5">
            <a:alphaModFix/>
          </a:blip>
          <a:srcRect l="9792" t="10727" r="19710" b="10625"/>
          <a:stretch/>
        </p:blipFill>
        <p:spPr>
          <a:xfrm>
            <a:off x="750350" y="1977763"/>
            <a:ext cx="3284076" cy="2288747"/>
          </a:xfrm>
          <a:prstGeom prst="rect">
            <a:avLst/>
          </a:prstGeom>
          <a:noFill/>
          <a:ln>
            <a:noFill/>
          </a:ln>
        </p:spPr>
      </p:pic>
      <p:sp>
        <p:nvSpPr>
          <p:cNvPr id="148" name="Google Shape;148;p19"/>
          <p:cNvSpPr txBox="1"/>
          <p:nvPr/>
        </p:nvSpPr>
        <p:spPr>
          <a:xfrm>
            <a:off x="4894950" y="4158900"/>
            <a:ext cx="36840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b="1">
                <a:solidFill>
                  <a:srgbClr val="0B5394"/>
                </a:solidFill>
                <a:latin typeface="Lato"/>
                <a:ea typeface="Lato"/>
                <a:cs typeface="Lato"/>
                <a:sym typeface="Lato"/>
              </a:rPr>
              <a:t>Individual fairness</a:t>
            </a:r>
            <a:r>
              <a:rPr lang="en" sz="1100">
                <a:solidFill>
                  <a:srgbClr val="595959"/>
                </a:solidFill>
                <a:latin typeface="Lato"/>
                <a:ea typeface="Lato"/>
                <a:cs typeface="Lato"/>
                <a:sym typeface="Lato"/>
              </a:rPr>
              <a:t> </a:t>
            </a:r>
            <a:r>
              <a:rPr lang="en" sz="1100">
                <a:latin typeface="Lato"/>
                <a:ea typeface="Lato"/>
                <a:cs typeface="Lato"/>
                <a:sym typeface="Lato"/>
              </a:rPr>
              <a:t>ensures all similarly qualified individuals like Ava and Leo are hired. </a:t>
            </a:r>
            <a:endParaRPr sz="1100">
              <a:latin typeface="Lato"/>
              <a:ea typeface="Lato"/>
              <a:cs typeface="Lato"/>
              <a:sym typeface="Lato"/>
            </a:endParaRPr>
          </a:p>
          <a:p>
            <a:pPr marL="0" lvl="0" indent="0" algn="l" rtl="0">
              <a:spcBef>
                <a:spcPts val="0"/>
              </a:spcBef>
              <a:spcAft>
                <a:spcPts val="0"/>
              </a:spcAft>
              <a:buNone/>
            </a:pPr>
            <a:endParaRPr sz="1100">
              <a:solidFill>
                <a:srgbClr val="595959"/>
              </a:solidFill>
              <a:latin typeface="Lato"/>
              <a:ea typeface="Lato"/>
              <a:cs typeface="Lato"/>
              <a:sym typeface="Lato"/>
            </a:endParaRPr>
          </a:p>
          <a:p>
            <a:pPr marL="0" lvl="0" indent="0" algn="l" rtl="0">
              <a:spcBef>
                <a:spcPts val="0"/>
              </a:spcBef>
              <a:spcAft>
                <a:spcPts val="0"/>
              </a:spcAft>
              <a:buNone/>
            </a:pPr>
            <a:r>
              <a:rPr lang="en" sz="1100">
                <a:latin typeface="Lato"/>
                <a:ea typeface="Lato"/>
                <a:cs typeface="Lato"/>
                <a:sym typeface="Lato"/>
              </a:rPr>
              <a:t>Now gender representations are</a:t>
            </a:r>
            <a:r>
              <a:rPr lang="en" sz="1100">
                <a:solidFill>
                  <a:srgbClr val="595959"/>
                </a:solidFill>
                <a:latin typeface="Lato"/>
                <a:ea typeface="Lato"/>
                <a:cs typeface="Lato"/>
                <a:sym typeface="Lato"/>
              </a:rPr>
              <a:t> </a:t>
            </a:r>
            <a:r>
              <a:rPr lang="en" sz="1100" b="1">
                <a:solidFill>
                  <a:srgbClr val="980000"/>
                </a:solidFill>
                <a:latin typeface="Lato"/>
                <a:ea typeface="Lato"/>
                <a:cs typeface="Lato"/>
                <a:sym typeface="Lato"/>
              </a:rPr>
              <a:t>out of balance</a:t>
            </a:r>
            <a:r>
              <a:rPr lang="en" sz="1100">
                <a:solidFill>
                  <a:srgbClr val="595959"/>
                </a:solidFill>
                <a:latin typeface="Lato"/>
                <a:ea typeface="Lato"/>
                <a:cs typeface="Lato"/>
                <a:sym typeface="Lato"/>
              </a:rPr>
              <a:t>!</a:t>
            </a:r>
            <a:endParaRPr sz="1100">
              <a:solidFill>
                <a:srgbClr val="595959"/>
              </a:solidFill>
              <a:latin typeface="Lato"/>
              <a:ea typeface="Lato"/>
              <a:cs typeface="Lato"/>
              <a:sym typeface="Lato"/>
            </a:endParaRPr>
          </a:p>
        </p:txBody>
      </p:sp>
      <p:sp>
        <p:nvSpPr>
          <p:cNvPr id="149" name="Google Shape;149;p19"/>
          <p:cNvSpPr/>
          <p:nvPr/>
        </p:nvSpPr>
        <p:spPr>
          <a:xfrm rot="-5400000">
            <a:off x="501900" y="1445225"/>
            <a:ext cx="365100" cy="1120800"/>
          </a:xfrm>
          <a:prstGeom prst="wedgeRoundRectCallout">
            <a:avLst>
              <a:gd name="adj1" fmla="val -79601"/>
              <a:gd name="adj2" fmla="val 84754"/>
              <a:gd name="adj3" fmla="val 0"/>
            </a:avLst>
          </a:prstGeom>
          <a:solidFill>
            <a:schemeClr val="lt1"/>
          </a:solidFill>
          <a:ln w="952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9"/>
          <p:cNvSpPr txBox="1"/>
          <p:nvPr/>
        </p:nvSpPr>
        <p:spPr>
          <a:xfrm>
            <a:off x="-94375" y="1759325"/>
            <a:ext cx="15432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900">
                <a:latin typeface="Lato"/>
                <a:ea typeface="Lato"/>
                <a:cs typeface="Lato"/>
                <a:sym typeface="Lato"/>
              </a:rPr>
              <a:t>★ means qualified,</a:t>
            </a:r>
            <a:br>
              <a:rPr lang="en" sz="900" b="1">
                <a:latin typeface="Lato"/>
                <a:ea typeface="Lato"/>
                <a:cs typeface="Lato"/>
                <a:sym typeface="Lato"/>
              </a:rPr>
            </a:br>
            <a:r>
              <a:rPr lang="en" sz="900" b="1">
                <a:solidFill>
                  <a:srgbClr val="38761D"/>
                </a:solidFill>
                <a:latin typeface="Lato"/>
                <a:ea typeface="Lato"/>
                <a:cs typeface="Lato"/>
                <a:sym typeface="Lato"/>
              </a:rPr>
              <a:t>Green</a:t>
            </a:r>
            <a:r>
              <a:rPr lang="en" sz="900" b="1">
                <a:latin typeface="Lato"/>
                <a:ea typeface="Lato"/>
                <a:cs typeface="Lato"/>
                <a:sym typeface="Lato"/>
              </a:rPr>
              <a:t> </a:t>
            </a:r>
            <a:r>
              <a:rPr lang="en" sz="900">
                <a:latin typeface="Lato"/>
                <a:ea typeface="Lato"/>
                <a:cs typeface="Lato"/>
                <a:sym typeface="Lato"/>
              </a:rPr>
              <a:t>means hired</a:t>
            </a:r>
            <a:endParaRPr sz="900">
              <a:latin typeface="Lato"/>
              <a:ea typeface="Lato"/>
              <a:cs typeface="Lato"/>
              <a:sym typeface="Lato"/>
            </a:endParaRPr>
          </a:p>
        </p:txBody>
      </p:sp>
      <p:sp>
        <p:nvSpPr>
          <p:cNvPr id="2" name="Slide Number Placeholder 1">
            <a:extLst>
              <a:ext uri="{FF2B5EF4-FFF2-40B4-BE49-F238E27FC236}">
                <a16:creationId xmlns:a16="http://schemas.microsoft.com/office/drawing/2014/main" id="{03C8C383-FCD3-D36D-0BC3-B942144A04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44"/>
                                        </p:tgtEl>
                                        <p:attrNameLst>
                                          <p:attrName>style.visibility</p:attrName>
                                        </p:attrNameLst>
                                      </p:cBhvr>
                                      <p:to>
                                        <p:strVal val="hidden"/>
                                      </p:to>
                                    </p:set>
                                  </p:childTnLst>
                                </p:cTn>
                              </p:par>
                              <p:par>
                                <p:cTn id="7" presetID="1" presetClass="exit" presetSubtype="0" fill="hold" nodeType="withEffect">
                                  <p:stCondLst>
                                    <p:cond delay="500"/>
                                  </p:stCondLst>
                                  <p:childTnLst>
                                    <p:set>
                                      <p:cBhvr>
                                        <p:cTn id="8" dur="1" fill="hold">
                                          <p:stCondLst>
                                            <p:cond delay="0"/>
                                          </p:stCondLst>
                                        </p:cTn>
                                        <p:tgtEl>
                                          <p:spTgt spid="146"/>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147"/>
                                        </p:tgtEl>
                                        <p:attrNameLst>
                                          <p:attrName>style.visibility</p:attrName>
                                        </p:attrNameLst>
                                      </p:cBhvr>
                                      <p:to>
                                        <p:strVal val="visible"/>
                                      </p:to>
                                    </p:set>
                                    <p:animEffect transition="in" filter="fade">
                                      <p:cBhvr>
                                        <p:cTn id="11" dur="1000"/>
                                        <p:tgtEl>
                                          <p:spTgt spid="147"/>
                                        </p:tgtEl>
                                      </p:cBhvr>
                                    </p:animEffect>
                                  </p:childTnLst>
                                </p:cTn>
                              </p:par>
                              <p:par>
                                <p:cTn id="12" presetID="10" presetClass="entr" presetSubtype="0" fill="hold" nodeType="withEffect">
                                  <p:stCondLst>
                                    <p:cond delay="0"/>
                                  </p:stCondLst>
                                  <p:childTnLst>
                                    <p:set>
                                      <p:cBhvr>
                                        <p:cTn id="13" dur="1" fill="hold">
                                          <p:stCondLst>
                                            <p:cond delay="0"/>
                                          </p:stCondLst>
                                        </p:cTn>
                                        <p:tgtEl>
                                          <p:spTgt spid="150"/>
                                        </p:tgtEl>
                                        <p:attrNameLst>
                                          <p:attrName>style.visibility</p:attrName>
                                        </p:attrNameLst>
                                      </p:cBhvr>
                                      <p:to>
                                        <p:strVal val="visible"/>
                                      </p:to>
                                    </p:set>
                                    <p:animEffect transition="in" filter="fade">
                                      <p:cBhvr>
                                        <p:cTn id="14" dur="1000"/>
                                        <p:tgtEl>
                                          <p:spTgt spid="150"/>
                                        </p:tgtEl>
                                      </p:cBhvr>
                                    </p:animEffect>
                                  </p:childTnLst>
                                </p:cTn>
                              </p:par>
                              <p:par>
                                <p:cTn id="15" presetID="10" presetClass="entr" presetSubtype="0" fill="hold" nodeType="with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fade">
                                      <p:cBhvr>
                                        <p:cTn id="17" dur="1000"/>
                                        <p:tgtEl>
                                          <p:spTgt spid="149"/>
                                        </p:tgtEl>
                                      </p:cBhvr>
                                    </p:animEffect>
                                  </p:childTnLst>
                                </p:cTn>
                              </p:par>
                              <p:par>
                                <p:cTn id="18" presetID="10" presetClass="entr" presetSubtype="0" fill="hold" nodeType="withEffect">
                                  <p:stCondLst>
                                    <p:cond delay="0"/>
                                  </p:stCondLst>
                                  <p:childTnLst>
                                    <p:set>
                                      <p:cBhvr>
                                        <p:cTn id="19" dur="1" fill="hold">
                                          <p:stCondLst>
                                            <p:cond delay="0"/>
                                          </p:stCondLst>
                                        </p:cTn>
                                        <p:tgtEl>
                                          <p:spTgt spid="138"/>
                                        </p:tgtEl>
                                        <p:attrNameLst>
                                          <p:attrName>style.visibility</p:attrName>
                                        </p:attrNameLst>
                                      </p:cBhvr>
                                      <p:to>
                                        <p:strVal val="visible"/>
                                      </p:to>
                                    </p:set>
                                    <p:animEffect transition="in" filter="fade">
                                      <p:cBhvr>
                                        <p:cTn id="20" dur="1000"/>
                                        <p:tgtEl>
                                          <p:spTgt spid="138"/>
                                        </p:tgtEl>
                                      </p:cBhvr>
                                    </p:animEffect>
                                  </p:childTnLst>
                                </p:cTn>
                              </p:par>
                              <p:par>
                                <p:cTn id="21" presetID="10" presetClass="entr" presetSubtype="0" fill="hold" nodeType="withEffect">
                                  <p:stCondLst>
                                    <p:cond delay="0"/>
                                  </p:stCondLst>
                                  <p:childTnLst>
                                    <p:set>
                                      <p:cBhvr>
                                        <p:cTn id="22" dur="1" fill="hold">
                                          <p:stCondLst>
                                            <p:cond delay="0"/>
                                          </p:stCondLst>
                                        </p:cTn>
                                        <p:tgtEl>
                                          <p:spTgt spid="141"/>
                                        </p:tgtEl>
                                        <p:attrNameLst>
                                          <p:attrName>style.visibility</p:attrName>
                                        </p:attrNameLst>
                                      </p:cBhvr>
                                      <p:to>
                                        <p:strVal val="visible"/>
                                      </p:to>
                                    </p:set>
                                    <p:animEffect transition="in" filter="fade">
                                      <p:cBhvr>
                                        <p:cTn id="23" dur="1000"/>
                                        <p:tgtEl>
                                          <p:spTgt spid="141"/>
                                        </p:tgtEl>
                                      </p:cBhvr>
                                    </p:animEffect>
                                  </p:childTnLst>
                                </p:cTn>
                              </p:par>
                              <p:par>
                                <p:cTn id="24" presetID="10" presetClass="entr" presetSubtype="0" fill="hold" nodeType="withEffect">
                                  <p:stCondLst>
                                    <p:cond delay="0"/>
                                  </p:stCondLst>
                                  <p:childTnLst>
                                    <p:set>
                                      <p:cBhvr>
                                        <p:cTn id="25" dur="1" fill="hold">
                                          <p:stCondLst>
                                            <p:cond delay="0"/>
                                          </p:stCondLst>
                                        </p:cTn>
                                        <p:tgtEl>
                                          <p:spTgt spid="143"/>
                                        </p:tgtEl>
                                        <p:attrNameLst>
                                          <p:attrName>style.visibility</p:attrName>
                                        </p:attrNameLst>
                                      </p:cBhvr>
                                      <p:to>
                                        <p:strVal val="visible"/>
                                      </p:to>
                                    </p:set>
                                    <p:animEffect transition="in" filter="fade">
                                      <p:cBhvr>
                                        <p:cTn id="26" dur="1000"/>
                                        <p:tgtEl>
                                          <p:spTgt spid="14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9"/>
                                        </p:tgtEl>
                                        <p:attrNameLst>
                                          <p:attrName>style.visibility</p:attrName>
                                        </p:attrNameLst>
                                      </p:cBhvr>
                                      <p:to>
                                        <p:strVal val="visible"/>
                                      </p:to>
                                    </p:set>
                                    <p:animEffect transition="in" filter="fade">
                                      <p:cBhvr>
                                        <p:cTn id="31" dur="1000"/>
                                        <p:tgtEl>
                                          <p:spTgt spid="139"/>
                                        </p:tgtEl>
                                      </p:cBhvr>
                                    </p:animEffect>
                                  </p:childTnLst>
                                </p:cTn>
                              </p:par>
                              <p:par>
                                <p:cTn id="32" presetID="10" presetClass="entr" presetSubtype="0" fill="hold" nodeType="withEffect">
                                  <p:stCondLst>
                                    <p:cond delay="0"/>
                                  </p:stCondLst>
                                  <p:childTnLst>
                                    <p:set>
                                      <p:cBhvr>
                                        <p:cTn id="33" dur="1" fill="hold">
                                          <p:stCondLst>
                                            <p:cond delay="0"/>
                                          </p:stCondLst>
                                        </p:cTn>
                                        <p:tgtEl>
                                          <p:spTgt spid="142"/>
                                        </p:tgtEl>
                                        <p:attrNameLst>
                                          <p:attrName>style.visibility</p:attrName>
                                        </p:attrNameLst>
                                      </p:cBhvr>
                                      <p:to>
                                        <p:strVal val="visible"/>
                                      </p:to>
                                    </p:set>
                                    <p:animEffect transition="in" filter="fade">
                                      <p:cBhvr>
                                        <p:cTn id="34" dur="1000"/>
                                        <p:tgtEl>
                                          <p:spTgt spid="142"/>
                                        </p:tgtEl>
                                      </p:cBhvr>
                                    </p:animEffect>
                                  </p:childTnLst>
                                </p:cTn>
                              </p:par>
                              <p:par>
                                <p:cTn id="35" presetID="10" presetClass="entr" presetSubtype="0" fill="hold" nodeType="withEffect">
                                  <p:stCondLst>
                                    <p:cond delay="0"/>
                                  </p:stCondLst>
                                  <p:childTnLst>
                                    <p:set>
                                      <p:cBhvr>
                                        <p:cTn id="36" dur="1" fill="hold">
                                          <p:stCondLst>
                                            <p:cond delay="0"/>
                                          </p:stCondLst>
                                        </p:cTn>
                                        <p:tgtEl>
                                          <p:spTgt spid="145"/>
                                        </p:tgtEl>
                                        <p:attrNameLst>
                                          <p:attrName>style.visibility</p:attrName>
                                        </p:attrNameLst>
                                      </p:cBhvr>
                                      <p:to>
                                        <p:strVal val="visible"/>
                                      </p:to>
                                    </p:set>
                                    <p:animEffect transition="in" filter="fade">
                                      <p:cBhvr>
                                        <p:cTn id="37" dur="1000"/>
                                        <p:tgtEl>
                                          <p:spTgt spid="145"/>
                                        </p:tgtEl>
                                      </p:cBhvr>
                                    </p:animEffect>
                                  </p:childTnLst>
                                </p:cTn>
                              </p:par>
                              <p:par>
                                <p:cTn id="38" presetID="10" presetClass="entr" presetSubtype="0" fill="hold" nodeType="withEffect">
                                  <p:stCondLst>
                                    <p:cond delay="0"/>
                                  </p:stCondLst>
                                  <p:childTnLst>
                                    <p:set>
                                      <p:cBhvr>
                                        <p:cTn id="39" dur="1" fill="hold">
                                          <p:stCondLst>
                                            <p:cond delay="0"/>
                                          </p:stCondLst>
                                        </p:cTn>
                                        <p:tgtEl>
                                          <p:spTgt spid="148"/>
                                        </p:tgtEl>
                                        <p:attrNameLst>
                                          <p:attrName>style.visibility</p:attrName>
                                        </p:attrNameLst>
                                      </p:cBhvr>
                                      <p:to>
                                        <p:strVal val="visible"/>
                                      </p:to>
                                    </p:set>
                                    <p:animEffect transition="in" filter="fade">
                                      <p:cBhvr>
                                        <p:cTn id="40" dur="10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0"/>
          <p:cNvPicPr preferRelativeResize="0"/>
          <p:nvPr/>
        </p:nvPicPr>
        <p:blipFill rotWithShape="1">
          <a:blip r:embed="rId3">
            <a:alphaModFix/>
          </a:blip>
          <a:srcRect l="9824" t="16193" r="14486" b="19185"/>
          <a:stretch/>
        </p:blipFill>
        <p:spPr>
          <a:xfrm>
            <a:off x="5606275" y="1587425"/>
            <a:ext cx="2435400" cy="2079250"/>
          </a:xfrm>
          <a:prstGeom prst="rect">
            <a:avLst/>
          </a:prstGeom>
          <a:noFill/>
          <a:ln>
            <a:noFill/>
          </a:ln>
        </p:spPr>
      </p:pic>
      <p:sp>
        <p:nvSpPr>
          <p:cNvPr id="156" name="Google Shape;156;p20"/>
          <p:cNvSpPr txBox="1">
            <a:spLocks noGrp="1"/>
          </p:cNvSpPr>
          <p:nvPr>
            <p:ph type="title"/>
          </p:nvPr>
        </p:nvSpPr>
        <p:spPr>
          <a:xfrm>
            <a:off x="729450" y="1166250"/>
            <a:ext cx="72135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891"/>
              <a:buFont typeface="Arial"/>
              <a:buNone/>
            </a:pPr>
            <a:r>
              <a:rPr lang="en" sz="1450">
                <a:solidFill>
                  <a:srgbClr val="1C4587"/>
                </a:solidFill>
              </a:rPr>
              <a:t>The explosion of fairness notions makes it very difficult to choose the right one</a:t>
            </a:r>
            <a:endParaRPr sz="2440"/>
          </a:p>
        </p:txBody>
      </p:sp>
      <p:sp>
        <p:nvSpPr>
          <p:cNvPr id="157" name="Google Shape;157;p20"/>
          <p:cNvSpPr txBox="1">
            <a:spLocks noGrp="1"/>
          </p:cNvSpPr>
          <p:nvPr>
            <p:ph type="body" idx="1"/>
          </p:nvPr>
        </p:nvSpPr>
        <p:spPr>
          <a:xfrm>
            <a:off x="1572850" y="1964750"/>
            <a:ext cx="3662100" cy="899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700" b="1">
                <a:solidFill>
                  <a:srgbClr val="CC0000"/>
                </a:solidFill>
              </a:rPr>
              <a:t>It is very hard to choose from so many options for fairness notions.</a:t>
            </a:r>
            <a:endParaRPr sz="1700" b="1">
              <a:solidFill>
                <a:srgbClr val="CC0000"/>
              </a:solidFill>
            </a:endParaRPr>
          </a:p>
        </p:txBody>
      </p:sp>
      <p:pic>
        <p:nvPicPr>
          <p:cNvPr id="158" name="Google Shape;158;p20"/>
          <p:cNvPicPr preferRelativeResize="0"/>
          <p:nvPr/>
        </p:nvPicPr>
        <p:blipFill rotWithShape="1">
          <a:blip r:embed="rId4">
            <a:alphaModFix/>
          </a:blip>
          <a:srcRect/>
          <a:stretch/>
        </p:blipFill>
        <p:spPr>
          <a:xfrm>
            <a:off x="7496900" y="3595250"/>
            <a:ext cx="820650" cy="1548250"/>
          </a:xfrm>
          <a:prstGeom prst="rect">
            <a:avLst/>
          </a:prstGeom>
          <a:noFill/>
          <a:ln>
            <a:noFill/>
          </a:ln>
        </p:spPr>
      </p:pic>
      <p:sp>
        <p:nvSpPr>
          <p:cNvPr id="159" name="Google Shape;159;p20"/>
          <p:cNvSpPr txBox="1"/>
          <p:nvPr/>
        </p:nvSpPr>
        <p:spPr>
          <a:xfrm>
            <a:off x="1530150" y="3108625"/>
            <a:ext cx="4373700" cy="747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700" b="1">
                <a:solidFill>
                  <a:srgbClr val="6AA84F"/>
                </a:solidFill>
                <a:latin typeface="Lato"/>
                <a:ea typeface="Lato"/>
                <a:cs typeface="Lato"/>
                <a:sym typeface="Lato"/>
              </a:rPr>
              <a:t>We organize notions for easy and</a:t>
            </a:r>
            <a:br>
              <a:rPr lang="en" sz="1700" b="1">
                <a:solidFill>
                  <a:srgbClr val="6AA84F"/>
                </a:solidFill>
                <a:latin typeface="Lato"/>
                <a:ea typeface="Lato"/>
                <a:cs typeface="Lato"/>
                <a:sym typeface="Lato"/>
              </a:rPr>
            </a:br>
            <a:r>
              <a:rPr lang="en" sz="1700" b="1">
                <a:solidFill>
                  <a:srgbClr val="6AA84F"/>
                </a:solidFill>
                <a:latin typeface="Lato"/>
                <a:ea typeface="Lato"/>
                <a:cs typeface="Lato"/>
                <a:sym typeface="Lato"/>
              </a:rPr>
              <a:t>informative comparison!</a:t>
            </a:r>
            <a:endParaRPr sz="1700" b="1">
              <a:solidFill>
                <a:srgbClr val="6AA84F"/>
              </a:solidFill>
              <a:latin typeface="Lato"/>
              <a:ea typeface="Lato"/>
              <a:cs typeface="Lato"/>
              <a:sym typeface="Lato"/>
            </a:endParaRPr>
          </a:p>
        </p:txBody>
      </p:sp>
      <p:pic>
        <p:nvPicPr>
          <p:cNvPr id="160" name="Google Shape;160;p20"/>
          <p:cNvPicPr preferRelativeResize="0"/>
          <p:nvPr/>
        </p:nvPicPr>
        <p:blipFill>
          <a:blip r:embed="rId5">
            <a:alphaModFix/>
          </a:blip>
          <a:stretch>
            <a:fillRect/>
          </a:stretch>
        </p:blipFill>
        <p:spPr>
          <a:xfrm>
            <a:off x="7574900" y="2821800"/>
            <a:ext cx="742650" cy="742650"/>
          </a:xfrm>
          <a:prstGeom prst="rect">
            <a:avLst/>
          </a:prstGeom>
          <a:noFill/>
          <a:ln>
            <a:noFill/>
          </a:ln>
        </p:spPr>
      </p:pic>
      <p:pic>
        <p:nvPicPr>
          <p:cNvPr id="161" name="Google Shape;161;p20"/>
          <p:cNvPicPr preferRelativeResize="0"/>
          <p:nvPr/>
        </p:nvPicPr>
        <p:blipFill rotWithShape="1">
          <a:blip r:embed="rId6">
            <a:alphaModFix/>
          </a:blip>
          <a:srcRect l="8969" t="12029" r="10365" b="19505"/>
          <a:stretch/>
        </p:blipFill>
        <p:spPr>
          <a:xfrm>
            <a:off x="729450" y="1983200"/>
            <a:ext cx="709525" cy="650379"/>
          </a:xfrm>
          <a:prstGeom prst="rect">
            <a:avLst/>
          </a:prstGeom>
          <a:noFill/>
          <a:ln>
            <a:noFill/>
          </a:ln>
        </p:spPr>
      </p:pic>
      <p:pic>
        <p:nvPicPr>
          <p:cNvPr id="162" name="Google Shape;162;p20"/>
          <p:cNvPicPr preferRelativeResize="0"/>
          <p:nvPr/>
        </p:nvPicPr>
        <p:blipFill>
          <a:blip r:embed="rId7">
            <a:alphaModFix/>
          </a:blip>
          <a:stretch>
            <a:fillRect/>
          </a:stretch>
        </p:blipFill>
        <p:spPr>
          <a:xfrm>
            <a:off x="558450" y="2975075"/>
            <a:ext cx="1014398" cy="1014398"/>
          </a:xfrm>
          <a:prstGeom prst="rect">
            <a:avLst/>
          </a:prstGeom>
          <a:noFill/>
          <a:ln>
            <a:noFill/>
          </a:ln>
        </p:spPr>
      </p:pic>
      <p:sp>
        <p:nvSpPr>
          <p:cNvPr id="163" name="Google Shape;163;p20"/>
          <p:cNvSpPr/>
          <p:nvPr/>
        </p:nvSpPr>
        <p:spPr>
          <a:xfrm>
            <a:off x="565875" y="3032575"/>
            <a:ext cx="4599900" cy="899400"/>
          </a:xfrm>
          <a:prstGeom prst="rect">
            <a:avLst/>
          </a:prstGeom>
          <a:noFill/>
          <a:ln w="9525" cap="flat" cmpd="sng">
            <a:solidFill>
              <a:srgbClr val="38761D"/>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0"/>
          <p:cNvSpPr txBox="1"/>
          <p:nvPr/>
        </p:nvSpPr>
        <p:spPr>
          <a:xfrm>
            <a:off x="1866900" y="3855775"/>
            <a:ext cx="1892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rgbClr val="38761D"/>
                </a:solidFill>
                <a:latin typeface="Lato"/>
                <a:ea typeface="Lato"/>
                <a:cs typeface="Lato"/>
                <a:sym typeface="Lato"/>
              </a:rPr>
              <a:t>First Contribution</a:t>
            </a:r>
            <a:endParaRPr sz="1500" b="1">
              <a:solidFill>
                <a:srgbClr val="38761D"/>
              </a:solidFill>
              <a:latin typeface="Lato"/>
              <a:ea typeface="Lato"/>
              <a:cs typeface="Lato"/>
              <a:sym typeface="Lato"/>
            </a:endParaRPr>
          </a:p>
        </p:txBody>
      </p:sp>
      <p:sp>
        <p:nvSpPr>
          <p:cNvPr id="2" name="Slide Number Placeholder 1">
            <a:extLst>
              <a:ext uri="{FF2B5EF4-FFF2-40B4-BE49-F238E27FC236}">
                <a16:creationId xmlns:a16="http://schemas.microsoft.com/office/drawing/2014/main" id="{45BAE5F9-7E71-6480-E986-E7B09CBC78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70" name="Google Shape;170;p21"/>
          <p:cNvPicPr preferRelativeResize="0"/>
          <p:nvPr/>
        </p:nvPicPr>
        <p:blipFill rotWithShape="1">
          <a:blip r:embed="rId3">
            <a:alphaModFix/>
          </a:blip>
          <a:srcRect b="3034"/>
          <a:stretch/>
        </p:blipFill>
        <p:spPr>
          <a:xfrm>
            <a:off x="677900" y="1524325"/>
            <a:ext cx="4524101" cy="3598500"/>
          </a:xfrm>
          <a:prstGeom prst="rect">
            <a:avLst/>
          </a:prstGeom>
          <a:noFill/>
          <a:ln>
            <a:noFill/>
          </a:ln>
        </p:spPr>
      </p:pic>
      <p:sp>
        <p:nvSpPr>
          <p:cNvPr id="171" name="Google Shape;171;p21"/>
          <p:cNvSpPr txBox="1">
            <a:spLocks noGrp="1"/>
          </p:cNvSpPr>
          <p:nvPr>
            <p:ph type="title"/>
          </p:nvPr>
        </p:nvSpPr>
        <p:spPr>
          <a:xfrm>
            <a:off x="727650" y="113112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1500">
                <a:solidFill>
                  <a:srgbClr val="1C4587"/>
                </a:solidFill>
              </a:rPr>
              <a:t>We propose an Informative categorization of fairness notions </a:t>
            </a:r>
            <a:endParaRPr sz="1500">
              <a:solidFill>
                <a:srgbClr val="1C4587"/>
              </a:solidFill>
            </a:endParaRPr>
          </a:p>
        </p:txBody>
      </p:sp>
      <p:sp>
        <p:nvSpPr>
          <p:cNvPr id="172" name="Google Shape;172;p21"/>
          <p:cNvSpPr txBox="1"/>
          <p:nvPr/>
        </p:nvSpPr>
        <p:spPr>
          <a:xfrm>
            <a:off x="5973525" y="1464288"/>
            <a:ext cx="3018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dirty="0">
                <a:solidFill>
                  <a:srgbClr val="6AA84F"/>
                </a:solidFill>
                <a:latin typeface="Lato"/>
                <a:ea typeface="Lato"/>
                <a:cs typeface="Lato"/>
                <a:sym typeface="Lato"/>
              </a:rPr>
              <a:t>Our categorization highlights practical concerns</a:t>
            </a:r>
            <a:endParaRPr sz="1600" b="1" dirty="0">
              <a:solidFill>
                <a:srgbClr val="6AA84F"/>
              </a:solidFill>
              <a:latin typeface="Lato"/>
              <a:ea typeface="Lato"/>
              <a:cs typeface="Lato"/>
              <a:sym typeface="Lato"/>
            </a:endParaRPr>
          </a:p>
        </p:txBody>
      </p:sp>
      <p:sp>
        <p:nvSpPr>
          <p:cNvPr id="173" name="Google Shape;173;p21"/>
          <p:cNvSpPr txBox="1"/>
          <p:nvPr/>
        </p:nvSpPr>
        <p:spPr>
          <a:xfrm>
            <a:off x="5978400" y="2115575"/>
            <a:ext cx="28848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latin typeface="Lato"/>
                <a:ea typeface="Lato"/>
                <a:cs typeface="Lato"/>
                <a:sym typeface="Lato"/>
              </a:rPr>
              <a:t>What level of</a:t>
            </a:r>
            <a:r>
              <a:rPr lang="en" sz="1500">
                <a:solidFill>
                  <a:schemeClr val="accent1"/>
                </a:solidFill>
                <a:latin typeface="Lato"/>
                <a:ea typeface="Lato"/>
                <a:cs typeface="Lato"/>
                <a:sym typeface="Lato"/>
              </a:rPr>
              <a:t> </a:t>
            </a:r>
            <a:r>
              <a:rPr lang="en" sz="1500" b="1">
                <a:solidFill>
                  <a:srgbClr val="0B5394"/>
                </a:solidFill>
                <a:latin typeface="Lato"/>
                <a:ea typeface="Lato"/>
                <a:cs typeface="Lato"/>
                <a:sym typeface="Lato"/>
              </a:rPr>
              <a:t>granularity</a:t>
            </a:r>
            <a:r>
              <a:rPr lang="en" sz="1500">
                <a:solidFill>
                  <a:schemeClr val="accent1"/>
                </a:solidFill>
                <a:latin typeface="Lato"/>
                <a:ea typeface="Lato"/>
                <a:cs typeface="Lato"/>
                <a:sym typeface="Lato"/>
              </a:rPr>
              <a:t> </a:t>
            </a:r>
            <a:r>
              <a:rPr lang="en" sz="1500">
                <a:latin typeface="Lato"/>
                <a:ea typeface="Lato"/>
                <a:cs typeface="Lato"/>
                <a:sym typeface="Lato"/>
              </a:rPr>
              <a:t>do we care about?</a:t>
            </a:r>
            <a:endParaRPr sz="1500">
              <a:latin typeface="Lato"/>
              <a:ea typeface="Lato"/>
              <a:cs typeface="Lato"/>
              <a:sym typeface="Lato"/>
            </a:endParaRPr>
          </a:p>
        </p:txBody>
      </p:sp>
      <p:sp>
        <p:nvSpPr>
          <p:cNvPr id="187" name="Google Shape;187;p21"/>
          <p:cNvSpPr/>
          <p:nvPr/>
        </p:nvSpPr>
        <p:spPr>
          <a:xfrm>
            <a:off x="5286325" y="1714446"/>
            <a:ext cx="115500" cy="124200"/>
          </a:xfrm>
          <a:prstGeom prst="rtTriangle">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1"/>
          <p:cNvSpPr/>
          <p:nvPr/>
        </p:nvSpPr>
        <p:spPr>
          <a:xfrm>
            <a:off x="5328575" y="1757450"/>
            <a:ext cx="687623" cy="81194"/>
          </a:xfrm>
          <a:custGeom>
            <a:avLst/>
            <a:gdLst/>
            <a:ahLst/>
            <a:cxnLst/>
            <a:rect l="l" t="t" r="r" b="b"/>
            <a:pathLst>
              <a:path w="24646" h="9806" extrusionOk="0">
                <a:moveTo>
                  <a:pt x="0" y="2305"/>
                </a:moveTo>
                <a:cubicBezTo>
                  <a:pt x="6597" y="-3193"/>
                  <a:pt x="20806" y="2125"/>
                  <a:pt x="24646" y="9806"/>
                </a:cubicBezTo>
              </a:path>
            </a:pathLst>
          </a:custGeom>
          <a:noFill/>
          <a:ln w="9525" cap="flat" cmpd="sng">
            <a:solidFill>
              <a:schemeClr val="dk2"/>
            </a:solidFill>
            <a:prstDash val="solid"/>
            <a:round/>
            <a:headEnd type="none" w="med" len="med"/>
            <a:tailEnd type="none" w="med" len="med"/>
          </a:ln>
        </p:spPr>
      </p:sp>
      <p:sp>
        <p:nvSpPr>
          <p:cNvPr id="2" name="Slide Number Placeholder 1">
            <a:extLst>
              <a:ext uri="{FF2B5EF4-FFF2-40B4-BE49-F238E27FC236}">
                <a16:creationId xmlns:a16="http://schemas.microsoft.com/office/drawing/2014/main" id="{1632A536-4E23-7122-63A3-6C26F4380B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10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94</TotalTime>
  <Words>3691</Words>
  <Application>Microsoft Office PowerPoint</Application>
  <PresentationFormat>On-screen Show (16:9)</PresentationFormat>
  <Paragraphs>314</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Streamline</vt:lpstr>
      <vt:lpstr>Through the Data Management Lens:  Experimental Analysis and Evaluation of Fair Classification </vt:lpstr>
      <vt:lpstr>Machine learning systems often demonstrate discriminatory behavior</vt:lpstr>
      <vt:lpstr>Classification, a machine learning task, is susceptible to similar kinds of biases</vt:lpstr>
      <vt:lpstr>Classification, a machine learning task, is susceptible to similar kinds of biases</vt:lpstr>
      <vt:lpstr>A new set of fair classification algorithms and their challenges </vt:lpstr>
      <vt:lpstr>PowerPoint Presentation</vt:lpstr>
      <vt:lpstr>Fairness is subjective, non-trivial, and there is no one-size-fits-all definition</vt:lpstr>
      <vt:lpstr>The explosion of fairness notions makes it very difficult to choose the right one</vt:lpstr>
      <vt:lpstr>We propose an Informative categorization of fairness notions </vt:lpstr>
      <vt:lpstr>PowerPoint Presentation</vt:lpstr>
      <vt:lpstr>Fair classification approaches can vary across two dimensions</vt:lpstr>
      <vt:lpstr>Fair classification techniques: pre-processing</vt:lpstr>
      <vt:lpstr>Fair classification techniques: in-processing</vt:lpstr>
      <vt:lpstr>Fair classification techniques: post-processing</vt:lpstr>
      <vt:lpstr>The tradeoffs among fair classification techniques are not well-studied</vt:lpstr>
      <vt:lpstr>We conduct a systematic analysis of fair classifiers from a practical standpoint  </vt:lpstr>
      <vt:lpstr>PowerPoint Presentation</vt:lpstr>
      <vt:lpstr>Correctness and fairness tradeoff </vt:lpstr>
      <vt:lpstr>Correctness and fairness tradeoff </vt:lpstr>
      <vt:lpstr>Efficiency gap among techniques: how increasing #datapoints affect runtime?</vt:lpstr>
      <vt:lpstr>Efficiency gap among techniques: how increasing #datapoints affect runtime?</vt:lpstr>
      <vt:lpstr>Scalability challenges in pre-processing: how increasing #attributes affect runtime?</vt:lpstr>
      <vt:lpstr>The choice of classifier model for pre- and post-processing</vt:lpstr>
      <vt:lpstr>The choice of classifier model for pre- and post-processing</vt:lpstr>
      <vt:lpstr>Our paper has many more interesting insights</vt:lpstr>
      <vt:lpstr>What did we learn from our experience?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Through the Data Management Lens:  Experimental Analysis and Evaluation of Fair Classification </dc:title>
  <cp:lastModifiedBy>Unknown User</cp:lastModifiedBy>
  <cp:revision>15</cp:revision>
  <dcterms:modified xsi:type="dcterms:W3CDTF">2022-06-14T15:10:30Z</dcterms:modified>
</cp:coreProperties>
</file>