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6.xml" ContentType="application/vnd.openxmlformats-officedocument.presentationml.tags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549" r:id="rId2"/>
    <p:sldId id="335" r:id="rId3"/>
    <p:sldId id="336" r:id="rId4"/>
    <p:sldId id="319" r:id="rId5"/>
    <p:sldId id="420" r:id="rId6"/>
    <p:sldId id="421" r:id="rId7"/>
    <p:sldId id="422" r:id="rId8"/>
    <p:sldId id="424" r:id="rId9"/>
    <p:sldId id="425" r:id="rId10"/>
    <p:sldId id="501" r:id="rId11"/>
    <p:sldId id="426" r:id="rId12"/>
    <p:sldId id="443" r:id="rId13"/>
    <p:sldId id="444" r:id="rId14"/>
    <p:sldId id="500" r:id="rId15"/>
    <p:sldId id="423" r:id="rId16"/>
    <p:sldId id="428" r:id="rId17"/>
    <p:sldId id="435" r:id="rId18"/>
    <p:sldId id="429" r:id="rId19"/>
    <p:sldId id="430" r:id="rId20"/>
    <p:sldId id="433" r:id="rId21"/>
    <p:sldId id="545" r:id="rId22"/>
    <p:sldId id="550" r:id="rId23"/>
    <p:sldId id="551" r:id="rId24"/>
    <p:sldId id="552" r:id="rId25"/>
    <p:sldId id="553" r:id="rId26"/>
    <p:sldId id="55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0" userDrawn="1">
          <p15:clr>
            <a:srgbClr val="A4A3A4"/>
          </p15:clr>
        </p15:guide>
        <p15:guide id="3" orient="horz" pos="2208" userDrawn="1">
          <p15:clr>
            <a:srgbClr val="A4A3A4"/>
          </p15:clr>
        </p15:guide>
        <p15:guide id="4" orient="horz" pos="888" userDrawn="1">
          <p15:clr>
            <a:srgbClr val="A4A3A4"/>
          </p15:clr>
        </p15:guide>
        <p15:guide id="5" orient="horz" pos="1080" userDrawn="1">
          <p15:clr>
            <a:srgbClr val="A4A3A4"/>
          </p15:clr>
        </p15:guide>
        <p15:guide id="6" orient="horz" userDrawn="1">
          <p15:clr>
            <a:srgbClr val="A4A3A4"/>
          </p15:clr>
        </p15:guide>
        <p15:guide id="7" pos="4128" userDrawn="1">
          <p15:clr>
            <a:srgbClr val="A4A3A4"/>
          </p15:clr>
        </p15:guide>
        <p15:guide id="8" pos="3552" userDrawn="1">
          <p15:clr>
            <a:srgbClr val="A4A3A4"/>
          </p15:clr>
        </p15:guide>
        <p15:guide id="9" orient="horz" pos="1608" userDrawn="1">
          <p15:clr>
            <a:srgbClr val="A4A3A4"/>
          </p15:clr>
        </p15:guide>
        <p15:guide id="10" orient="horz" pos="34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Fariha" initials="AF" lastIdx="3" clrIdx="0">
    <p:extLst>
      <p:ext uri="{19B8F6BF-5375-455C-9EA6-DF929625EA0E}">
        <p15:presenceInfo xmlns:p15="http://schemas.microsoft.com/office/powerpoint/2012/main" userId="09158a669926362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830"/>
    <a:srgbClr val="009E73"/>
    <a:srgbClr val="D55E00"/>
    <a:srgbClr val="34A193"/>
    <a:srgbClr val="34A092"/>
    <a:srgbClr val="68A4CD"/>
    <a:srgbClr val="A8CEED"/>
    <a:srgbClr val="E39866"/>
    <a:srgbClr val="0072B2"/>
    <a:srgbClr val="003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BD2C61-ECCD-4440-B091-105BD952FFEB}" v="18" dt="2021-05-20T09:29:05.181"/>
    <p1510:client id="{EB13F102-182B-1B43-BC4F-6510E9E3028C}" v="27" dt="2021-05-20T09:28:49.2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52000"/>
  </p:normalViewPr>
  <p:slideViewPr>
    <p:cSldViewPr snapToGrid="0">
      <p:cViewPr varScale="1">
        <p:scale>
          <a:sx n="52" d="100"/>
          <a:sy n="52" d="100"/>
        </p:scale>
        <p:origin x="1672" y="184"/>
      </p:cViewPr>
      <p:guideLst>
        <p:guide orient="horz" pos="1920"/>
        <p:guide orient="horz" pos="2208"/>
        <p:guide orient="horz" pos="888"/>
        <p:guide orient="horz" pos="1080"/>
        <p:guide orient="horz"/>
        <p:guide pos="4128"/>
        <p:guide pos="3552"/>
        <p:guide orient="horz" pos="1608"/>
        <p:guide orient="horz" pos="340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12C7FD0-B033-D74C-9472-0B9B641D36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B7AEDA-686B-3F49-A610-3E3D20575F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B09B3-5157-3D44-BCBF-48921DC5308C}" type="datetimeFigureOut">
              <a:rPr lang="en-US" smtClean="0"/>
              <a:t>6/3/21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1AC0BD-E06A-F441-94B0-1ADD82C5459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1A3D30-2F33-1742-AB4E-6BFBB678B0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89011-4B1C-544C-A9ED-88EB3C87B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041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3T05:17:05.689"/>
    </inkml:context>
    <inkml:brush xml:id="br0">
      <inkml:brushProperty name="width" value="0.025" units="cm"/>
      <inkml:brushProperty name="height" value="0.025" units="cm"/>
      <inkml:brushProperty name="color" value="#D55E00"/>
      <inkml:brushProperty name="ignorePressure" value="1"/>
    </inkml:brush>
  </inkml:definitions>
  <inkml:trace contextRef="#ctx0" brushRef="#br0">1 1,'10518'11249,"-10930"-11686,370 392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3T05:17:05.698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3T05:17:05.699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3T05:17:05.700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3T05:17:05.701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3T05:17:05.702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3T05:17:05.703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0,'0'0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3T05:17:05.704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0,'0'0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3T05:17:05.705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3T05:17:05.706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0,'0'0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3T05:17:05.707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3T05:17:05.690"/>
    </inkml:context>
    <inkml:brush xml:id="br0">
      <inkml:brushProperty name="width" value="0.025" units="cm"/>
      <inkml:brushProperty name="height" value="0.025" units="cm"/>
      <inkml:brushProperty name="color" value="#D55E00"/>
      <inkml:brushProperty name="ignorePressure" value="1"/>
    </inkml:brush>
  </inkml:definitions>
  <inkml:trace contextRef="#ctx0" brushRef="#br0">0 0,'10230'11294,"-10191"-11250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3T05:17:05.708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0,'0'0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3T05:17:05.709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0,'0'0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3T05:17:05.710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1,'0'0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3T05:17:05.711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0,'0'0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3T05:17:05.712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1 1,'0'0,"0"0,0 0,0 0,0 0,0 0,10 0,4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3T05:17:05.713"/>
    </inkml:context>
    <inkml:brush xml:id="br0">
      <inkml:brushProperty name="width" value="0.07056" units="cm"/>
      <inkml:brushProperty name="height" value="0.07056" units="cm"/>
      <inkml:brushProperty name="color" value="#009E73"/>
      <inkml:brushProperty name="ignorePressure" value="1"/>
    </inkml:brush>
  </inkml:definitions>
  <inkml:trace contextRef="#ctx0" brushRef="#br0">0 0,'15705'0,"-15644"0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3T05:17:05.714"/>
    </inkml:context>
    <inkml:brush xml:id="br0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1 0,'0'0,"0"0,0 0,0 0,0 0,0 0,0 0,0 0,0 0,0 0,0 0,0 0,0 0,0 0,0 0,0 0,0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3T05:17:05.715"/>
    </inkml:context>
    <inkml:brush xml:id="br0">
      <inkml:brushProperty name="width" value="0.025" units="cm"/>
      <inkml:brushProperty name="height" value="0.025" units="cm"/>
      <inkml:brushProperty name="color" value="#009E73"/>
      <inkml:brushProperty name="ignorePressure" value="1"/>
    </inkml:brush>
  </inkml:definitions>
  <inkml:trace contextRef="#ctx0" brushRef="#br0">0 1,'14853'0,"-13977"0,-820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3T05:17:05.716"/>
    </inkml:context>
    <inkml:brush xml:id="br0">
      <inkml:brushProperty name="width" value="0.025" units="cm"/>
      <inkml:brushProperty name="height" value="0.025" units="cm"/>
      <inkml:brushProperty name="color" value="#009E73"/>
      <inkml:brushProperty name="ignorePressure" value="1"/>
    </inkml:brush>
  </inkml:definitions>
  <inkml:trace contextRef="#ctx0" brushRef="#br0">1 0,'302'0,"10827"0,-6844 0,-4216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3T05:17:05.691"/>
    </inkml:context>
    <inkml:brush xml:id="br0">
      <inkml:brushProperty name="width" value="0.07056" units="cm"/>
      <inkml:brushProperty name="height" value="0.07056" units="cm"/>
      <inkml:brushProperty name="color" value="#D55E00"/>
      <inkml:brushProperty name="ignorePressure" value="1"/>
    </inkml:brush>
  </inkml:definitions>
  <inkml:trace contextRef="#ctx0" brushRef="#br0">1 1,'10601'11656,"-10555"-11604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3T05:17:05.692"/>
    </inkml:context>
    <inkml:brush xml:id="br0">
      <inkml:brushProperty name="width" value="0.07056" units="cm"/>
      <inkml:brushProperty name="height" value="0.07056" units="cm"/>
      <inkml:brushProperty name="color" value="#D55E00"/>
      <inkml:brushProperty name="ignorePressure" value="1"/>
    </inkml:brush>
  </inkml:definitions>
  <inkml:trace contextRef="#ctx0" brushRef="#br0">1 1,'12057'5840,"-12529"-6068,423 206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3T05:17:05.693"/>
    </inkml:context>
    <inkml:brush xml:id="br0">
      <inkml:brushProperty name="width" value="0.025" units="cm"/>
      <inkml:brushProperty name="height" value="0.025" units="cm"/>
      <inkml:brushProperty name="color" value="#D55E00"/>
      <inkml:brushProperty name="ignorePressure" value="1"/>
    </inkml:brush>
  </inkml:definitions>
  <inkml:trace contextRef="#ctx0" brushRef="#br0">0 0,'12005'5894,"-11959"-5871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3T05:17:05.694"/>
    </inkml:context>
    <inkml:brush xml:id="br0">
      <inkml:brushProperty name="width" value="0.025" units="cm"/>
      <inkml:brushProperty name="height" value="0.025" units="cm"/>
      <inkml:brushProperty name="color" value="#D55E00"/>
      <inkml:brushProperty name="ignorePressure" value="1"/>
    </inkml:brush>
  </inkml:definitions>
  <inkml:trace contextRef="#ctx0" brushRef="#br0">1 1,'10872'5356,"-10824"-5332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3T05:17:05.695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3T05:17:05.696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3T05:17:05.697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46490-D9C2-884C-8377-1704A87F15BA}" type="datetimeFigureOut">
              <a:rPr lang="en-US" smtClean="0"/>
              <a:t>6/3/21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100EC-23EB-1440-83D1-274E242F4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087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98FF5-5A05-2D42-8984-DAE540E175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57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571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764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639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057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274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947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3752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539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0251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131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2039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0053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4180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8985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9802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1087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6170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513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677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042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387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682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782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788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65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-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1DC2B82-2F80-8C49-BB0D-D96CE5578760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DFC33A-A501-8F47-BA0D-D6DE8E358924}"/>
              </a:ext>
            </a:extLst>
          </p:cNvPr>
          <p:cNvSpPr/>
          <p:nvPr userDrawn="1"/>
        </p:nvSpPr>
        <p:spPr>
          <a:xfrm>
            <a:off x="1" y="2082450"/>
            <a:ext cx="6435523" cy="2559931"/>
          </a:xfrm>
          <a:prstGeom prst="rect">
            <a:avLst/>
          </a:prstGeom>
          <a:gradFill flip="none" rotWithShape="1">
            <a:gsLst>
              <a:gs pos="39000">
                <a:srgbClr val="861C33"/>
              </a:gs>
              <a:gs pos="100000">
                <a:srgbClr val="60061F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C94552-76D0-454E-80CC-693F247F5E0D}"/>
              </a:ext>
            </a:extLst>
          </p:cNvPr>
          <p:cNvSpPr/>
          <p:nvPr userDrawn="1"/>
        </p:nvSpPr>
        <p:spPr>
          <a:xfrm>
            <a:off x="1" y="4635827"/>
            <a:ext cx="6435523" cy="2423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6F155-4275-1644-90BB-BE572D2CF087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" y="2426796"/>
            <a:ext cx="6435524" cy="2209031"/>
          </a:xfrm>
          <a:prstGeom prst="rect">
            <a:avLst/>
          </a:prstGeom>
          <a:noFill/>
        </p:spPr>
        <p:txBody>
          <a:bodyPr wrap="square" lIns="640080" tIns="0" rIns="640080" bIns="0" anchor="ctr">
            <a:noAutofit/>
          </a:bodyPr>
          <a:lstStyle>
            <a:lvl1pPr algn="l">
              <a:defRPr sz="4000" b="1" i="0" kern="1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219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9C09-355F-124A-B5DE-03EE018AA35E}" type="datetime1">
              <a:rPr lang="en-US" smtClean="0"/>
              <a:t>6/3/21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Conformance Constraints Discovery: Measuring Trust in Data-driven Systems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6792-E2A9-6A41-A564-0C91229C8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93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DBCFBF-C367-E149-80E3-5098A9116B6D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5FFB4F-F543-E34F-9767-88FD36B051F7}"/>
              </a:ext>
            </a:extLst>
          </p:cNvPr>
          <p:cNvSpPr/>
          <p:nvPr userDrawn="1"/>
        </p:nvSpPr>
        <p:spPr>
          <a:xfrm>
            <a:off x="1" y="2082450"/>
            <a:ext cx="6435523" cy="2559931"/>
          </a:xfrm>
          <a:prstGeom prst="rect">
            <a:avLst/>
          </a:prstGeom>
          <a:gradFill flip="none" rotWithShape="1">
            <a:gsLst>
              <a:gs pos="39000">
                <a:srgbClr val="861C33"/>
              </a:gs>
              <a:gs pos="100000">
                <a:srgbClr val="60061F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428A81-46A0-A046-8618-426DF633248D}"/>
              </a:ext>
            </a:extLst>
          </p:cNvPr>
          <p:cNvSpPr/>
          <p:nvPr userDrawn="1"/>
        </p:nvSpPr>
        <p:spPr>
          <a:xfrm>
            <a:off x="1" y="4635827"/>
            <a:ext cx="6435523" cy="2423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FA093D2-8AF8-5945-BD5B-571EDC7FA8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426796"/>
            <a:ext cx="6435524" cy="2209031"/>
          </a:xfrm>
          <a:prstGeom prst="rect">
            <a:avLst/>
          </a:prstGeom>
          <a:noFill/>
        </p:spPr>
        <p:txBody>
          <a:bodyPr wrap="square" lIns="640080" tIns="0" rIns="640080" bIns="0" anchor="ctr">
            <a:noAutofit/>
          </a:bodyPr>
          <a:lstStyle>
            <a:lvl1pPr algn="l">
              <a:defRPr sz="4000" b="1" i="0" kern="1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128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-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7027C51-123E-1C45-AA6F-4C0C49FE065F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5FFB4F-F543-E34F-9767-88FD36B051F7}"/>
              </a:ext>
            </a:extLst>
          </p:cNvPr>
          <p:cNvSpPr/>
          <p:nvPr userDrawn="1"/>
        </p:nvSpPr>
        <p:spPr>
          <a:xfrm>
            <a:off x="1" y="2082450"/>
            <a:ext cx="6435523" cy="2559931"/>
          </a:xfrm>
          <a:prstGeom prst="rect">
            <a:avLst/>
          </a:prstGeom>
          <a:gradFill flip="none" rotWithShape="1">
            <a:gsLst>
              <a:gs pos="39000">
                <a:srgbClr val="861C33"/>
              </a:gs>
              <a:gs pos="100000">
                <a:srgbClr val="60061F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428A81-46A0-A046-8618-426DF633248D}"/>
              </a:ext>
            </a:extLst>
          </p:cNvPr>
          <p:cNvSpPr/>
          <p:nvPr userDrawn="1"/>
        </p:nvSpPr>
        <p:spPr>
          <a:xfrm>
            <a:off x="1" y="4635827"/>
            <a:ext cx="6435523" cy="2423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FA093D2-8AF8-5945-BD5B-571EDC7FA8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426796"/>
            <a:ext cx="6435524" cy="2209031"/>
          </a:xfrm>
          <a:prstGeom prst="rect">
            <a:avLst/>
          </a:prstGeom>
          <a:noFill/>
        </p:spPr>
        <p:txBody>
          <a:bodyPr wrap="square" lIns="640080" tIns="0" rIns="640080" bIns="0" anchor="ctr">
            <a:noAutofit/>
          </a:bodyPr>
          <a:lstStyle>
            <a:lvl1pPr algn="l">
              <a:defRPr sz="4000" b="1" i="0" kern="1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4366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page-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C08349E-31D9-2F40-A3F6-424A50953D55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9A6195-1448-A549-B677-E5073D3DD6CB}"/>
              </a:ext>
            </a:extLst>
          </p:cNvPr>
          <p:cNvSpPr/>
          <p:nvPr userDrawn="1"/>
        </p:nvSpPr>
        <p:spPr>
          <a:xfrm>
            <a:off x="1" y="2082450"/>
            <a:ext cx="6435523" cy="2559931"/>
          </a:xfrm>
          <a:prstGeom prst="rect">
            <a:avLst/>
          </a:prstGeom>
          <a:gradFill flip="none" rotWithShape="1">
            <a:gsLst>
              <a:gs pos="39000">
                <a:srgbClr val="861C33"/>
              </a:gs>
              <a:gs pos="100000">
                <a:srgbClr val="60061F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8B9E0A-7FBB-E643-8323-044EF49D4661}"/>
              </a:ext>
            </a:extLst>
          </p:cNvPr>
          <p:cNvSpPr/>
          <p:nvPr userDrawn="1"/>
        </p:nvSpPr>
        <p:spPr>
          <a:xfrm>
            <a:off x="1" y="4635827"/>
            <a:ext cx="6435523" cy="2423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8C1D86-F0E0-AE40-95AE-BFE2A3208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426796"/>
            <a:ext cx="6435524" cy="2209031"/>
          </a:xfrm>
          <a:prstGeom prst="rect">
            <a:avLst/>
          </a:prstGeom>
          <a:noFill/>
        </p:spPr>
        <p:txBody>
          <a:bodyPr wrap="square" lIns="640080" tIns="0" rIns="640080" bIns="0" anchor="ctr">
            <a:noAutofit/>
          </a:bodyPr>
          <a:lstStyle>
            <a:lvl1pPr algn="l">
              <a:defRPr sz="4000" b="1" i="0" kern="1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644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CE73DB-5291-704C-AA13-94BCF9C857B1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425DF1-4536-E74A-8267-EAEF4E82C3E5}"/>
              </a:ext>
            </a:extLst>
          </p:cNvPr>
          <p:cNvSpPr/>
          <p:nvPr userDrawn="1"/>
        </p:nvSpPr>
        <p:spPr>
          <a:xfrm>
            <a:off x="1" y="2082450"/>
            <a:ext cx="6435523" cy="2559931"/>
          </a:xfrm>
          <a:prstGeom prst="rect">
            <a:avLst/>
          </a:prstGeom>
          <a:gradFill flip="none" rotWithShape="1">
            <a:gsLst>
              <a:gs pos="39000">
                <a:srgbClr val="861C33"/>
              </a:gs>
              <a:gs pos="100000">
                <a:srgbClr val="60061F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153C03-1363-9A42-BC0E-CADE981E801A}"/>
              </a:ext>
            </a:extLst>
          </p:cNvPr>
          <p:cNvSpPr/>
          <p:nvPr userDrawn="1"/>
        </p:nvSpPr>
        <p:spPr>
          <a:xfrm>
            <a:off x="1" y="4635827"/>
            <a:ext cx="6435523" cy="2423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C368BDD-1B41-F64A-BACD-327C312DB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426796"/>
            <a:ext cx="6435524" cy="2209031"/>
          </a:xfrm>
          <a:prstGeom prst="rect">
            <a:avLst/>
          </a:prstGeom>
          <a:noFill/>
        </p:spPr>
        <p:txBody>
          <a:bodyPr wrap="square" lIns="640080" tIns="0" rIns="640080" bIns="0" anchor="ctr">
            <a:noAutofit/>
          </a:bodyPr>
          <a:lstStyle>
            <a:lvl1pPr algn="l">
              <a:defRPr sz="4000" b="1" i="0" kern="1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185330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3DFC31F-A4B9-D845-9697-C48B03037995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425DF1-4536-E74A-8267-EAEF4E82C3E5}"/>
              </a:ext>
            </a:extLst>
          </p:cNvPr>
          <p:cNvSpPr/>
          <p:nvPr userDrawn="1"/>
        </p:nvSpPr>
        <p:spPr>
          <a:xfrm>
            <a:off x="1" y="2082450"/>
            <a:ext cx="6435523" cy="2559931"/>
          </a:xfrm>
          <a:prstGeom prst="rect">
            <a:avLst/>
          </a:prstGeom>
          <a:gradFill flip="none" rotWithShape="1">
            <a:gsLst>
              <a:gs pos="39000">
                <a:srgbClr val="861C33"/>
              </a:gs>
              <a:gs pos="100000">
                <a:srgbClr val="60061F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153C03-1363-9A42-BC0E-CADE981E801A}"/>
              </a:ext>
            </a:extLst>
          </p:cNvPr>
          <p:cNvSpPr/>
          <p:nvPr userDrawn="1"/>
        </p:nvSpPr>
        <p:spPr>
          <a:xfrm>
            <a:off x="1" y="4635827"/>
            <a:ext cx="6435523" cy="2423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C368BDD-1B41-F64A-BACD-327C312DB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426796"/>
            <a:ext cx="6435524" cy="2209031"/>
          </a:xfrm>
          <a:prstGeom prst="rect">
            <a:avLst/>
          </a:prstGeom>
          <a:noFill/>
        </p:spPr>
        <p:txBody>
          <a:bodyPr wrap="square" lIns="640080" tIns="0" rIns="640080" bIns="0" anchor="ctr">
            <a:noAutofit/>
          </a:bodyPr>
          <a:lstStyle>
            <a:lvl1pPr algn="l">
              <a:defRPr sz="4000" b="1" i="0" kern="1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948678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8D36DCD-D6E5-9C47-914B-7D3B0D02773F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425DF1-4536-E74A-8267-EAEF4E82C3E5}"/>
              </a:ext>
            </a:extLst>
          </p:cNvPr>
          <p:cNvSpPr/>
          <p:nvPr userDrawn="1"/>
        </p:nvSpPr>
        <p:spPr>
          <a:xfrm>
            <a:off x="1" y="2082450"/>
            <a:ext cx="6435523" cy="2559931"/>
          </a:xfrm>
          <a:prstGeom prst="rect">
            <a:avLst/>
          </a:prstGeom>
          <a:gradFill flip="none" rotWithShape="1">
            <a:gsLst>
              <a:gs pos="39000">
                <a:srgbClr val="861C33"/>
              </a:gs>
              <a:gs pos="100000">
                <a:srgbClr val="60061F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153C03-1363-9A42-BC0E-CADE981E801A}"/>
              </a:ext>
            </a:extLst>
          </p:cNvPr>
          <p:cNvSpPr/>
          <p:nvPr userDrawn="1"/>
        </p:nvSpPr>
        <p:spPr>
          <a:xfrm>
            <a:off x="1" y="4635827"/>
            <a:ext cx="6435523" cy="2423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C368BDD-1B41-F64A-BACD-327C312DB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426796"/>
            <a:ext cx="6435524" cy="2209031"/>
          </a:xfrm>
          <a:prstGeom prst="rect">
            <a:avLst/>
          </a:prstGeom>
          <a:noFill/>
        </p:spPr>
        <p:txBody>
          <a:bodyPr wrap="square" lIns="640080" tIns="0" rIns="640080" bIns="0" anchor="ctr">
            <a:noAutofit/>
          </a:bodyPr>
          <a:lstStyle>
            <a:lvl1pPr algn="l">
              <a:defRPr sz="4000" b="1" i="0" kern="1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4707181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7DD3EB-D537-6044-B18C-334C5DF63F1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-63" t="18668" r="63" b="3639"/>
          <a:stretch/>
        </p:blipFill>
        <p:spPr>
          <a:xfrm>
            <a:off x="0" y="-35716"/>
            <a:ext cx="12191999" cy="68937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425DF1-4536-E74A-8267-EAEF4E82C3E5}"/>
              </a:ext>
            </a:extLst>
          </p:cNvPr>
          <p:cNvSpPr/>
          <p:nvPr userDrawn="1"/>
        </p:nvSpPr>
        <p:spPr>
          <a:xfrm>
            <a:off x="1" y="2082450"/>
            <a:ext cx="6435523" cy="2559931"/>
          </a:xfrm>
          <a:prstGeom prst="rect">
            <a:avLst/>
          </a:prstGeom>
          <a:gradFill flip="none" rotWithShape="1">
            <a:gsLst>
              <a:gs pos="39000">
                <a:srgbClr val="861C33"/>
              </a:gs>
              <a:gs pos="100000">
                <a:srgbClr val="60061F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153C03-1363-9A42-BC0E-CADE981E801A}"/>
              </a:ext>
            </a:extLst>
          </p:cNvPr>
          <p:cNvSpPr/>
          <p:nvPr userDrawn="1"/>
        </p:nvSpPr>
        <p:spPr>
          <a:xfrm>
            <a:off x="1" y="4635827"/>
            <a:ext cx="6435523" cy="2423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C368BDD-1B41-F64A-BACD-327C312DB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426796"/>
            <a:ext cx="6435524" cy="2209031"/>
          </a:xfrm>
          <a:prstGeom prst="rect">
            <a:avLst/>
          </a:prstGeom>
          <a:noFill/>
        </p:spPr>
        <p:txBody>
          <a:bodyPr wrap="square" lIns="640080" tIns="0" rIns="640080" bIns="0" anchor="ctr">
            <a:noAutofit/>
          </a:bodyPr>
          <a:lstStyle>
            <a:lvl1pPr algn="l">
              <a:defRPr sz="4000" b="1" i="0" kern="1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3124389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 +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032081" y="6251167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0AEA5-A348-2949-9B8B-EA763C54C64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90AE346-D3A4-9943-8D13-83F2F4D78481}"/>
              </a:ext>
            </a:extLst>
          </p:cNvPr>
          <p:cNvSpPr/>
          <p:nvPr userDrawn="1"/>
        </p:nvSpPr>
        <p:spPr>
          <a:xfrm rot="5400000">
            <a:off x="1" y="0"/>
            <a:ext cx="1143000" cy="1143000"/>
          </a:xfrm>
          <a:prstGeom prst="rtTriangle">
            <a:avLst/>
          </a:prstGeom>
          <a:solidFill>
            <a:srgbClr val="6D12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DF678-BAD7-B14A-AE16-97D92E6A60A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72304" y="1377387"/>
            <a:ext cx="11047391" cy="4662871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 sz="1600" b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 sz="1333" b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 sz="1333" b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 sz="1333" b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7AE9D38-B0EE-3345-A40D-4FDE20DB6B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0368" y="571500"/>
            <a:ext cx="11047391" cy="621511"/>
          </a:xfrm>
          <a:prstGeom prst="rect">
            <a:avLst/>
          </a:prstGeom>
        </p:spPr>
        <p:txBody>
          <a:bodyPr lIns="182880" tIns="0" rIns="0" bIns="0" anchor="t"/>
          <a:lstStyle>
            <a:lvl1pPr marL="0" indent="0">
              <a:buNone/>
              <a:defRPr sz="3733" b="1">
                <a:solidFill>
                  <a:srgbClr val="6D1226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01A7E1E3-C362-1D4A-97A9-48D5007C9C5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0" y="6356351"/>
            <a:ext cx="12192000" cy="26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Conformance Constraints Discovery: Measuring Trust in Data-driven Systems</a:t>
            </a:r>
          </a:p>
        </p:txBody>
      </p:sp>
    </p:spTree>
    <p:extLst>
      <p:ext uri="{BB962C8B-B14F-4D97-AF65-F5344CB8AC3E}">
        <p14:creationId xmlns:p14="http://schemas.microsoft.com/office/powerpoint/2010/main" val="35975206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36">
            <a:extLst>
              <a:ext uri="{FF2B5EF4-FFF2-40B4-BE49-F238E27FC236}">
                <a16:creationId xmlns:a16="http://schemas.microsoft.com/office/drawing/2014/main" id="{E8CAAEC9-CB0C-B948-B9C9-1A2E5615997D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 flip="none" rotWithShape="1">
            <a:gsLst>
              <a:gs pos="77000">
                <a:srgbClr val="E5E5E4"/>
              </a:gs>
              <a:gs pos="12000">
                <a:srgbClr val="E5E5E4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miter lim="400000"/>
          </a:ln>
        </p:spPr>
        <p:txBody>
          <a:bodyPr lIns="38100" tIns="38100" rIns="38100" bIns="381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200">
                <a:solidFill>
                  <a:srgbClr val="6D1327"/>
                </a:solidFill>
              </a:defRPr>
            </a:pPr>
            <a:endParaRPr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45678B-3948-BB41-985D-9A307304E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8296"/>
            <a:ext cx="10972800" cy="684769"/>
          </a:xfrm>
          <a:prstGeom prst="rect">
            <a:avLst/>
          </a:prstGeom>
        </p:spPr>
        <p:txBody>
          <a:bodyPr vert="horz" wrap="none" lIns="365760" tIns="45720" rIns="36576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55198-6587-874B-87F3-9D0A2CA11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2286000"/>
          </a:xfrm>
          <a:prstGeom prst="rect">
            <a:avLst/>
          </a:prstGeom>
        </p:spPr>
        <p:txBody>
          <a:bodyPr vert="horz" wrap="none" lIns="365760" tIns="0" rIns="36576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0BF0C-2264-1F4A-B7EF-EAD3B2250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Conformance Constraints Discovery: Measuring Trust in Data-driven Systems</a:t>
            </a:r>
          </a:p>
        </p:txBody>
      </p:sp>
    </p:spTree>
    <p:extLst>
      <p:ext uri="{BB962C8B-B14F-4D97-AF65-F5344CB8AC3E}">
        <p14:creationId xmlns:p14="http://schemas.microsoft.com/office/powerpoint/2010/main" val="221126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71" r:id="rId3"/>
    <p:sldLayoutId id="2147483663" r:id="rId4"/>
    <p:sldLayoutId id="2147483672" r:id="rId5"/>
    <p:sldLayoutId id="2147483673" r:id="rId6"/>
    <p:sldLayoutId id="2147483674" r:id="rId7"/>
    <p:sldLayoutId id="2147483675" r:id="rId8"/>
    <p:sldLayoutId id="2147483670" r:id="rId9"/>
    <p:sldLayoutId id="2147483676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 baseline="0">
          <a:solidFill>
            <a:srgbClr val="861C3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b="1" i="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48">
          <p15:clr>
            <a:srgbClr val="F26B43"/>
          </p15:clr>
        </p15:guide>
        <p15:guide id="2" orient="horz" pos="4176">
          <p15:clr>
            <a:srgbClr val="F26B43"/>
          </p15:clr>
        </p15:guide>
        <p15:guide id="3" pos="624">
          <p15:clr>
            <a:srgbClr val="F26B43"/>
          </p15:clr>
        </p15:guide>
        <p15:guide id="6" pos="384">
          <p15:clr>
            <a:srgbClr val="F26B43"/>
          </p15:clr>
        </p15:guide>
        <p15:guide id="7" pos="7296">
          <p15:clr>
            <a:srgbClr val="F26B43"/>
          </p15:clr>
        </p15:guide>
        <p15:guide id="8" orient="horz" pos="1008">
          <p15:clr>
            <a:srgbClr val="F26B43"/>
          </p15:clr>
        </p15:guide>
        <p15:guide id="9" orient="horz" pos="1416">
          <p15:clr>
            <a:srgbClr val="F26B43"/>
          </p15:clr>
        </p15:guide>
        <p15:guide id="10" orient="horz" pos="2448">
          <p15:clr>
            <a:srgbClr val="F26B43"/>
          </p15:clr>
        </p15:guide>
        <p15:guide id="11" orient="horz" pos="3552">
          <p15:clr>
            <a:srgbClr val="F26B43"/>
          </p15:clr>
        </p15:guide>
        <p15:guide id="12" orient="horz" pos="748">
          <p15:clr>
            <a:srgbClr val="F26B43"/>
          </p15:clr>
        </p15:guide>
        <p15:guide id="13" orient="horz" pos="3744">
          <p15:clr>
            <a:srgbClr val="F26B43"/>
          </p15:clr>
        </p15:guide>
        <p15:guide id="14" pos="3840">
          <p15:clr>
            <a:srgbClr val="F26B43"/>
          </p15:clr>
        </p15:guide>
        <p15:guide id="15" pos="4128">
          <p15:clr>
            <a:srgbClr val="F26B43"/>
          </p15:clr>
        </p15:guide>
        <p15:guide id="16" pos="35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Relationship Id="rId9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customXml" Target="../ink/ink9.xml"/><Relationship Id="rId26" Type="http://schemas.openxmlformats.org/officeDocument/2006/relationships/customXml" Target="../ink/ink17.xml"/><Relationship Id="rId39" Type="http://schemas.openxmlformats.org/officeDocument/2006/relationships/customXml" Target="../ink/ink27.xml"/><Relationship Id="rId21" Type="http://schemas.openxmlformats.org/officeDocument/2006/relationships/customXml" Target="../ink/ink12.xml"/><Relationship Id="rId34" Type="http://schemas.openxmlformats.org/officeDocument/2006/relationships/image" Target="../media/image30.png"/><Relationship Id="rId42" Type="http://schemas.openxmlformats.org/officeDocument/2006/relationships/image" Target="../media/image34.pn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9.png"/><Relationship Id="rId29" Type="http://schemas.openxmlformats.org/officeDocument/2006/relationships/customXml" Target="../ink/ink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11" Type="http://schemas.openxmlformats.org/officeDocument/2006/relationships/customXml" Target="../ink/ink5.xml"/><Relationship Id="rId24" Type="http://schemas.openxmlformats.org/officeDocument/2006/relationships/customXml" Target="../ink/ink15.xml"/><Relationship Id="rId32" Type="http://schemas.openxmlformats.org/officeDocument/2006/relationships/customXml" Target="../ink/ink23.xml"/><Relationship Id="rId37" Type="http://schemas.openxmlformats.org/officeDocument/2006/relationships/customXml" Target="../ink/ink26.xml"/><Relationship Id="rId40" Type="http://schemas.openxmlformats.org/officeDocument/2006/relationships/image" Target="../media/image33.png"/><Relationship Id="rId45" Type="http://schemas.openxmlformats.org/officeDocument/2006/relationships/image" Target="../media/image37.sv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4.xml"/><Relationship Id="rId28" Type="http://schemas.openxmlformats.org/officeDocument/2006/relationships/customXml" Target="../ink/ink19.xml"/><Relationship Id="rId36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customXml" Target="../ink/ink10.xml"/><Relationship Id="rId31" Type="http://schemas.openxmlformats.org/officeDocument/2006/relationships/customXml" Target="../ink/ink22.xml"/><Relationship Id="rId44" Type="http://schemas.openxmlformats.org/officeDocument/2006/relationships/image" Target="../media/image36.png"/><Relationship Id="rId4" Type="http://schemas.openxmlformats.org/officeDocument/2006/relationships/image" Target="../media/image23.png"/><Relationship Id="rId9" Type="http://schemas.openxmlformats.org/officeDocument/2006/relationships/customXml" Target="../ink/ink4.xml"/><Relationship Id="rId14" Type="http://schemas.openxmlformats.org/officeDocument/2006/relationships/image" Target="../media/image28.png"/><Relationship Id="rId22" Type="http://schemas.openxmlformats.org/officeDocument/2006/relationships/customXml" Target="../ink/ink13.xml"/><Relationship Id="rId27" Type="http://schemas.openxmlformats.org/officeDocument/2006/relationships/customXml" Target="../ink/ink18.xml"/><Relationship Id="rId30" Type="http://schemas.openxmlformats.org/officeDocument/2006/relationships/customXml" Target="../ink/ink21.xml"/><Relationship Id="rId35" Type="http://schemas.openxmlformats.org/officeDocument/2006/relationships/customXml" Target="../ink/ink25.xml"/><Relationship Id="rId43" Type="http://schemas.openxmlformats.org/officeDocument/2006/relationships/image" Target="../media/image35.svg"/><Relationship Id="rId8" Type="http://schemas.openxmlformats.org/officeDocument/2006/relationships/image" Target="../media/image25.png"/><Relationship Id="rId3" Type="http://schemas.openxmlformats.org/officeDocument/2006/relationships/customXml" Target="../ink/ink1.xml"/><Relationship Id="rId12" Type="http://schemas.openxmlformats.org/officeDocument/2006/relationships/image" Target="../media/image27.png"/><Relationship Id="rId17" Type="http://schemas.openxmlformats.org/officeDocument/2006/relationships/customXml" Target="../ink/ink8.xml"/><Relationship Id="rId25" Type="http://schemas.openxmlformats.org/officeDocument/2006/relationships/customXml" Target="../ink/ink16.xml"/><Relationship Id="rId33" Type="http://schemas.openxmlformats.org/officeDocument/2006/relationships/customXml" Target="../ink/ink24.xml"/><Relationship Id="rId38" Type="http://schemas.openxmlformats.org/officeDocument/2006/relationships/image" Target="../media/image32.png"/><Relationship Id="rId20" Type="http://schemas.openxmlformats.org/officeDocument/2006/relationships/customXml" Target="../ink/ink11.xml"/><Relationship Id="rId41" Type="http://schemas.openxmlformats.org/officeDocument/2006/relationships/customXml" Target="../ink/ink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dailymail.co.uk/sciencetech/article-6001141/IBMs-Watson-suggested-inaccurate-unsafe-treatment-recommendations-cancer-patients.html" TargetMode="External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5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nytimes.com/2018/03/19/technology/uber-driverless-fatality.html" TargetMode="External"/><Relationship Id="rId5" Type="http://schemas.openxmlformats.org/officeDocument/2006/relationships/hyperlink" Target="https://abc7news.com/technology/video-shows-deadly-crash-with-self-driving-uber-vehicle/3243857/" TargetMode="Externa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tif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Relationship Id="rId9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tif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6" Type="http://schemas.openxmlformats.org/officeDocument/2006/relationships/image" Target="../media/image12.tiff"/><Relationship Id="rId11" Type="http://schemas.openxmlformats.org/officeDocument/2006/relationships/image" Target="../media/image17.jpeg"/><Relationship Id="rId5" Type="http://schemas.openxmlformats.org/officeDocument/2006/relationships/image" Target="../media/image11.tiff"/><Relationship Id="rId10" Type="http://schemas.openxmlformats.org/officeDocument/2006/relationships/image" Target="../media/image15.tiff"/><Relationship Id="rId4" Type="http://schemas.openxmlformats.org/officeDocument/2006/relationships/image" Target="../media/image10.tiff"/><Relationship Id="rId9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9335" y="1052025"/>
            <a:ext cx="9358067" cy="2387600"/>
          </a:xfrm>
        </p:spPr>
        <p:txBody>
          <a:bodyPr vert="horz" anchor="ctr">
            <a:normAutofit/>
          </a:bodyPr>
          <a:lstStyle/>
          <a:p>
            <a:r>
              <a:rPr lang="en-US" sz="3600" b="1"/>
              <a:t>Conformance constraints discovery:</a:t>
            </a:r>
            <a:br>
              <a:rPr lang="en-US" sz="3600" b="1"/>
            </a:br>
            <a:r>
              <a:rPr lang="en-US" sz="3600" b="1"/>
              <a:t>measuring trust in data-driven systems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053397"/>
            <a:ext cx="12192000" cy="1655763"/>
          </a:xfrm>
        </p:spPr>
        <p:txBody>
          <a:bodyPr anchor="ctr">
            <a:normAutofit/>
          </a:bodyPr>
          <a:lstStyle/>
          <a:p>
            <a:pPr defTabSz="218165">
              <a:spcBef>
                <a:spcPct val="0"/>
              </a:spcBef>
              <a:spcAft>
                <a:spcPct val="20000"/>
              </a:spcAft>
              <a:defRPr/>
            </a:pPr>
            <a:r>
              <a:rPr lang="en-US" kern="0">
                <a:solidFill>
                  <a:srgbClr val="595959"/>
                </a:solidFill>
                <a:latin typeface="Calibri" charset="0"/>
                <a:ea typeface="Calibri" charset="0"/>
                <a:cs typeface="Calibri" charset="0"/>
              </a:rPr>
              <a:t>Anna </a:t>
            </a:r>
            <a:r>
              <a:rPr lang="en-US" kern="0" err="1">
                <a:solidFill>
                  <a:srgbClr val="595959"/>
                </a:solidFill>
                <a:latin typeface="Calibri" charset="0"/>
                <a:ea typeface="Calibri" charset="0"/>
                <a:cs typeface="Calibri" charset="0"/>
              </a:rPr>
              <a:t>Fariha</a:t>
            </a:r>
            <a:r>
              <a:rPr lang="en-US" kern="0">
                <a:solidFill>
                  <a:srgbClr val="595959"/>
                </a:solidFill>
                <a:latin typeface="Calibri" charset="0"/>
                <a:ea typeface="Calibri" charset="0"/>
                <a:cs typeface="Calibri" charset="0"/>
              </a:rPr>
              <a:t>*, Ashish Tiwari*, Arjun Radhakrishna, </a:t>
            </a:r>
            <a:r>
              <a:rPr lang="en-US" kern="0" err="1">
                <a:solidFill>
                  <a:srgbClr val="595959"/>
                </a:solidFill>
                <a:latin typeface="Calibri" charset="0"/>
                <a:ea typeface="Calibri" charset="0"/>
                <a:cs typeface="Calibri" charset="0"/>
              </a:rPr>
              <a:t>Sumit</a:t>
            </a:r>
            <a:r>
              <a:rPr lang="en-US" kern="0">
                <a:solidFill>
                  <a:srgbClr val="595959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kern="0" err="1">
                <a:solidFill>
                  <a:srgbClr val="595959"/>
                </a:solidFill>
                <a:latin typeface="Calibri" charset="0"/>
                <a:ea typeface="Calibri" charset="0"/>
                <a:cs typeface="Calibri" charset="0"/>
              </a:rPr>
              <a:t>Gulwani</a:t>
            </a:r>
            <a:r>
              <a:rPr lang="en-US" kern="0">
                <a:solidFill>
                  <a:srgbClr val="595959"/>
                </a:solidFill>
                <a:latin typeface="Calibri" charset="0"/>
                <a:ea typeface="Calibri" charset="0"/>
                <a:cs typeface="Calibri" charset="0"/>
              </a:rPr>
              <a:t>, Alexandra Meliou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5257801"/>
            <a:ext cx="12192000" cy="1369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18165">
              <a:spcBef>
                <a:spcPct val="0"/>
              </a:spcBef>
              <a:spcAft>
                <a:spcPct val="20000"/>
              </a:spcAft>
              <a:defRPr/>
            </a:pPr>
            <a:endParaRPr lang="en-US" sz="800" kern="0">
              <a:solidFill>
                <a:srgbClr val="595959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5953" defTabSz="218165">
              <a:spcBef>
                <a:spcPct val="0"/>
              </a:spcBef>
              <a:spcAft>
                <a:spcPct val="20000"/>
              </a:spcAft>
              <a:defRPr/>
            </a:pPr>
            <a:endParaRPr lang="en-US" sz="3600" kern="0">
              <a:solidFill>
                <a:srgbClr val="595959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30" name="Picture 6" descr="Soha Rostaminia">
            <a:extLst>
              <a:ext uri="{FF2B5EF4-FFF2-40B4-BE49-F238E27FC236}">
                <a16:creationId xmlns:a16="http://schemas.microsoft.com/office/drawing/2014/main" id="{725AA406-9E9B-6741-86C7-702B5C828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60" y="4556760"/>
            <a:ext cx="237744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icrosoft Logo Png - Free Transparent PNG Logos">
            <a:extLst>
              <a:ext uri="{FF2B5EF4-FFF2-40B4-BE49-F238E27FC236}">
                <a16:creationId xmlns:a16="http://schemas.microsoft.com/office/drawing/2014/main" id="{085D9DD7-6EFB-144A-A98D-E901089B83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8"/>
          <a:stretch/>
        </p:blipFill>
        <p:spPr bwMode="auto">
          <a:xfrm>
            <a:off x="6667638" y="4370412"/>
            <a:ext cx="2567802" cy="70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92B52229-245D-9943-BF86-B1F9C071D9AA}"/>
              </a:ext>
            </a:extLst>
          </p:cNvPr>
          <p:cNvSpPr txBox="1">
            <a:spLocks/>
          </p:cNvSpPr>
          <p:nvPr/>
        </p:nvSpPr>
        <p:spPr>
          <a:xfrm>
            <a:off x="1491504" y="5896580"/>
            <a:ext cx="9253728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chemeClr val="tx1"/>
                </a:solidFill>
              </a:rPr>
              <a:t>ACM SIGMOD/PODS International Conference on Management of Data </a:t>
            </a:r>
          </a:p>
          <a:p>
            <a:r>
              <a:rPr lang="en-US" sz="1600">
                <a:solidFill>
                  <a:schemeClr val="tx1"/>
                </a:solidFill>
              </a:rPr>
              <a:t>June, 2021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66669A-6686-5849-9A87-2C15E269A726}"/>
              </a:ext>
            </a:extLst>
          </p:cNvPr>
          <p:cNvSpPr/>
          <p:nvPr/>
        </p:nvSpPr>
        <p:spPr>
          <a:xfrm>
            <a:off x="10259568" y="0"/>
            <a:ext cx="1932432" cy="1517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5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0B096-E484-EC4E-8791-4BA1999FC0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730"/>
              <a:t>Conformance constraints (CCs)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A4168DD-A175-004A-A878-0A848414224C}"/>
              </a:ext>
            </a:extLst>
          </p:cNvPr>
          <p:cNvGrpSpPr/>
          <p:nvPr/>
        </p:nvGrpSpPr>
        <p:grpSpPr>
          <a:xfrm>
            <a:off x="4846315" y="3687418"/>
            <a:ext cx="2483318" cy="2243878"/>
            <a:chOff x="527380" y="2518569"/>
            <a:chExt cx="3355596" cy="316478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2812DFC-6F85-C942-8478-302AEB568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5770" y="2518569"/>
              <a:ext cx="1066800" cy="10033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20CDF6E-6BAD-054E-8B94-C65433764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0724" y="2869265"/>
              <a:ext cx="990600" cy="1016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22DC67-6C1B-E84B-A6FC-14760DC19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1970" y="3392567"/>
              <a:ext cx="990600" cy="1016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B3542D-1651-C94E-AE0C-5D54403D1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54124" y="2520230"/>
              <a:ext cx="990600" cy="1016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5F0AA7-2157-EA43-B637-BA11C7692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31454" y="3779985"/>
              <a:ext cx="1003300" cy="10414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C438051-AD75-FB4E-9002-23ED87405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30238" y="3202748"/>
              <a:ext cx="990600" cy="1016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1D76183-CE7D-3D47-B4A3-05768E1BE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2908" y="3781444"/>
              <a:ext cx="1066800" cy="10033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BF15B74-2EA4-FA43-BA2D-BDB25A5E4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28311" y="4393228"/>
              <a:ext cx="1016000" cy="10033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3274E43-6380-1A40-8FAF-81C3F81C6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66976" y="4218748"/>
              <a:ext cx="1016000" cy="10033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8220E25-EA21-C646-8A73-6BFEBE4BB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2067" y="3025680"/>
              <a:ext cx="990600" cy="1016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6CA6A0-3F8C-CF42-A295-60E3D696D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47798" y="4667354"/>
              <a:ext cx="990600" cy="1016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29BCC82-7A5C-8E4A-99BC-D4EA76EE1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7380" y="4155865"/>
              <a:ext cx="990600" cy="10160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836ADD9-7C22-304C-9ACC-6EE4F7C148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0774" y="3509341"/>
            <a:ext cx="2950451" cy="2553097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F9B9AE3-7B12-704E-8E6D-4ADF39A2B696}"/>
              </a:ext>
            </a:extLst>
          </p:cNvPr>
          <p:cNvSpPr txBox="1">
            <a:spLocks/>
          </p:cNvSpPr>
          <p:nvPr/>
        </p:nvSpPr>
        <p:spPr>
          <a:xfrm>
            <a:off x="1358406" y="1900284"/>
            <a:ext cx="8731541" cy="5462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ctr">
              <a:buClr>
                <a:schemeClr val="tx1"/>
              </a:buClr>
            </a:pPr>
            <a:r>
              <a:rPr lang="en-US" sz="3200">
                <a:solidFill>
                  <a:srgbClr val="0070C0"/>
                </a:solidFill>
              </a:rPr>
              <a:t>constraints</a:t>
            </a:r>
            <a:r>
              <a:rPr lang="en-US" sz="3200"/>
              <a:t> that the data satisfies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BAF7D58-DBCA-6548-9F35-A39DD2CBC79F}"/>
              </a:ext>
            </a:extLst>
          </p:cNvPr>
          <p:cNvSpPr txBox="1">
            <a:spLocks/>
          </p:cNvSpPr>
          <p:nvPr/>
        </p:nvSpPr>
        <p:spPr>
          <a:xfrm>
            <a:off x="1347537" y="2557249"/>
            <a:ext cx="8731541" cy="548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ctr"/>
            <a:r>
              <a:rPr lang="en-US" sz="3200"/>
              <a:t>capture the </a:t>
            </a:r>
            <a:r>
              <a:rPr lang="en-US" sz="3200">
                <a:solidFill>
                  <a:srgbClr val="0070C0"/>
                </a:solidFill>
              </a:rPr>
              <a:t>invariants</a:t>
            </a:r>
            <a:r>
              <a:rPr lang="en-US" sz="3200"/>
              <a:t> of the data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EF3779-A6E0-7748-AF8C-698415FF61B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Conformance Constraints Discovery: Measuring Trust in Data-driven Systems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FBB99BB-655E-E546-9DA2-6A6CD2561E3B}"/>
              </a:ext>
            </a:extLst>
          </p:cNvPr>
          <p:cNvSpPr/>
          <p:nvPr/>
        </p:nvSpPr>
        <p:spPr>
          <a:xfrm>
            <a:off x="10259568" y="0"/>
            <a:ext cx="1932432" cy="1517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0D12DE-0DD7-D045-9F70-4EB9AB4B9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3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7EBFA-770E-0D40-B096-0BA070A3052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2304" y="1605987"/>
            <a:ext cx="11047391" cy="4662871"/>
          </a:xfrm>
        </p:spPr>
        <p:txBody>
          <a:bodyPr/>
          <a:lstStyle/>
          <a:p>
            <a:r>
              <a:rPr lang="en-US" sz="3000" b="0"/>
              <a:t>Encode </a:t>
            </a:r>
            <a:r>
              <a:rPr lang="en-US" sz="3000" b="0">
                <a:solidFill>
                  <a:srgbClr val="0070C0"/>
                </a:solidFill>
              </a:rPr>
              <a:t>linear arithmetic relationship </a:t>
            </a:r>
            <a:r>
              <a:rPr lang="en-US" sz="3000" b="0"/>
              <a:t>over multiple attributes</a:t>
            </a:r>
          </a:p>
          <a:p>
            <a:endParaRPr lang="en-US" sz="3000" b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C2C148-6652-4B45-AD22-805E61D38D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Conformance constraints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AB62764C-0327-DC4B-8C9A-F549332BD2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2432735"/>
                <a:ext cx="12192000" cy="7197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/>
                  <a:t>-𝝐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 </m:t>
                    </m:r>
                  </m:oMath>
                </a14:m>
                <a:r>
                  <a:rPr lang="en-US"/>
                  <a:t>(60 </a:t>
                </a:r>
                <a:r>
                  <a:rPr lang="en-US" baseline="30000"/>
                  <a:t>.</a:t>
                </a:r>
                <a:r>
                  <a:rPr lang="en-US"/>
                  <a:t> </a:t>
                </a:r>
                <a:r>
                  <a:rPr lang="en-US" err="1"/>
                  <a:t>arr_hour</a:t>
                </a:r>
                <a:r>
                  <a:rPr lang="en-US"/>
                  <a:t> + </a:t>
                </a:r>
                <a:r>
                  <a:rPr lang="en-US" err="1"/>
                  <a:t>arr_min</a:t>
                </a:r>
                <a:r>
                  <a:rPr lang="en-US"/>
                  <a:t>) – (60 </a:t>
                </a:r>
                <a:r>
                  <a:rPr lang="en-US" baseline="30000"/>
                  <a:t>.</a:t>
                </a:r>
                <a:r>
                  <a:rPr lang="en-US"/>
                  <a:t> </a:t>
                </a:r>
                <a:r>
                  <a:rPr lang="en-US" err="1"/>
                  <a:t>dep_hour</a:t>
                </a:r>
                <a:r>
                  <a:rPr lang="en-US"/>
                  <a:t> + </a:t>
                </a:r>
                <a:r>
                  <a:rPr lang="en-US" err="1"/>
                  <a:t>dep_min</a:t>
                </a:r>
                <a:r>
                  <a:rPr lang="en-US"/>
                  <a:t>) – duration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 </m:t>
                    </m:r>
                  </m:oMath>
                </a14:m>
                <a:r>
                  <a:rPr lang="en-US"/>
                  <a:t>𝝐</a:t>
                </a:r>
              </a:p>
              <a:p>
                <a:pPr lvl="1" algn="ctr"/>
                <a:endParaRPr lang="en-US" sz="360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AB62764C-0327-DC4B-8C9A-F549332BD2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432735"/>
                <a:ext cx="12192000" cy="719728"/>
              </a:xfrm>
              <a:prstGeom prst="rect">
                <a:avLst/>
              </a:prstGeom>
              <a:blipFill>
                <a:blip r:embed="rId3"/>
                <a:stretch>
                  <a:fillRect t="-14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CCFD7C0D-023D-0F4B-8FF4-D4EF97114FEA}"/>
              </a:ext>
            </a:extLst>
          </p:cNvPr>
          <p:cNvSpPr/>
          <p:nvPr/>
        </p:nvSpPr>
        <p:spPr>
          <a:xfrm>
            <a:off x="4038518" y="4548554"/>
            <a:ext cx="4421257" cy="1029960"/>
          </a:xfrm>
          <a:prstGeom prst="wedgeRectCallout">
            <a:avLst>
              <a:gd name="adj1" fmla="val -18461"/>
              <a:gd name="adj2" fmla="val -1891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Projection</a:t>
            </a:r>
            <a:endParaRPr lang="en-US" sz="4800"/>
          </a:p>
          <a:p>
            <a:pPr algn="ctr"/>
            <a:endParaRPr lang="en-US" sz="800"/>
          </a:p>
          <a:p>
            <a:pPr algn="ctr"/>
            <a:r>
              <a:rPr lang="en-US"/>
              <a:t>Arrival Time – Departure Time – Duration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209D2280-476C-B945-97BD-C58092517479}"/>
              </a:ext>
            </a:extLst>
          </p:cNvPr>
          <p:cNvSpPr/>
          <p:nvPr/>
        </p:nvSpPr>
        <p:spPr>
          <a:xfrm>
            <a:off x="428846" y="4983092"/>
            <a:ext cx="3037368" cy="595423"/>
          </a:xfrm>
          <a:prstGeom prst="wedgeRectCallout">
            <a:avLst>
              <a:gd name="adj1" fmla="val -47515"/>
              <a:gd name="adj2" fmla="val -374000"/>
            </a:avLst>
          </a:prstGeom>
          <a:solidFill>
            <a:srgbClr val="009E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Lower bound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459EF7BE-F51E-EB49-9186-22FA49BFD0FA}"/>
              </a:ext>
            </a:extLst>
          </p:cNvPr>
          <p:cNvSpPr/>
          <p:nvPr/>
        </p:nvSpPr>
        <p:spPr>
          <a:xfrm>
            <a:off x="8725788" y="4983091"/>
            <a:ext cx="3037368" cy="595423"/>
          </a:xfrm>
          <a:prstGeom prst="wedgeRectCallout">
            <a:avLst>
              <a:gd name="adj1" fmla="val 53587"/>
              <a:gd name="adj2" fmla="val -371820"/>
            </a:avLst>
          </a:prstGeom>
          <a:solidFill>
            <a:srgbClr val="009E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Upper bound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DD7BD3-0C16-B34A-80D4-94D161D16EC7}"/>
              </a:ext>
            </a:extLst>
          </p:cNvPr>
          <p:cNvSpPr/>
          <p:nvPr/>
        </p:nvSpPr>
        <p:spPr>
          <a:xfrm>
            <a:off x="1087395" y="2432734"/>
            <a:ext cx="10206681" cy="532888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55773F-7CD2-D546-B69C-F288E0742459}"/>
              </a:ext>
            </a:extLst>
          </p:cNvPr>
          <p:cNvSpPr/>
          <p:nvPr/>
        </p:nvSpPr>
        <p:spPr>
          <a:xfrm>
            <a:off x="189471" y="2432734"/>
            <a:ext cx="551193" cy="532628"/>
          </a:xfrm>
          <a:prstGeom prst="rect">
            <a:avLst/>
          </a:prstGeom>
          <a:solidFill>
            <a:srgbClr val="009E7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63C2BA-D79B-BB42-86D1-937DC7008D4D}"/>
              </a:ext>
            </a:extLst>
          </p:cNvPr>
          <p:cNvSpPr/>
          <p:nvPr/>
        </p:nvSpPr>
        <p:spPr>
          <a:xfrm>
            <a:off x="11601284" y="2432734"/>
            <a:ext cx="551193" cy="532628"/>
          </a:xfrm>
          <a:prstGeom prst="rect">
            <a:avLst/>
          </a:prstGeom>
          <a:solidFill>
            <a:srgbClr val="009E7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28F570-586C-1644-BC19-A83ABCBEA49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Conformance Constraints Discovery: Measuring Trust in Data-driven Systems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3324A6-2BBF-2B44-A3D2-1DC7FCD52584}"/>
              </a:ext>
            </a:extLst>
          </p:cNvPr>
          <p:cNvSpPr/>
          <p:nvPr/>
        </p:nvSpPr>
        <p:spPr>
          <a:xfrm>
            <a:off x="10259568" y="0"/>
            <a:ext cx="1932432" cy="1517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F8FCD-0D08-4B47-ACA4-78CDE9C164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1DD495-83F8-E041-99A2-CF135FA919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Conformance constraints: example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39F6470-7769-DF4A-92B2-33102BD892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297218"/>
              </p:ext>
            </p:extLst>
          </p:nvPr>
        </p:nvGraphicFramePr>
        <p:xfrm>
          <a:off x="2032000" y="1850091"/>
          <a:ext cx="8127999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69501661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50955651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0425435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BMI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5097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6 feet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142 </a:t>
                      </a:r>
                      <a:r>
                        <a:rPr lang="en-US" sz="3200" err="1"/>
                        <a:t>lbs</a:t>
                      </a:r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19.3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019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5 feet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170 </a:t>
                      </a:r>
                      <a:r>
                        <a:rPr lang="en-US" sz="3200" err="1"/>
                        <a:t>lbs</a:t>
                      </a:r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33.2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537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5 feet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130 </a:t>
                      </a:r>
                      <a:r>
                        <a:rPr lang="en-US" sz="3200" err="1"/>
                        <a:t>lbs</a:t>
                      </a:r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25.4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65643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B921BCFC-39D7-844C-AAD1-57923DFF444E}"/>
              </a:ext>
            </a:extLst>
          </p:cNvPr>
          <p:cNvSpPr txBox="1">
            <a:spLocks/>
          </p:cNvSpPr>
          <p:nvPr/>
        </p:nvSpPr>
        <p:spPr>
          <a:xfrm>
            <a:off x="4645866" y="4568720"/>
            <a:ext cx="3394548" cy="5462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288" lvl="1" algn="ctr"/>
            <a:r>
              <a:rPr lang="en-US" sz="3200"/>
              <a:t>10 ≤ BMI ≤ 40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9EF0B7-2DA2-C645-B250-EF5EF77D4B4D}"/>
              </a:ext>
            </a:extLst>
          </p:cNvPr>
          <p:cNvSpPr txBox="1">
            <a:spLocks/>
          </p:cNvSpPr>
          <p:nvPr/>
        </p:nvSpPr>
        <p:spPr>
          <a:xfrm>
            <a:off x="3121572" y="5407961"/>
            <a:ext cx="6779173" cy="5462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288" lvl="1" algn="ctr"/>
            <a:r>
              <a:rPr lang="en-US" sz="3200"/>
              <a:t>-40 ≤ (28 X Height— Weight) ≤ 30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36DF086-21C5-9D4A-9E54-30BF96E076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Conformance Constraints Discovery: Measuring Trust in Data-driven Systems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7599D1-DB3C-6347-9A1A-50805EC63B26}"/>
              </a:ext>
            </a:extLst>
          </p:cNvPr>
          <p:cNvSpPr/>
          <p:nvPr/>
        </p:nvSpPr>
        <p:spPr>
          <a:xfrm>
            <a:off x="10259568" y="0"/>
            <a:ext cx="1932432" cy="1517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CE5D2-4BAD-4842-AFDE-4DFB8E7EB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12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8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B7A13-3826-E14A-81CB-B83D8E2D4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Violation of conformance constraint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E2E46EB-042E-7C47-8A3D-F81D062428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476796"/>
              </p:ext>
            </p:extLst>
          </p:nvPr>
        </p:nvGraphicFramePr>
        <p:xfrm>
          <a:off x="2031999" y="2302512"/>
          <a:ext cx="8127999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69501661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50955651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0425435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BMI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097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6 feet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142 </a:t>
                      </a:r>
                      <a:r>
                        <a:rPr lang="en-US" sz="3200" err="1"/>
                        <a:t>lbs</a:t>
                      </a:r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19.3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019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5 feet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170 </a:t>
                      </a:r>
                      <a:r>
                        <a:rPr lang="en-US" sz="3200" err="1"/>
                        <a:t>lbs</a:t>
                      </a:r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33.2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537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5 feet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130 </a:t>
                      </a:r>
                      <a:r>
                        <a:rPr lang="en-US" sz="3200" err="1"/>
                        <a:t>lbs</a:t>
                      </a:r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25.4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65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6958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6 feet</a:t>
                      </a:r>
                    </a:p>
                  </a:txBody>
                  <a:tcPr>
                    <a:solidFill>
                      <a:srgbClr val="FF0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170 </a:t>
                      </a:r>
                      <a:r>
                        <a:rPr lang="en-US" sz="3200" err="1"/>
                        <a:t>lbs</a:t>
                      </a:r>
                      <a:endParaRPr lang="en-US" sz="3200"/>
                    </a:p>
                  </a:txBody>
                  <a:tcPr>
                    <a:solidFill>
                      <a:srgbClr val="FF0000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231</a:t>
                      </a:r>
                    </a:p>
                  </a:txBody>
                  <a:tcPr>
                    <a:solidFill>
                      <a:srgbClr val="FF0000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727080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7C201DE4-395D-5241-BA20-E444F569943C}"/>
              </a:ext>
            </a:extLst>
          </p:cNvPr>
          <p:cNvSpPr txBox="1">
            <a:spLocks/>
          </p:cNvSpPr>
          <p:nvPr/>
        </p:nvSpPr>
        <p:spPr>
          <a:xfrm>
            <a:off x="838200" y="1546597"/>
            <a:ext cx="3394548" cy="5462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288" lvl="1" algn="ctr"/>
            <a:r>
              <a:rPr lang="en-US" sz="3200"/>
              <a:t>10 ≤ BMI ≤ 40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753DF02-5A66-8648-9CDF-F31BDDFE81B2}"/>
              </a:ext>
            </a:extLst>
          </p:cNvPr>
          <p:cNvGrpSpPr/>
          <p:nvPr/>
        </p:nvGrpSpPr>
        <p:grpSpPr>
          <a:xfrm>
            <a:off x="846222" y="1538577"/>
            <a:ext cx="8554452" cy="4238655"/>
            <a:chOff x="846222" y="1538577"/>
            <a:chExt cx="8554452" cy="423865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F163569-570C-3C43-9757-5C02D1508B62}"/>
                </a:ext>
              </a:extLst>
            </p:cNvPr>
            <p:cNvSpPr/>
            <p:nvPr/>
          </p:nvSpPr>
          <p:spPr>
            <a:xfrm>
              <a:off x="8153400" y="5216110"/>
              <a:ext cx="1247274" cy="56112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6B41A684-6198-8B4F-AAA5-0AAA9CAA41A3}"/>
                </a:ext>
              </a:extLst>
            </p:cNvPr>
            <p:cNvSpPr txBox="1">
              <a:spLocks/>
            </p:cNvSpPr>
            <p:nvPr/>
          </p:nvSpPr>
          <p:spPr>
            <a:xfrm>
              <a:off x="846222" y="1538577"/>
              <a:ext cx="3394548" cy="54624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rgbClr val="FF0000"/>
              </a:solidFill>
            </a:ln>
          </p:spPr>
          <p:txBody>
            <a:bodyPr vert="horz" lIns="0" tIns="0" rIns="0" bIns="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4288" lvl="1" algn="ctr"/>
              <a:r>
                <a:rPr lang="en-US" sz="3200"/>
                <a:t>10 ≤ BMI ≤ 40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DEFF8D-DCAE-074C-8CF2-7B0AB41BDBB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Conformance Constraints Discovery: Measuring Trust in Data-driven Systems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3EA7BB-F504-8241-A4DB-978F59BB6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13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074B4A-FBF3-4371-B9BB-01C8505C3FD2}"/>
              </a:ext>
            </a:extLst>
          </p:cNvPr>
          <p:cNvSpPr/>
          <p:nvPr/>
        </p:nvSpPr>
        <p:spPr>
          <a:xfrm>
            <a:off x="10259568" y="0"/>
            <a:ext cx="1932432" cy="1517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528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DE120F-A8C8-B246-8E9F-0AA18CBBEFC1}"/>
              </a:ext>
            </a:extLst>
          </p:cNvPr>
          <p:cNvSpPr/>
          <p:nvPr/>
        </p:nvSpPr>
        <p:spPr>
          <a:xfrm>
            <a:off x="1087395" y="2432734"/>
            <a:ext cx="10206681" cy="532888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C2C148-6652-4B45-AD22-805E61D38D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Projection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AB62764C-0327-DC4B-8C9A-F549332BD2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2432735"/>
                <a:ext cx="12192000" cy="6215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/>
                  <a:t>-𝝐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 </m:t>
                    </m:r>
                  </m:oMath>
                </a14:m>
                <a:r>
                  <a:rPr lang="en-US"/>
                  <a:t>(60 </a:t>
                </a:r>
                <a:r>
                  <a:rPr lang="en-US" baseline="30000"/>
                  <a:t>.</a:t>
                </a:r>
                <a:r>
                  <a:rPr lang="en-US"/>
                  <a:t> </a:t>
                </a:r>
                <a:r>
                  <a:rPr lang="en-US" err="1"/>
                  <a:t>arr_hour</a:t>
                </a:r>
                <a:r>
                  <a:rPr lang="en-US"/>
                  <a:t> + </a:t>
                </a:r>
                <a:r>
                  <a:rPr lang="en-US" err="1"/>
                  <a:t>arr_min</a:t>
                </a:r>
                <a:r>
                  <a:rPr lang="en-US"/>
                  <a:t>) – (60 </a:t>
                </a:r>
                <a:r>
                  <a:rPr lang="en-US" baseline="30000"/>
                  <a:t>.</a:t>
                </a:r>
                <a:r>
                  <a:rPr lang="en-US"/>
                  <a:t> </a:t>
                </a:r>
                <a:r>
                  <a:rPr lang="en-US" err="1"/>
                  <a:t>dep_hour</a:t>
                </a:r>
                <a:r>
                  <a:rPr lang="en-US"/>
                  <a:t> + </a:t>
                </a:r>
                <a:r>
                  <a:rPr lang="en-US" err="1"/>
                  <a:t>dep_min</a:t>
                </a:r>
                <a:r>
                  <a:rPr lang="en-US"/>
                  <a:t>) – duration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 </m:t>
                    </m:r>
                  </m:oMath>
                </a14:m>
                <a:r>
                  <a:rPr lang="en-US"/>
                  <a:t>𝝐</a:t>
                </a:r>
              </a:p>
              <a:p>
                <a:pPr lvl="1" algn="ctr"/>
                <a:endParaRPr lang="en-US" sz="360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AB62764C-0327-DC4B-8C9A-F549332BD2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432735"/>
                <a:ext cx="12192000" cy="621512"/>
              </a:xfrm>
              <a:prstGeom prst="rect">
                <a:avLst/>
              </a:prstGeom>
              <a:blipFill>
                <a:blip r:embed="rId3"/>
                <a:stretch>
                  <a:fillRect t="-16667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CCFD7C0D-023D-0F4B-8FF4-D4EF97114FEA}"/>
              </a:ext>
            </a:extLst>
          </p:cNvPr>
          <p:cNvSpPr/>
          <p:nvPr/>
        </p:nvSpPr>
        <p:spPr>
          <a:xfrm>
            <a:off x="3895061" y="4242391"/>
            <a:ext cx="3622158" cy="1820479"/>
          </a:xfrm>
          <a:prstGeom prst="wedgeRectCallout">
            <a:avLst>
              <a:gd name="adj1" fmla="val -5133"/>
              <a:gd name="adj2" fmla="val -116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Projection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209D2280-476C-B945-97BD-C58092517479}"/>
              </a:ext>
            </a:extLst>
          </p:cNvPr>
          <p:cNvSpPr/>
          <p:nvPr/>
        </p:nvSpPr>
        <p:spPr>
          <a:xfrm>
            <a:off x="428846" y="4983092"/>
            <a:ext cx="3037368" cy="595423"/>
          </a:xfrm>
          <a:prstGeom prst="wedgeRectCallout">
            <a:avLst>
              <a:gd name="adj1" fmla="val -49454"/>
              <a:gd name="adj2" fmla="val -379765"/>
            </a:avLst>
          </a:prstGeom>
          <a:solidFill>
            <a:srgbClr val="009E73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Lower bound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459EF7BE-F51E-EB49-9186-22FA49BFD0FA}"/>
              </a:ext>
            </a:extLst>
          </p:cNvPr>
          <p:cNvSpPr/>
          <p:nvPr/>
        </p:nvSpPr>
        <p:spPr>
          <a:xfrm>
            <a:off x="8725788" y="4983091"/>
            <a:ext cx="3037368" cy="595423"/>
          </a:xfrm>
          <a:prstGeom prst="wedgeRectCallout">
            <a:avLst>
              <a:gd name="adj1" fmla="val 52539"/>
              <a:gd name="adj2" fmla="val -375623"/>
            </a:avLst>
          </a:prstGeom>
          <a:solidFill>
            <a:srgbClr val="009E73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Upper bound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B38909-E788-8446-89CA-633D498935CB}"/>
              </a:ext>
            </a:extLst>
          </p:cNvPr>
          <p:cNvSpPr/>
          <p:nvPr/>
        </p:nvSpPr>
        <p:spPr>
          <a:xfrm>
            <a:off x="189471" y="2432734"/>
            <a:ext cx="551193" cy="532628"/>
          </a:xfrm>
          <a:prstGeom prst="rect">
            <a:avLst/>
          </a:prstGeom>
          <a:solidFill>
            <a:srgbClr val="009E7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EE4C90-1072-FB41-AA0F-8AA65D1498BC}"/>
              </a:ext>
            </a:extLst>
          </p:cNvPr>
          <p:cNvSpPr/>
          <p:nvPr/>
        </p:nvSpPr>
        <p:spPr>
          <a:xfrm>
            <a:off x="11601284" y="2432734"/>
            <a:ext cx="551193" cy="532628"/>
          </a:xfrm>
          <a:prstGeom prst="rect">
            <a:avLst/>
          </a:prstGeom>
          <a:solidFill>
            <a:srgbClr val="009E7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1F64F8-7CDE-7B45-946D-34EA9AB98EC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Conformance Constraints Discovery: Measuring Trust in Data-driven Systems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5DEBD9-84A1-6A41-BE95-45A0B6AC9FDB}"/>
              </a:ext>
            </a:extLst>
          </p:cNvPr>
          <p:cNvSpPr/>
          <p:nvPr/>
        </p:nvSpPr>
        <p:spPr>
          <a:xfrm>
            <a:off x="10259568" y="0"/>
            <a:ext cx="1932432" cy="1517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6E65EF-619F-8146-9BBC-E75286B641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2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0B096-E484-EC4E-8791-4BA1999FC0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730"/>
              <a:t>How to find good projections?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F9B9AE3-7B12-704E-8E6D-4ADF39A2B696}"/>
              </a:ext>
            </a:extLst>
          </p:cNvPr>
          <p:cNvSpPr txBox="1">
            <a:spLocks/>
          </p:cNvSpPr>
          <p:nvPr/>
        </p:nvSpPr>
        <p:spPr>
          <a:xfrm>
            <a:off x="1730229" y="1900284"/>
            <a:ext cx="8731541" cy="15287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buClr>
                <a:schemeClr val="tx1"/>
              </a:buClr>
            </a:pPr>
            <a:r>
              <a:rPr lang="en-US" sz="3200"/>
              <a:t>ML pipelines </a:t>
            </a:r>
            <a:r>
              <a:rPr lang="en-US" sz="3200">
                <a:solidFill>
                  <a:srgbClr val="0070C0"/>
                </a:solidFill>
              </a:rPr>
              <a:t>drop</a:t>
            </a:r>
            <a:r>
              <a:rPr lang="en-US" sz="3200"/>
              <a:t> low-variance dimensions to achieve dimensionality reduction.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2E3CD85-C1B8-C942-AA9C-0A7406BDB541}"/>
              </a:ext>
            </a:extLst>
          </p:cNvPr>
          <p:cNvSpPr txBox="1">
            <a:spLocks/>
          </p:cNvSpPr>
          <p:nvPr/>
        </p:nvSpPr>
        <p:spPr>
          <a:xfrm>
            <a:off x="1730229" y="3868784"/>
            <a:ext cx="8731541" cy="202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buClr>
                <a:schemeClr val="tx1"/>
              </a:buClr>
            </a:pPr>
            <a:r>
              <a:rPr lang="en-US" sz="3200"/>
              <a:t>ML models </a:t>
            </a:r>
            <a:r>
              <a:rPr lang="en-US" sz="3200">
                <a:solidFill>
                  <a:srgbClr val="0070C0"/>
                </a:solidFill>
              </a:rPr>
              <a:t>assume</a:t>
            </a:r>
            <a:r>
              <a:rPr lang="en-US" sz="3200"/>
              <a:t> that training data’s constraints/properties will continue to hold during serving.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548E5D-314A-5046-88CB-5585C638751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Conformance Constraints Discovery: Measuring Trust in Data-driven Systems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76BBD4-E55C-DC4B-BA8B-F688FE4BDA5E}"/>
              </a:ext>
            </a:extLst>
          </p:cNvPr>
          <p:cNvSpPr/>
          <p:nvPr/>
        </p:nvSpPr>
        <p:spPr>
          <a:xfrm>
            <a:off x="10259568" y="0"/>
            <a:ext cx="1932432" cy="1517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CF722D-4D4A-D340-9FD5-4B099A458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73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E688E0-11C1-CB47-9243-E127270DC6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Low-variance projections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D53312D-9604-EA49-9514-D98287B13026}"/>
              </a:ext>
            </a:extLst>
          </p:cNvPr>
          <p:cNvGrpSpPr/>
          <p:nvPr/>
        </p:nvGrpSpPr>
        <p:grpSpPr>
          <a:xfrm>
            <a:off x="876984" y="1552753"/>
            <a:ext cx="10434157" cy="4827607"/>
            <a:chOff x="1366321" y="1570911"/>
            <a:chExt cx="10434157" cy="482760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66B287C-39BF-E641-9E25-CB24B256B222}"/>
                </a:ext>
              </a:extLst>
            </p:cNvPr>
            <p:cNvGrpSpPr/>
            <p:nvPr/>
          </p:nvGrpSpPr>
          <p:grpSpPr>
            <a:xfrm>
              <a:off x="4034064" y="1570911"/>
              <a:ext cx="6392162" cy="4763715"/>
              <a:chOff x="3007711" y="1789805"/>
              <a:chExt cx="6977314" cy="5414402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6" name="Ink 5">
                    <a:extLst>
                      <a:ext uri="{FF2B5EF4-FFF2-40B4-BE49-F238E27FC236}">
                        <a16:creationId xmlns:a16="http://schemas.microsoft.com/office/drawing/2014/main" id="{B4DC719B-FE4D-B747-ADAD-0452277C6438}"/>
                      </a:ext>
                    </a:extLst>
                  </p14:cNvPr>
                  <p14:cNvContentPartPr/>
                  <p14:nvPr/>
                </p14:nvContentPartPr>
                <p14:xfrm rot="16915401">
                  <a:off x="4130239" y="2840686"/>
                  <a:ext cx="4304060" cy="4422981"/>
                </p14:xfrm>
              </p:contentPart>
            </mc:Choice>
            <mc:Fallback xmlns="">
              <p:pic>
                <p:nvPicPr>
                  <p:cNvPr id="6" name="Ink 5">
                    <a:extLst>
                      <a:ext uri="{FF2B5EF4-FFF2-40B4-BE49-F238E27FC236}">
                        <a16:creationId xmlns:a16="http://schemas.microsoft.com/office/drawing/2014/main" id="{B4DC719B-FE4D-B747-ADAD-0452277C6438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16915401">
                    <a:off x="4125329" y="2835968"/>
                    <a:ext cx="4313880" cy="443241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C85D8F71-1053-C640-B14C-72E03F3D9309}"/>
                      </a:ext>
                    </a:extLst>
                  </p14:cNvPr>
                  <p14:cNvContentPartPr/>
                  <p14:nvPr/>
                </p14:nvContentPartPr>
                <p14:xfrm rot="16915401">
                  <a:off x="3467922" y="1662647"/>
                  <a:ext cx="4202302" cy="4456617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C85D8F71-1053-C640-B14C-72E03F3D9309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16915401">
                    <a:off x="3463012" y="1657931"/>
                    <a:ext cx="4212122" cy="44660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E9DE6EA1-62E7-7342-8C04-BF89D0921C8D}"/>
                      </a:ext>
                    </a:extLst>
                  </p14:cNvPr>
                  <p14:cNvContentPartPr/>
                  <p14:nvPr/>
                </p14:nvContentPartPr>
                <p14:xfrm rot="16915401">
                  <a:off x="3797983" y="2177137"/>
                  <a:ext cx="4357727" cy="4603955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E9DE6EA1-62E7-7342-8C04-BF89D0921C8D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 rot="16915401">
                    <a:off x="3783659" y="2163375"/>
                    <a:ext cx="4386375" cy="4631479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64DBC5C2-EE19-B746-9D2D-194D894A9E2D}"/>
                  </a:ext>
                </a:extLst>
              </p:cNvPr>
              <p:cNvGrpSpPr/>
              <p:nvPr/>
            </p:nvGrpSpPr>
            <p:grpSpPr>
              <a:xfrm>
                <a:off x="3007711" y="2273696"/>
                <a:ext cx="6977314" cy="3887493"/>
                <a:chOff x="3007711" y="2273696"/>
                <a:chExt cx="6977314" cy="3887493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9">
                  <p14:nvContentPartPr>
                    <p14:cNvPr id="10" name="Ink 9">
                      <a:extLst>
                        <a:ext uri="{FF2B5EF4-FFF2-40B4-BE49-F238E27FC236}">
                          <a16:creationId xmlns:a16="http://schemas.microsoft.com/office/drawing/2014/main" id="{5C8E7F59-4FEB-E344-A57A-615B8ECADA4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24824" y="3435898"/>
                    <a:ext cx="4738262" cy="2390810"/>
                  </p14:xfrm>
                </p:contentPart>
              </mc:Choice>
              <mc:Fallback xmlns="">
                <p:pic>
                  <p:nvPicPr>
                    <p:cNvPr id="10" name="Ink 9">
                      <a:extLst>
                        <a:ext uri="{FF2B5EF4-FFF2-40B4-BE49-F238E27FC236}">
                          <a16:creationId xmlns:a16="http://schemas.microsoft.com/office/drawing/2014/main" id="{5C8E7F59-4FEB-E344-A57A-615B8ECADA49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3411071" y="3421572"/>
                      <a:ext cx="4765769" cy="241946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">
                  <p14:nvContentPartPr>
                    <p14:cNvPr id="11" name="Ink 10">
                      <a:extLst>
                        <a:ext uri="{FF2B5EF4-FFF2-40B4-BE49-F238E27FC236}">
                          <a16:creationId xmlns:a16="http://schemas.microsoft.com/office/drawing/2014/main" id="{FF3A404A-7B6F-3244-8CCF-183EAA0EE19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007311" y="3140634"/>
                    <a:ext cx="4736071" cy="2421668"/>
                  </p14:xfrm>
                </p:contentPart>
              </mc:Choice>
              <mc:Fallback xmlns="">
                <p:pic>
                  <p:nvPicPr>
                    <p:cNvPr id="11" name="Ink 10">
                      <a:extLst>
                        <a:ext uri="{FF2B5EF4-FFF2-40B4-BE49-F238E27FC236}">
                          <a16:creationId xmlns:a16="http://schemas.microsoft.com/office/drawing/2014/main" id="{FF3A404A-7B6F-3244-8CCF-183EAA0EE193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4002595" y="3135724"/>
                      <a:ext cx="4745502" cy="243148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">
                  <p14:nvContentPartPr>
                    <p14:cNvPr id="12" name="Ink 11">
                      <a:extLst>
                        <a:ext uri="{FF2B5EF4-FFF2-40B4-BE49-F238E27FC236}">
                          <a16:creationId xmlns:a16="http://schemas.microsoft.com/office/drawing/2014/main" id="{658BA59D-B84F-3448-A1AB-7441857E04D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50572" y="3831220"/>
                    <a:ext cx="4292309" cy="2202901"/>
                  </p14:xfrm>
                </p:contentPart>
              </mc:Choice>
              <mc:Fallback xmlns="">
                <p:pic>
                  <p:nvPicPr>
                    <p:cNvPr id="12" name="Ink 11">
                      <a:extLst>
                        <a:ext uri="{FF2B5EF4-FFF2-40B4-BE49-F238E27FC236}">
                          <a16:creationId xmlns:a16="http://schemas.microsoft.com/office/drawing/2014/main" id="{658BA59D-B84F-3448-A1AB-7441857E04D2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3145856" y="3826307"/>
                      <a:ext cx="4301742" cy="221272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">
                  <p14:nvContentPartPr>
                    <p14:cNvPr id="13" name="Ink 12">
                      <a:extLst>
                        <a:ext uri="{FF2B5EF4-FFF2-40B4-BE49-F238E27FC236}">
                          <a16:creationId xmlns:a16="http://schemas.microsoft.com/office/drawing/2014/main" id="{55212CCB-9AF8-B245-8D48-1215B09F2D5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72098" y="4568912"/>
                    <a:ext cx="563" cy="669"/>
                  </p14:xfrm>
                </p:contentPart>
              </mc:Choice>
              <mc:Fallback xmlns="">
                <p:pic>
                  <p:nvPicPr>
                    <p:cNvPr id="13" name="Ink 12">
                      <a:extLst>
                        <a:ext uri="{FF2B5EF4-FFF2-40B4-BE49-F238E27FC236}">
                          <a16:creationId xmlns:a16="http://schemas.microsoft.com/office/drawing/2014/main" id="{55212CCB-9AF8-B245-8D48-1215B09F2D55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4673573" y="4451837"/>
                      <a:ext cx="197050" cy="2341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">
                  <p14:nvContentPartPr>
                    <p14:cNvPr id="14" name="Ink 13">
                      <a:extLst>
                        <a:ext uri="{FF2B5EF4-FFF2-40B4-BE49-F238E27FC236}">
                          <a16:creationId xmlns:a16="http://schemas.microsoft.com/office/drawing/2014/main" id="{18705913-8771-BD48-89C4-714E3AB039A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73569" y="4568912"/>
                    <a:ext cx="563" cy="669"/>
                  </p14:xfrm>
                </p:contentPart>
              </mc:Choice>
              <mc:Fallback xmlns="">
                <p:pic>
                  <p:nvPicPr>
                    <p:cNvPr id="14" name="Ink 13">
                      <a:extLst>
                        <a:ext uri="{FF2B5EF4-FFF2-40B4-BE49-F238E27FC236}">
                          <a16:creationId xmlns:a16="http://schemas.microsoft.com/office/drawing/2014/main" id="{18705913-8771-BD48-89C4-714E3AB039A7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5075044" y="4451837"/>
                      <a:ext cx="197050" cy="2341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">
                  <p14:nvContentPartPr>
                    <p14:cNvPr id="15" name="Ink 14">
                      <a:extLst>
                        <a:ext uri="{FF2B5EF4-FFF2-40B4-BE49-F238E27FC236}">
                          <a16:creationId xmlns:a16="http://schemas.microsoft.com/office/drawing/2014/main" id="{742CBA51-3303-F743-A725-670EFE532C9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24926" y="4568912"/>
                    <a:ext cx="563" cy="669"/>
                  </p14:xfrm>
                </p:contentPart>
              </mc:Choice>
              <mc:Fallback xmlns="">
                <p:pic>
                  <p:nvPicPr>
                    <p:cNvPr id="15" name="Ink 14">
                      <a:extLst>
                        <a:ext uri="{FF2B5EF4-FFF2-40B4-BE49-F238E27FC236}">
                          <a16:creationId xmlns:a16="http://schemas.microsoft.com/office/drawing/2014/main" id="{742CBA51-3303-F743-A725-670EFE532C99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5426401" y="4451837"/>
                      <a:ext cx="197050" cy="2341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">
                  <p14:nvContentPartPr>
                    <p14:cNvPr id="16" name="Ink 15">
                      <a:extLst>
                        <a:ext uri="{FF2B5EF4-FFF2-40B4-BE49-F238E27FC236}">
                          <a16:creationId xmlns:a16="http://schemas.microsoft.com/office/drawing/2014/main" id="{604727D5-A1C4-4C46-B71E-03D9180158F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50946" y="4568912"/>
                    <a:ext cx="563" cy="669"/>
                  </p14:xfrm>
                </p:contentPart>
              </mc:Choice>
              <mc:Fallback xmlns="">
                <p:pic>
                  <p:nvPicPr>
                    <p:cNvPr id="16" name="Ink 15">
                      <a:extLst>
                        <a:ext uri="{FF2B5EF4-FFF2-40B4-BE49-F238E27FC236}">
                          <a16:creationId xmlns:a16="http://schemas.microsoft.com/office/drawing/2014/main" id="{604727D5-A1C4-4C46-B71E-03D9180158F3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5752421" y="4451837"/>
                      <a:ext cx="197050" cy="2341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">
                  <p14:nvContentPartPr>
                    <p14:cNvPr id="17" name="Ink 16">
                      <a:extLst>
                        <a:ext uri="{FF2B5EF4-FFF2-40B4-BE49-F238E27FC236}">
                          <a16:creationId xmlns:a16="http://schemas.microsoft.com/office/drawing/2014/main" id="{8BA38D07-69C5-3948-8B03-7D11645D6EA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26852" y="4568912"/>
                    <a:ext cx="563" cy="669"/>
                  </p14:xfrm>
                </p:contentPart>
              </mc:Choice>
              <mc:Fallback xmlns="">
                <p:pic>
                  <p:nvPicPr>
                    <p:cNvPr id="17" name="Ink 16">
                      <a:extLst>
                        <a:ext uri="{FF2B5EF4-FFF2-40B4-BE49-F238E27FC236}">
                          <a16:creationId xmlns:a16="http://schemas.microsoft.com/office/drawing/2014/main" id="{8BA38D07-69C5-3948-8B03-7D11645D6EA4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6028327" y="4451837"/>
                      <a:ext cx="197050" cy="2341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">
                  <p14:nvContentPartPr>
                    <p14:cNvPr id="18" name="Ink 17">
                      <a:extLst>
                        <a:ext uri="{FF2B5EF4-FFF2-40B4-BE49-F238E27FC236}">
                          <a16:creationId xmlns:a16="http://schemas.microsoft.com/office/drawing/2014/main" id="{B24CB7B4-5A49-B749-86DE-FEA60DB21B5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02531" y="4568912"/>
                    <a:ext cx="563" cy="669"/>
                  </p14:xfrm>
                </p:contentPart>
              </mc:Choice>
              <mc:Fallback xmlns="">
                <p:pic>
                  <p:nvPicPr>
                    <p:cNvPr id="18" name="Ink 17">
                      <a:extLst>
                        <a:ext uri="{FF2B5EF4-FFF2-40B4-BE49-F238E27FC236}">
                          <a16:creationId xmlns:a16="http://schemas.microsoft.com/office/drawing/2014/main" id="{B24CB7B4-5A49-B749-86DE-FEA60DB21B5D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6204006" y="4451837"/>
                      <a:ext cx="197050" cy="2341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">
                  <p14:nvContentPartPr>
                    <p14:cNvPr id="19" name="Ink 18">
                      <a:extLst>
                        <a:ext uri="{FF2B5EF4-FFF2-40B4-BE49-F238E27FC236}">
                          <a16:creationId xmlns:a16="http://schemas.microsoft.com/office/drawing/2014/main" id="{48555161-E9DD-AA49-85E0-94E2585EDFA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77646" y="4568912"/>
                    <a:ext cx="563" cy="669"/>
                  </p14:xfrm>
                </p:contentPart>
              </mc:Choice>
              <mc:Fallback xmlns="">
                <p:pic>
                  <p:nvPicPr>
                    <p:cNvPr id="19" name="Ink 18">
                      <a:extLst>
                        <a:ext uri="{FF2B5EF4-FFF2-40B4-BE49-F238E27FC236}">
                          <a16:creationId xmlns:a16="http://schemas.microsoft.com/office/drawing/2014/main" id="{48555161-E9DD-AA49-85E0-94E2585EDFA4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6379121" y="4451837"/>
                      <a:ext cx="197050" cy="2341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">
                  <p14:nvContentPartPr>
                    <p14:cNvPr id="20" name="Ink 19">
                      <a:extLst>
                        <a:ext uri="{FF2B5EF4-FFF2-40B4-BE49-F238E27FC236}">
                          <a16:creationId xmlns:a16="http://schemas.microsoft.com/office/drawing/2014/main" id="{8306460D-C17D-504B-B7BB-9CF771A4558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04002" y="4568912"/>
                    <a:ext cx="563" cy="669"/>
                  </p14:xfrm>
                </p:contentPart>
              </mc:Choice>
              <mc:Fallback xmlns="">
                <p:pic>
                  <p:nvPicPr>
                    <p:cNvPr id="20" name="Ink 19">
                      <a:extLst>
                        <a:ext uri="{FF2B5EF4-FFF2-40B4-BE49-F238E27FC236}">
                          <a16:creationId xmlns:a16="http://schemas.microsoft.com/office/drawing/2014/main" id="{8306460D-C17D-504B-B7BB-9CF771A45589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6605477" y="4451837"/>
                      <a:ext cx="197050" cy="2341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">
                  <p14:nvContentPartPr>
                    <p14:cNvPr id="21" name="Ink 20">
                      <a:extLst>
                        <a:ext uri="{FF2B5EF4-FFF2-40B4-BE49-F238E27FC236}">
                          <a16:creationId xmlns:a16="http://schemas.microsoft.com/office/drawing/2014/main" id="{FBF1FBB3-8066-0647-BA8C-EB3C8A76307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49248" y="4390254"/>
                    <a:ext cx="563" cy="669"/>
                  </p14:xfrm>
                </p:contentPart>
              </mc:Choice>
              <mc:Fallback xmlns="">
                <p:pic>
                  <p:nvPicPr>
                    <p:cNvPr id="21" name="Ink 20">
                      <a:extLst>
                        <a:ext uri="{FF2B5EF4-FFF2-40B4-BE49-F238E27FC236}">
                          <a16:creationId xmlns:a16="http://schemas.microsoft.com/office/drawing/2014/main" id="{FBF1FBB3-8066-0647-BA8C-EB3C8A763070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5250723" y="4273179"/>
                      <a:ext cx="197050" cy="2341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">
                  <p14:nvContentPartPr>
                    <p14:cNvPr id="22" name="Ink 21">
                      <a:extLst>
                        <a:ext uri="{FF2B5EF4-FFF2-40B4-BE49-F238E27FC236}">
                          <a16:creationId xmlns:a16="http://schemas.microsoft.com/office/drawing/2014/main" id="{D3B96B65-E075-5B45-B86C-1A0240228B3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72552" y="4657906"/>
                    <a:ext cx="563" cy="669"/>
                  </p14:xfrm>
                </p:contentPart>
              </mc:Choice>
              <mc:Fallback xmlns="">
                <p:pic>
                  <p:nvPicPr>
                    <p:cNvPr id="22" name="Ink 21">
                      <a:extLst>
                        <a:ext uri="{FF2B5EF4-FFF2-40B4-BE49-F238E27FC236}">
                          <a16:creationId xmlns:a16="http://schemas.microsoft.com/office/drawing/2014/main" id="{D3B96B65-E075-5B45-B86C-1A0240228B37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4874027" y="4540831"/>
                      <a:ext cx="197050" cy="2341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">
                  <p14:nvContentPartPr>
                    <p14:cNvPr id="23" name="Ink 22">
                      <a:extLst>
                        <a:ext uri="{FF2B5EF4-FFF2-40B4-BE49-F238E27FC236}">
                          <a16:creationId xmlns:a16="http://schemas.microsoft.com/office/drawing/2014/main" id="{B6260AF5-9083-E043-B0CA-67E4845A07B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00042" y="4807123"/>
                    <a:ext cx="563" cy="669"/>
                  </p14:xfrm>
                </p:contentPart>
              </mc:Choice>
              <mc:Fallback xmlns="">
                <p:pic>
                  <p:nvPicPr>
                    <p:cNvPr id="23" name="Ink 22">
                      <a:extLst>
                        <a:ext uri="{FF2B5EF4-FFF2-40B4-BE49-F238E27FC236}">
                          <a16:creationId xmlns:a16="http://schemas.microsoft.com/office/drawing/2014/main" id="{B6260AF5-9083-E043-B0CA-67E4845A07B3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5601517" y="4690048"/>
                      <a:ext cx="197050" cy="2341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">
                  <p14:nvContentPartPr>
                    <p14:cNvPr id="24" name="Ink 23">
                      <a:extLst>
                        <a:ext uri="{FF2B5EF4-FFF2-40B4-BE49-F238E27FC236}">
                          <a16:creationId xmlns:a16="http://schemas.microsoft.com/office/drawing/2014/main" id="{43C575B8-A79D-724A-9943-8859D41C7EE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52417" y="4331370"/>
                    <a:ext cx="563" cy="669"/>
                  </p14:xfrm>
                </p:contentPart>
              </mc:Choice>
              <mc:Fallback xmlns="">
                <p:pic>
                  <p:nvPicPr>
                    <p:cNvPr id="24" name="Ink 23">
                      <a:extLst>
                        <a:ext uri="{FF2B5EF4-FFF2-40B4-BE49-F238E27FC236}">
                          <a16:creationId xmlns:a16="http://schemas.microsoft.com/office/drawing/2014/main" id="{43C575B8-A79D-724A-9943-8859D41C7EE8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6153892" y="4214295"/>
                      <a:ext cx="197050" cy="2341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">
                  <p14:nvContentPartPr>
                    <p14:cNvPr id="25" name="Ink 24">
                      <a:extLst>
                        <a:ext uri="{FF2B5EF4-FFF2-40B4-BE49-F238E27FC236}">
                          <a16:creationId xmlns:a16="http://schemas.microsoft.com/office/drawing/2014/main" id="{A11DBD84-A49B-6448-8695-30346DF908B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51736" y="4657906"/>
                    <a:ext cx="563" cy="669"/>
                  </p14:xfrm>
                </p:contentPart>
              </mc:Choice>
              <mc:Fallback xmlns="">
                <p:pic>
                  <p:nvPicPr>
                    <p:cNvPr id="25" name="Ink 24">
                      <a:extLst>
                        <a:ext uri="{FF2B5EF4-FFF2-40B4-BE49-F238E27FC236}">
                          <a16:creationId xmlns:a16="http://schemas.microsoft.com/office/drawing/2014/main" id="{A11DBD84-A49B-6448-8695-30346DF908BF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5853211" y="4540831"/>
                      <a:ext cx="197050" cy="2341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">
                  <p14:nvContentPartPr>
                    <p14:cNvPr id="26" name="Ink 25">
                      <a:extLst>
                        <a:ext uri="{FF2B5EF4-FFF2-40B4-BE49-F238E27FC236}">
                          <a16:creationId xmlns:a16="http://schemas.microsoft.com/office/drawing/2014/main" id="{DE7C716E-F920-D14C-A011-C2D7E3E5507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28550" y="4748239"/>
                    <a:ext cx="563" cy="669"/>
                  </p14:xfrm>
                </p:contentPart>
              </mc:Choice>
              <mc:Fallback xmlns="">
                <p:pic>
                  <p:nvPicPr>
                    <p:cNvPr id="26" name="Ink 25">
                      <a:extLst>
                        <a:ext uri="{FF2B5EF4-FFF2-40B4-BE49-F238E27FC236}">
                          <a16:creationId xmlns:a16="http://schemas.microsoft.com/office/drawing/2014/main" id="{DE7C716E-F920-D14C-A011-C2D7E3E55072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6530025" y="4631164"/>
                      <a:ext cx="197050" cy="2341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">
                  <p14:nvContentPartPr>
                    <p14:cNvPr id="27" name="Ink 26">
                      <a:extLst>
                        <a:ext uri="{FF2B5EF4-FFF2-40B4-BE49-F238E27FC236}">
                          <a16:creationId xmlns:a16="http://schemas.microsoft.com/office/drawing/2014/main" id="{EDE8771C-4AB8-BF46-BFFC-95DA6238D23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47667" y="4718797"/>
                    <a:ext cx="563" cy="669"/>
                  </p14:xfrm>
                </p:contentPart>
              </mc:Choice>
              <mc:Fallback xmlns="">
                <p:pic>
                  <p:nvPicPr>
                    <p:cNvPr id="27" name="Ink 26">
                      <a:extLst>
                        <a:ext uri="{FF2B5EF4-FFF2-40B4-BE49-F238E27FC236}">
                          <a16:creationId xmlns:a16="http://schemas.microsoft.com/office/drawing/2014/main" id="{EDE8771C-4AB8-BF46-BFFC-95DA6238D23F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5049142" y="4601722"/>
                      <a:ext cx="197050" cy="2341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">
                  <p14:nvContentPartPr>
                    <p14:cNvPr id="28" name="Ink 27">
                      <a:extLst>
                        <a:ext uri="{FF2B5EF4-FFF2-40B4-BE49-F238E27FC236}">
                          <a16:creationId xmlns:a16="http://schemas.microsoft.com/office/drawing/2014/main" id="{7038731B-77A0-BB4B-B771-826BF828DEB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74023" y="4688686"/>
                    <a:ext cx="563" cy="669"/>
                  </p14:xfrm>
                </p:contentPart>
              </mc:Choice>
              <mc:Fallback xmlns="">
                <p:pic>
                  <p:nvPicPr>
                    <p:cNvPr id="28" name="Ink 27">
                      <a:extLst>
                        <a:ext uri="{FF2B5EF4-FFF2-40B4-BE49-F238E27FC236}">
                          <a16:creationId xmlns:a16="http://schemas.microsoft.com/office/drawing/2014/main" id="{7038731B-77A0-BB4B-B771-826BF828DEBC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5275498" y="4571611"/>
                      <a:ext cx="197050" cy="2341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">
                  <p14:nvContentPartPr>
                    <p14:cNvPr id="29" name="Ink 28">
                      <a:extLst>
                        <a:ext uri="{FF2B5EF4-FFF2-40B4-BE49-F238E27FC236}">
                          <a16:creationId xmlns:a16="http://schemas.microsoft.com/office/drawing/2014/main" id="{F4CD58E2-1C10-E64D-8FCD-B34B222EB55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99252" y="4331370"/>
                    <a:ext cx="563" cy="669"/>
                  </p14:xfrm>
                </p:contentPart>
              </mc:Choice>
              <mc:Fallback xmlns="">
                <p:pic>
                  <p:nvPicPr>
                    <p:cNvPr id="29" name="Ink 28">
                      <a:extLst>
                        <a:ext uri="{FF2B5EF4-FFF2-40B4-BE49-F238E27FC236}">
                          <a16:creationId xmlns:a16="http://schemas.microsoft.com/office/drawing/2014/main" id="{F4CD58E2-1C10-E64D-8FCD-B34B222EB550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5500727" y="4214295"/>
                      <a:ext cx="197050" cy="2341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">
                  <p14:nvContentPartPr>
                    <p14:cNvPr id="30" name="Ink 29">
                      <a:extLst>
                        <a:ext uri="{FF2B5EF4-FFF2-40B4-BE49-F238E27FC236}">
                          <a16:creationId xmlns:a16="http://schemas.microsoft.com/office/drawing/2014/main" id="{AE51023D-5DCC-224C-9524-F7E019F56E4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52871" y="4594339"/>
                    <a:ext cx="10698" cy="669"/>
                  </p14:xfrm>
                </p:contentPart>
              </mc:Choice>
              <mc:Fallback xmlns="">
                <p:pic>
                  <p:nvPicPr>
                    <p:cNvPr id="30" name="Ink 29">
                      <a:extLst>
                        <a:ext uri="{FF2B5EF4-FFF2-40B4-BE49-F238E27FC236}">
                          <a16:creationId xmlns:a16="http://schemas.microsoft.com/office/drawing/2014/main" id="{AE51023D-5DCC-224C-9524-F7E019F56E4E}"/>
                        </a:ext>
                      </a:extLst>
                    </p:cNvPr>
                    <p:cNvPicPr/>
                    <p:nvPr/>
                  </p:nvPicPr>
                  <p:blipFill>
                    <a:blip r:embed="rId34"/>
                    <a:stretch>
                      <a:fillRect/>
                    </a:stretch>
                  </p:blipFill>
                  <p:spPr>
                    <a:xfrm>
                      <a:off x="6447736" y="4586311"/>
                      <a:ext cx="20968" cy="1672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">
                  <p14:nvContentPartPr>
                    <p14:cNvPr id="31" name="Ink 30">
                      <a:extLst>
                        <a:ext uri="{FF2B5EF4-FFF2-40B4-BE49-F238E27FC236}">
                          <a16:creationId xmlns:a16="http://schemas.microsoft.com/office/drawing/2014/main" id="{65853A8A-C80E-544F-B90F-1F2A5A81C3C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15309" y="4518727"/>
                    <a:ext cx="6196058" cy="669"/>
                  </p14:xfrm>
                </p:contentPart>
              </mc:Choice>
              <mc:Fallback xmlns="">
                <p:pic>
                  <p:nvPicPr>
                    <p:cNvPr id="31" name="Ink 30">
                      <a:extLst>
                        <a:ext uri="{FF2B5EF4-FFF2-40B4-BE49-F238E27FC236}">
                          <a16:creationId xmlns:a16="http://schemas.microsoft.com/office/drawing/2014/main" id="{65853A8A-C80E-544F-B90F-1F2A5A81C3C0}"/>
                        </a:ext>
                      </a:extLst>
                    </p:cNvPr>
                    <p:cNvPicPr/>
                    <p:nvPr/>
                  </p:nvPicPr>
                  <p:blipFill>
                    <a:blip r:embed="rId36"/>
                    <a:stretch>
                      <a:fillRect/>
                    </a:stretch>
                  </p:blipFill>
                  <p:spPr>
                    <a:xfrm>
                      <a:off x="3001555" y="4495312"/>
                      <a:ext cx="6223566" cy="4749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">
                  <p14:nvContentPartPr>
                    <p14:cNvPr id="32" name="Ink 31">
                      <a:extLst>
                        <a:ext uri="{FF2B5EF4-FFF2-40B4-BE49-F238E27FC236}">
                          <a16:creationId xmlns:a16="http://schemas.microsoft.com/office/drawing/2014/main" id="{0728B13D-4938-B748-A749-A2216F4B07B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360000" y="4518727"/>
                    <a:ext cx="563" cy="669"/>
                  </p14:xfrm>
                </p:contentPart>
              </mc:Choice>
              <mc:Fallback xmlns="">
                <p:pic>
                  <p:nvPicPr>
                    <p:cNvPr id="32" name="Ink 31">
                      <a:extLst>
                        <a:ext uri="{FF2B5EF4-FFF2-40B4-BE49-F238E27FC236}">
                          <a16:creationId xmlns:a16="http://schemas.microsoft.com/office/drawing/2014/main" id="{0728B13D-4938-B748-A749-A2216F4B07BF}"/>
                        </a:ext>
                      </a:extLst>
                    </p:cNvPr>
                    <p:cNvPicPr/>
                    <p:nvPr/>
                  </p:nvPicPr>
                  <p:blipFill>
                    <a:blip r:embed="rId38"/>
                    <a:stretch>
                      <a:fillRect/>
                    </a:stretch>
                  </p:blipFill>
                  <p:spPr>
                    <a:xfrm>
                      <a:off x="8353244" y="4510699"/>
                      <a:ext cx="14075" cy="1672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">
                  <p14:nvContentPartPr>
                    <p14:cNvPr id="33" name="Ink 32">
                      <a:extLst>
                        <a:ext uri="{FF2B5EF4-FFF2-40B4-BE49-F238E27FC236}">
                          <a16:creationId xmlns:a16="http://schemas.microsoft.com/office/drawing/2014/main" id="{D8BEEF0C-BC77-FF45-98BC-DC288DC2495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07711" y="4817018"/>
                    <a:ext cx="6203655" cy="669"/>
                  </p14:xfrm>
                </p:contentPart>
              </mc:Choice>
              <mc:Fallback xmlns="">
                <p:pic>
                  <p:nvPicPr>
                    <p:cNvPr id="33" name="Ink 32">
                      <a:extLst>
                        <a:ext uri="{FF2B5EF4-FFF2-40B4-BE49-F238E27FC236}">
                          <a16:creationId xmlns:a16="http://schemas.microsoft.com/office/drawing/2014/main" id="{D8BEEF0C-BC77-FF45-98BC-DC288DC24955}"/>
                        </a:ext>
                      </a:extLst>
                    </p:cNvPr>
                    <p:cNvPicPr/>
                    <p:nvPr/>
                  </p:nvPicPr>
                  <p:blipFill>
                    <a:blip r:embed="rId40"/>
                    <a:stretch>
                      <a:fillRect/>
                    </a:stretch>
                  </p:blipFill>
                  <p:spPr>
                    <a:xfrm>
                      <a:off x="3002995" y="4808990"/>
                      <a:ext cx="6213087" cy="1672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">
                  <p14:nvContentPartPr>
                    <p14:cNvPr id="34" name="Ink 33">
                      <a:extLst>
                        <a:ext uri="{FF2B5EF4-FFF2-40B4-BE49-F238E27FC236}">
                          <a16:creationId xmlns:a16="http://schemas.microsoft.com/office/drawing/2014/main" id="{CE6DBE6F-C156-8B4E-8B0F-A001352E760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07712" y="4247718"/>
                    <a:ext cx="6203655" cy="669"/>
                  </p14:xfrm>
                </p:contentPart>
              </mc:Choice>
              <mc:Fallback xmlns="">
                <p:pic>
                  <p:nvPicPr>
                    <p:cNvPr id="34" name="Ink 33">
                      <a:extLst>
                        <a:ext uri="{FF2B5EF4-FFF2-40B4-BE49-F238E27FC236}">
                          <a16:creationId xmlns:a16="http://schemas.microsoft.com/office/drawing/2014/main" id="{CE6DBE6F-C156-8B4E-8B0F-A001352E760D}"/>
                        </a:ext>
                      </a:extLst>
                    </p:cNvPr>
                    <p:cNvPicPr/>
                    <p:nvPr/>
                  </p:nvPicPr>
                  <p:blipFill>
                    <a:blip r:embed="rId40"/>
                    <a:stretch>
                      <a:fillRect/>
                    </a:stretch>
                  </p:blipFill>
                  <p:spPr>
                    <a:xfrm>
                      <a:off x="3002996" y="4239690"/>
                      <a:ext cx="6213087" cy="16725"/>
                    </a:xfrm>
                    <a:prstGeom prst="rect">
                      <a:avLst/>
                    </a:prstGeom>
                  </p:spPr>
                </p:pic>
              </mc:Fallback>
            </mc:AlternateContent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B9FE6BA3-ED14-8548-AFAB-CC3F9FBD0188}"/>
                    </a:ext>
                  </a:extLst>
                </p:cNvPr>
                <p:cNvSpPr txBox="1"/>
                <p:nvPr/>
              </p:nvSpPr>
              <p:spPr>
                <a:xfrm>
                  <a:off x="8229052" y="5741409"/>
                  <a:ext cx="637343" cy="419780"/>
                </a:xfrm>
                <a:prstGeom prst="rect">
                  <a:avLst/>
                </a:prstGeom>
                <a:noFill/>
                <a:ln>
                  <a:solidFill>
                    <a:srgbClr val="D55E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>
                      <a:solidFill>
                        <a:srgbClr val="D55E00"/>
                      </a:solidFill>
                    </a:rPr>
                    <a:t>F1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117AAE9-6B26-1B45-9CB8-AB9780AD3E70}"/>
                    </a:ext>
                  </a:extLst>
                </p:cNvPr>
                <p:cNvSpPr txBox="1"/>
                <p:nvPr/>
              </p:nvSpPr>
              <p:spPr>
                <a:xfrm>
                  <a:off x="8424711" y="2273696"/>
                  <a:ext cx="637343" cy="419780"/>
                </a:xfrm>
                <a:prstGeom prst="rect">
                  <a:avLst/>
                </a:prstGeom>
                <a:noFill/>
                <a:ln>
                  <a:solidFill>
                    <a:srgbClr val="D55E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>
                      <a:solidFill>
                        <a:srgbClr val="D55E00"/>
                      </a:solidFill>
                    </a:rPr>
                    <a:t>F2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A768675-781D-5A4A-9CA5-59BB2C2E5E5C}"/>
                    </a:ext>
                  </a:extLst>
                </p:cNvPr>
                <p:cNvSpPr txBox="1"/>
                <p:nvPr/>
              </p:nvSpPr>
              <p:spPr>
                <a:xfrm>
                  <a:off x="9417023" y="4261971"/>
                  <a:ext cx="568002" cy="419780"/>
                </a:xfrm>
                <a:prstGeom prst="rect">
                  <a:avLst/>
                </a:prstGeom>
                <a:noFill/>
                <a:ln>
                  <a:solidFill>
                    <a:srgbClr val="009E73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>
                      <a:solidFill>
                        <a:srgbClr val="009E73"/>
                      </a:solidFill>
                    </a:rPr>
                    <a:t>F3</a:t>
                  </a:r>
                </a:p>
              </p:txBody>
            </p:sp>
          </p:grpSp>
        </p:grpSp>
        <p:sp>
          <p:nvSpPr>
            <p:cNvPr id="3" name="Rectangular Callout 2">
              <a:extLst>
                <a:ext uri="{FF2B5EF4-FFF2-40B4-BE49-F238E27FC236}">
                  <a16:creationId xmlns:a16="http://schemas.microsoft.com/office/drawing/2014/main" id="{6E99ACBC-3799-0D42-8906-5535F6DE786F}"/>
                </a:ext>
              </a:extLst>
            </p:cNvPr>
            <p:cNvSpPr/>
            <p:nvPr/>
          </p:nvSpPr>
          <p:spPr>
            <a:xfrm>
              <a:off x="1403020" y="3552248"/>
              <a:ext cx="1427018" cy="1156601"/>
            </a:xfrm>
            <a:prstGeom prst="wedgeRectCallout">
              <a:avLst>
                <a:gd name="adj1" fmla="val 121886"/>
                <a:gd name="adj2" fmla="val -12966"/>
              </a:avLst>
            </a:prstGeom>
            <a:solidFill>
              <a:srgbClr val="009E7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Low variance</a:t>
              </a:r>
            </a:p>
          </p:txBody>
        </p:sp>
        <p:sp>
          <p:nvSpPr>
            <p:cNvPr id="40" name="Rectangular Callout 39">
              <a:extLst>
                <a:ext uri="{FF2B5EF4-FFF2-40B4-BE49-F238E27FC236}">
                  <a16:creationId xmlns:a16="http://schemas.microsoft.com/office/drawing/2014/main" id="{97BA8063-B04F-0646-B49A-8C317DAC018F}"/>
                </a:ext>
              </a:extLst>
            </p:cNvPr>
            <p:cNvSpPr/>
            <p:nvPr/>
          </p:nvSpPr>
          <p:spPr>
            <a:xfrm>
              <a:off x="1403020" y="5241917"/>
              <a:ext cx="1427018" cy="1156601"/>
            </a:xfrm>
            <a:prstGeom prst="wedgeRectCallout">
              <a:avLst>
                <a:gd name="adj1" fmla="val 138391"/>
                <a:gd name="adj2" fmla="val -41715"/>
              </a:avLst>
            </a:prstGeom>
            <a:solidFill>
              <a:srgbClr val="D55E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High variance</a:t>
              </a:r>
            </a:p>
          </p:txBody>
        </p:sp>
        <p:sp>
          <p:nvSpPr>
            <p:cNvPr id="41" name="Rectangular Callout 40">
              <a:extLst>
                <a:ext uri="{FF2B5EF4-FFF2-40B4-BE49-F238E27FC236}">
                  <a16:creationId xmlns:a16="http://schemas.microsoft.com/office/drawing/2014/main" id="{9405E44C-015E-A645-A636-91EA655F69EE}"/>
                </a:ext>
              </a:extLst>
            </p:cNvPr>
            <p:cNvSpPr/>
            <p:nvPr/>
          </p:nvSpPr>
          <p:spPr>
            <a:xfrm>
              <a:off x="1366321" y="1862580"/>
              <a:ext cx="1427018" cy="1156601"/>
            </a:xfrm>
            <a:prstGeom prst="wedgeRectCallout">
              <a:avLst>
                <a:gd name="adj1" fmla="val 160721"/>
                <a:gd name="adj2" fmla="val 39740"/>
              </a:avLst>
            </a:prstGeom>
            <a:solidFill>
              <a:srgbClr val="D55E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High variance</a:t>
              </a:r>
            </a:p>
          </p:txBody>
        </p:sp>
        <p:pic>
          <p:nvPicPr>
            <p:cNvPr id="43" name="Graphic 42" descr="Checkmark">
              <a:extLst>
                <a:ext uri="{FF2B5EF4-FFF2-40B4-BE49-F238E27FC236}">
                  <a16:creationId xmlns:a16="http://schemas.microsoft.com/office/drawing/2014/main" id="{42BAD1CF-61A6-D142-8C74-439B4F445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10886078" y="3401646"/>
              <a:ext cx="914400" cy="914400"/>
            </a:xfrm>
            <a:prstGeom prst="rect">
              <a:avLst/>
            </a:prstGeom>
          </p:spPr>
        </p:pic>
        <p:pic>
          <p:nvPicPr>
            <p:cNvPr id="45" name="Graphic 44" descr="Close">
              <a:extLst>
                <a:ext uri="{FF2B5EF4-FFF2-40B4-BE49-F238E27FC236}">
                  <a16:creationId xmlns:a16="http://schemas.microsoft.com/office/drawing/2014/main" id="{85EEF73C-5E77-0D48-ACD6-ECBD1288D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10880844" y="1724115"/>
              <a:ext cx="914400" cy="914400"/>
            </a:xfrm>
            <a:prstGeom prst="rect">
              <a:avLst/>
            </a:prstGeom>
          </p:spPr>
        </p:pic>
        <p:pic>
          <p:nvPicPr>
            <p:cNvPr id="46" name="Graphic 45" descr="Close">
              <a:extLst>
                <a:ext uri="{FF2B5EF4-FFF2-40B4-BE49-F238E27FC236}">
                  <a16:creationId xmlns:a16="http://schemas.microsoft.com/office/drawing/2014/main" id="{12C67735-35D0-B246-81BC-4E3E1C23D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10880844" y="4708849"/>
              <a:ext cx="914400" cy="914400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45C6AA-A3A2-C94B-AF1D-E387E060E5C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Conformance Constraints Discovery: Measuring Trust in Data-driven Systems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B6596EA-4461-1E43-BE04-6B148A6F5F7E}"/>
              </a:ext>
            </a:extLst>
          </p:cNvPr>
          <p:cNvSpPr/>
          <p:nvPr/>
        </p:nvSpPr>
        <p:spPr>
          <a:xfrm>
            <a:off x="10259568" y="0"/>
            <a:ext cx="1932432" cy="1517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C98E911-9053-DE43-9CA3-D81D2F75A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3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2605FC-C8D7-814B-8D6D-099F577AB9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Projections with small mutual correlation</a:t>
            </a: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BC9A4B0C-F66A-B945-A7F2-D2890DD7D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022" y="1638584"/>
            <a:ext cx="9032081" cy="4167009"/>
          </a:xfrm>
          <a:prstGeom prst="rect">
            <a:avLst/>
          </a:prstGeom>
        </p:spPr>
      </p:pic>
      <p:pic>
        <p:nvPicPr>
          <p:cNvPr id="7" name="Graphic 32" descr="Thumbs up sign">
            <a:extLst>
              <a:ext uri="{FF2B5EF4-FFF2-40B4-BE49-F238E27FC236}">
                <a16:creationId xmlns:a16="http://schemas.microsoft.com/office/drawing/2014/main" id="{FE490735-8615-A94D-907A-843EF5E55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93205" y="3200346"/>
            <a:ext cx="1024552" cy="989223"/>
          </a:xfrm>
          <a:prstGeom prst="rect">
            <a:avLst/>
          </a:prstGeom>
        </p:spPr>
      </p:pic>
      <p:pic>
        <p:nvPicPr>
          <p:cNvPr id="8" name="Graphic 7" descr="Thumbs up sign">
            <a:extLst>
              <a:ext uri="{FF2B5EF4-FFF2-40B4-BE49-F238E27FC236}">
                <a16:creationId xmlns:a16="http://schemas.microsoft.com/office/drawing/2014/main" id="{81687CBC-C471-A14D-967C-5A96DC7FB0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680000">
            <a:off x="587657" y="3345399"/>
            <a:ext cx="1018352" cy="100856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0E6DF5-44B4-834B-BD23-8EC7D64763F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Conformance Constraints Discovery: Measuring Trust in Data-driven Systems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E0EBD2-ACF6-704B-95F7-568E0650998E}"/>
              </a:ext>
            </a:extLst>
          </p:cNvPr>
          <p:cNvSpPr/>
          <p:nvPr/>
        </p:nvSpPr>
        <p:spPr>
          <a:xfrm>
            <a:off x="10259568" y="0"/>
            <a:ext cx="1932432" cy="1517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AA9683-2171-3046-A075-4A8F724C17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5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5F18C-911E-5647-A582-CDEEB48BDEB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68753" y="2038350"/>
            <a:ext cx="11047391" cy="3909720"/>
          </a:xfrm>
        </p:spPr>
        <p:txBody>
          <a:bodyPr wrap="square"/>
          <a:lstStyle/>
          <a:p>
            <a:r>
              <a:rPr lang="en-US" sz="3200"/>
              <a:t>Small mutual correlations</a:t>
            </a:r>
          </a:p>
          <a:p>
            <a:pPr marL="914400" lvl="1" indent="-457200"/>
            <a:r>
              <a:rPr lang="en-US" sz="2600"/>
              <a:t>Why? PCA generates </a:t>
            </a:r>
            <a:r>
              <a:rPr lang="en-US" sz="2600" b="1">
                <a:solidFill>
                  <a:srgbClr val="0070C0"/>
                </a:solidFill>
              </a:rPr>
              <a:t>orthogonal</a:t>
            </a:r>
            <a:r>
              <a:rPr lang="en-US" sz="2600"/>
              <a:t> projections</a:t>
            </a:r>
          </a:p>
          <a:p>
            <a:endParaRPr lang="en-US" sz="3200"/>
          </a:p>
          <a:p>
            <a:r>
              <a:rPr lang="en-US" sz="3200"/>
              <a:t>Low-variance</a:t>
            </a:r>
          </a:p>
          <a:p>
            <a:pPr marL="914400" lvl="1" indent="-457200"/>
            <a:r>
              <a:rPr lang="en-US" sz="2600"/>
              <a:t>Weigh </a:t>
            </a:r>
            <a:r>
              <a:rPr lang="en-US" sz="2600" b="1">
                <a:solidFill>
                  <a:srgbClr val="009E73"/>
                </a:solidFill>
              </a:rPr>
              <a:t>low</a:t>
            </a:r>
            <a:r>
              <a:rPr lang="en-US" sz="2600"/>
              <a:t> variance </a:t>
            </a:r>
            <a:r>
              <a:rPr lang="en-US" sz="2600" b="1">
                <a:solidFill>
                  <a:srgbClr val="009E73"/>
                </a:solidFill>
              </a:rPr>
              <a:t>more</a:t>
            </a:r>
            <a:r>
              <a:rPr lang="en-US" sz="2600"/>
              <a:t> </a:t>
            </a:r>
          </a:p>
          <a:p>
            <a:pPr marL="914400" lvl="1" indent="-457200"/>
            <a:r>
              <a:rPr lang="en-US" sz="2600"/>
              <a:t>Weigh </a:t>
            </a:r>
            <a:r>
              <a:rPr lang="en-US" sz="2600" b="1">
                <a:solidFill>
                  <a:srgbClr val="D55E00"/>
                </a:solidFill>
              </a:rPr>
              <a:t>high</a:t>
            </a:r>
            <a:r>
              <a:rPr lang="en-US" sz="2600"/>
              <a:t> variance </a:t>
            </a:r>
            <a:r>
              <a:rPr lang="en-US" sz="2600" b="1">
                <a:solidFill>
                  <a:srgbClr val="D55E00"/>
                </a:solidFill>
              </a:rPr>
              <a:t>less</a:t>
            </a:r>
          </a:p>
          <a:p>
            <a:pPr marL="1371600" lvl="2" indent="-457200"/>
            <a:endParaRPr lang="en-US" sz="2400"/>
          </a:p>
          <a:p>
            <a:pPr marL="1371600" lvl="2" indent="-457200"/>
            <a:endParaRPr lang="en-US" sz="2400"/>
          </a:p>
          <a:p>
            <a:endParaRPr lang="en-US" sz="20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600691-559A-FB4B-A1BF-F617C9F3D5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700"/>
              <a:t>Discovering projections: </a:t>
            </a:r>
          </a:p>
          <a:p>
            <a:r>
              <a:rPr lang="en-US" sz="3700"/>
              <a:t>Principal Component Analysis (PCA)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FB167721-1149-9A41-9B99-BAC5BFE4C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98"/>
          <a:stretch/>
        </p:blipFill>
        <p:spPr>
          <a:xfrm>
            <a:off x="5733920" y="4010406"/>
            <a:ext cx="6218156" cy="1802556"/>
          </a:xfrm>
          <a:prstGeom prst="rect">
            <a:avLst/>
          </a:prstGeom>
        </p:spPr>
      </p:pic>
      <p:sp>
        <p:nvSpPr>
          <p:cNvPr id="5" name="Right Triangle 4">
            <a:extLst>
              <a:ext uri="{FF2B5EF4-FFF2-40B4-BE49-F238E27FC236}">
                <a16:creationId xmlns:a16="http://schemas.microsoft.com/office/drawing/2014/main" id="{2F550E6D-467B-474C-BDAB-E4A013F42765}"/>
              </a:ext>
            </a:extLst>
          </p:cNvPr>
          <p:cNvSpPr/>
          <p:nvPr/>
        </p:nvSpPr>
        <p:spPr>
          <a:xfrm flipH="1">
            <a:off x="6096000" y="3745226"/>
            <a:ext cx="5245674" cy="143748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991E3729-1C83-4843-A72C-0C1A3B49099A}"/>
              </a:ext>
            </a:extLst>
          </p:cNvPr>
          <p:cNvSpPr/>
          <p:nvPr/>
        </p:nvSpPr>
        <p:spPr>
          <a:xfrm>
            <a:off x="9989126" y="2618509"/>
            <a:ext cx="1427018" cy="546558"/>
          </a:xfrm>
          <a:prstGeom prst="wedgeRectCallout">
            <a:avLst>
              <a:gd name="adj1" fmla="val -49716"/>
              <a:gd name="adj2" fmla="val 127595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weight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B77192-97ED-D64F-8EF2-D0D5AA084C5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Conformance Constraints Discovery: Measuring Trust in Data-driven Systems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A16AC8-BA12-A243-AA51-F9343683E463}"/>
              </a:ext>
            </a:extLst>
          </p:cNvPr>
          <p:cNvSpPr/>
          <p:nvPr/>
        </p:nvSpPr>
        <p:spPr>
          <a:xfrm>
            <a:off x="10259568" y="0"/>
            <a:ext cx="1932432" cy="1517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5FCFDF5-F5E4-1246-B2B9-47FBC54B9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D8DA94-CB2C-8143-AE65-06426626B0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Disjunctive conformance constraints</a:t>
            </a:r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A5A2FF2E-E589-BC45-9BA2-8403EEA19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074" y="3465006"/>
            <a:ext cx="4210807" cy="25709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6D1216-D6E9-604E-A48A-1FB3F3E10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68" y="3392993"/>
            <a:ext cx="6582136" cy="2642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073B24-1BDD-844F-A4DA-A1624167BFBC}"/>
              </a:ext>
            </a:extLst>
          </p:cNvPr>
          <p:cNvSpPr txBox="1"/>
          <p:nvPr/>
        </p:nvSpPr>
        <p:spPr>
          <a:xfrm>
            <a:off x="570368" y="1438420"/>
            <a:ext cx="5670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70C0"/>
                </a:solidFill>
              </a:rPr>
              <a:t>Disjoint</a:t>
            </a:r>
            <a:r>
              <a:rPr lang="en-US" sz="2400"/>
              <a:t> partitions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Learn CCs for each partition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Compute </a:t>
            </a:r>
            <a:r>
              <a:rPr lang="en-US" sz="2400">
                <a:solidFill>
                  <a:srgbClr val="0070C0"/>
                </a:solidFill>
              </a:rPr>
              <a:t>disjunctive</a:t>
            </a:r>
            <a:r>
              <a:rPr lang="en-US" sz="2400"/>
              <a:t> CCs</a:t>
            </a:r>
          </a:p>
          <a:p>
            <a:endParaRPr lang="en-US" sz="2400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879AFC4B-9B8B-734B-A7B5-5BF3DB36F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745" y="1538628"/>
            <a:ext cx="5947137" cy="154827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4EB9C00-99F7-8246-8BD8-E119B6CB0DE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Conformance Constraints Discovery: Measuring Trust in Data-driven Systems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529099-8F5B-DB4C-B478-509EF3CDB5CE}"/>
              </a:ext>
            </a:extLst>
          </p:cNvPr>
          <p:cNvSpPr/>
          <p:nvPr/>
        </p:nvSpPr>
        <p:spPr>
          <a:xfrm>
            <a:off x="10259568" y="0"/>
            <a:ext cx="1932432" cy="1517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80176C-7B35-AF46-986C-12B1C062A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2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5D2B02-D649-E643-9081-3D7DB52FE0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To trust or not to trust?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DA56B2-25C4-CB48-A7CA-730BC3B75339}"/>
              </a:ext>
            </a:extLst>
          </p:cNvPr>
          <p:cNvGrpSpPr/>
          <p:nvPr/>
        </p:nvGrpSpPr>
        <p:grpSpPr>
          <a:xfrm>
            <a:off x="1628386" y="1689356"/>
            <a:ext cx="8935226" cy="3655530"/>
            <a:chOff x="701918" y="1996205"/>
            <a:chExt cx="9314279" cy="31471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8B97C5F-AE94-F14E-9A52-6B0BCA1A9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1919" y="1996205"/>
              <a:ext cx="9314278" cy="115329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FDC4F11-D5AA-C94B-B83A-40371991A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1918" y="3149502"/>
              <a:ext cx="9314278" cy="199390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B9BC4CC-555F-0A49-9BE8-08A319A921AF}"/>
              </a:ext>
            </a:extLst>
          </p:cNvPr>
          <p:cNvSpPr/>
          <p:nvPr/>
        </p:nvSpPr>
        <p:spPr>
          <a:xfrm>
            <a:off x="33767" y="6027059"/>
            <a:ext cx="113026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hlinkClick r:id="rId5"/>
              </a:rPr>
              <a:t>https://www.dailymail.co.uk/sciencetech/article-6001141/IBMs-Watson-suggested-inaccurate-unsafe-treatment-recommendations-cancer-patients.html</a:t>
            </a:r>
            <a:endParaRPr lang="en-US" sz="12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BACC9-9CA4-1744-B0DE-8BA28F0C258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Conformance Constraints Discovery: Measuring Trust in Data-driven Systems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50D208-0740-C446-8293-B67AB82FEDFF}"/>
              </a:ext>
            </a:extLst>
          </p:cNvPr>
          <p:cNvSpPr/>
          <p:nvPr/>
        </p:nvSpPr>
        <p:spPr>
          <a:xfrm>
            <a:off x="10259568" y="0"/>
            <a:ext cx="1932432" cy="1517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A99570-87B4-C648-BC72-6F7ACF35E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8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2E7924-F3DF-704B-AF84-20CFE316E9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Evaluation: trusted machine learning</a:t>
            </a:r>
          </a:p>
        </p:txBody>
      </p:sp>
      <p:pic>
        <p:nvPicPr>
          <p:cNvPr id="6" name="Content Placeholder 17">
            <a:extLst>
              <a:ext uri="{FF2B5EF4-FFF2-40B4-BE49-F238E27FC236}">
                <a16:creationId xmlns:a16="http://schemas.microsoft.com/office/drawing/2014/main" id="{809BCDA3-BA63-CD4C-9328-F9BA8F9AA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188" y="3501441"/>
            <a:ext cx="6549750" cy="278505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28DE41-1E80-284E-A505-97E6C993B598}"/>
              </a:ext>
            </a:extLst>
          </p:cNvPr>
          <p:cNvSpPr txBox="1">
            <a:spLocks/>
          </p:cNvSpPr>
          <p:nvPr/>
        </p:nvSpPr>
        <p:spPr>
          <a:xfrm>
            <a:off x="1241483" y="1702211"/>
            <a:ext cx="9705160" cy="12900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365760" tIns="0" rIns="36576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b="0" i="0" kern="1200" cap="none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333" b="0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333" b="0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333" b="0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/>
              <a:t>Is there a relationship between </a:t>
            </a:r>
            <a:r>
              <a:rPr lang="en-US" sz="3600">
                <a:solidFill>
                  <a:srgbClr val="D55E00"/>
                </a:solidFill>
              </a:rPr>
              <a:t>CC violation </a:t>
            </a:r>
            <a:r>
              <a:rPr lang="en-US" sz="3600"/>
              <a:t>and the ML model’s </a:t>
            </a:r>
            <a:r>
              <a:rPr lang="en-US" sz="3600">
                <a:solidFill>
                  <a:srgbClr val="0070C0"/>
                </a:solidFill>
              </a:rPr>
              <a:t>prediction error</a:t>
            </a:r>
            <a:r>
              <a:rPr lang="en-US" sz="3600"/>
              <a:t>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51B7F9-739F-2A45-AEF8-38C51E43670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Conformance Constraints Discovery: Measuring Trust in Data-driven Systems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92958F-790C-574A-92C7-B5356DCED6E7}"/>
              </a:ext>
            </a:extLst>
          </p:cNvPr>
          <p:cNvSpPr/>
          <p:nvPr/>
        </p:nvSpPr>
        <p:spPr>
          <a:xfrm>
            <a:off x="10259568" y="0"/>
            <a:ext cx="1932432" cy="1517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19D6D3-79EB-434C-A132-055D4181F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6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DEBA5399-CDD7-3846-B41B-10B1515E8D3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918977" y="2043734"/>
            <a:ext cx="10354046" cy="222346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A865B-71A5-584B-8E0D-5C0A8B7B30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Evaluation: trusted ML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F08F5B-884A-8F4B-87EF-5E2D737A231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Conformance Constraints Discovery: Measuring Trust in Data-driven Systems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7762BD-CAD7-AB46-823D-337712A2DE17}"/>
              </a:ext>
            </a:extLst>
          </p:cNvPr>
          <p:cNvSpPr/>
          <p:nvPr/>
        </p:nvSpPr>
        <p:spPr>
          <a:xfrm>
            <a:off x="10259568" y="0"/>
            <a:ext cx="1932432" cy="1517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C32C6C-4E24-084A-A13E-6C59612F3F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21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15E9D1B-5EAE-43C6-B3FF-4105C8EB506D}"/>
              </a:ext>
            </a:extLst>
          </p:cNvPr>
          <p:cNvSpPr txBox="1">
            <a:spLocks/>
          </p:cNvSpPr>
          <p:nvPr/>
        </p:nvSpPr>
        <p:spPr>
          <a:xfrm>
            <a:off x="304394" y="4862945"/>
            <a:ext cx="11579337" cy="10298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</a:rPr>
              <a:t>Constraint violation </a:t>
            </a:r>
            <a:r>
              <a:rPr lang="en-US" sz="3600" u="sng"/>
              <a:t>correlates</a:t>
            </a:r>
            <a:r>
              <a:rPr lang="en-US" sz="3600"/>
              <a:t> with </a:t>
            </a:r>
            <a:r>
              <a:rPr lang="en-US" sz="3600">
                <a:solidFill>
                  <a:srgbClr val="0070C0"/>
                </a:solidFill>
              </a:rPr>
              <a:t>prediction error</a:t>
            </a:r>
          </a:p>
        </p:txBody>
      </p:sp>
    </p:spTree>
    <p:extLst>
      <p:ext uri="{BB962C8B-B14F-4D97-AF65-F5344CB8AC3E}">
        <p14:creationId xmlns:p14="http://schemas.microsoft.com/office/powerpoint/2010/main" val="392196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968314-4D2E-C14F-B728-0C0E68CF5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Evaluation: data drift over synthetic </a:t>
            </a:r>
          </a:p>
          <a:p>
            <a:r>
              <a:rPr lang="en-US"/>
              <a:t>Benchmark (EVL)</a:t>
            </a:r>
          </a:p>
        </p:txBody>
      </p:sp>
      <p:pic>
        <p:nvPicPr>
          <p:cNvPr id="5" name="1CDT.mp4">
            <a:hlinkClick r:id="" action="ppaction://media"/>
            <a:extLst>
              <a:ext uri="{FF2B5EF4-FFF2-40B4-BE49-F238E27FC236}">
                <a16:creationId xmlns:a16="http://schemas.microsoft.com/office/drawing/2014/main" id="{2CBFBD30-1668-3046-B372-5453DD7F21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2487616"/>
            <a:ext cx="4787096" cy="35899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F067CA-0E20-374C-A0C4-9C21B360EF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05"/>
          <a:stretch/>
        </p:blipFill>
        <p:spPr>
          <a:xfrm>
            <a:off x="6094063" y="2707108"/>
            <a:ext cx="4816937" cy="31510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56385F-9B02-D449-BA41-FF219278A1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267" y="1805321"/>
            <a:ext cx="10249786" cy="6955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26E8F4-2452-E546-8BD6-ABDFA152EDE5}"/>
              </a:ext>
            </a:extLst>
          </p:cNvPr>
          <p:cNvSpPr/>
          <p:nvPr/>
        </p:nvSpPr>
        <p:spPr>
          <a:xfrm>
            <a:off x="10259568" y="0"/>
            <a:ext cx="1932432" cy="1517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4B7133-5A1F-0D4B-A532-F0FF152CC0DC}"/>
              </a:ext>
            </a:extLst>
          </p:cNvPr>
          <p:cNvSpPr txBox="1"/>
          <p:nvPr/>
        </p:nvSpPr>
        <p:spPr>
          <a:xfrm>
            <a:off x="7114032" y="5632719"/>
            <a:ext cx="3635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Time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DC26F2-71F5-B847-B0FD-C3435E5EEB80}"/>
              </a:ext>
            </a:extLst>
          </p:cNvPr>
          <p:cNvSpPr txBox="1"/>
          <p:nvPr/>
        </p:nvSpPr>
        <p:spPr>
          <a:xfrm rot="16200000">
            <a:off x="5505392" y="4239388"/>
            <a:ext cx="859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Drift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D1C3B2-450E-1840-B505-2B551AB2D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190C9CE-ABCB-2B42-97DB-255B9CF6D96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Conformance Constraints Discovery: Measuring Trust in Data-driven Systems</a:t>
            </a:r>
          </a:p>
        </p:txBody>
      </p:sp>
    </p:spTree>
    <p:extLst>
      <p:ext uri="{BB962C8B-B14F-4D97-AF65-F5344CB8AC3E}">
        <p14:creationId xmlns:p14="http://schemas.microsoft.com/office/powerpoint/2010/main" val="112890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7676C-3B5F-FB4C-AC46-958D75777F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Data drift: EVL benchmark (2/3)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7503A-58DB-7D43-851F-CF330843C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67" y="1713881"/>
            <a:ext cx="10249786" cy="695594"/>
          </a:xfrm>
          <a:prstGeom prst="rect">
            <a:avLst/>
          </a:prstGeom>
        </p:spPr>
      </p:pic>
      <p:pic>
        <p:nvPicPr>
          <p:cNvPr id="6" name="4CR.mp4">
            <a:hlinkClick r:id="" action="ppaction://media"/>
            <a:extLst>
              <a:ext uri="{FF2B5EF4-FFF2-40B4-BE49-F238E27FC236}">
                <a16:creationId xmlns:a16="http://schemas.microsoft.com/office/drawing/2014/main" id="{7C7AA06B-DD0A-534E-9BF9-0EEAAF2BDB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2585103"/>
            <a:ext cx="4671349" cy="350319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8F705E7-8D4A-C343-9339-791C7CABA9C0}"/>
              </a:ext>
            </a:extLst>
          </p:cNvPr>
          <p:cNvGrpSpPr/>
          <p:nvPr/>
        </p:nvGrpSpPr>
        <p:grpSpPr>
          <a:xfrm>
            <a:off x="6064576" y="2879849"/>
            <a:ext cx="5200016" cy="2913699"/>
            <a:chOff x="6138532" y="2713451"/>
            <a:chExt cx="5200016" cy="29136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E38B3AC-F10D-6041-A063-41D298A49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70538" y="2713452"/>
              <a:ext cx="3868010" cy="2913698"/>
            </a:xfrm>
            <a:prstGeom prst="rect">
              <a:avLst/>
            </a:prstGeom>
          </p:spPr>
        </p:pic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CA77850-FF86-B146-8716-C41F950E1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0061" b="20668"/>
            <a:stretch/>
          </p:blipFill>
          <p:spPr>
            <a:xfrm>
              <a:off x="6138532" y="2713451"/>
              <a:ext cx="1346200" cy="2913699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4A309CF-3DF2-C34E-B212-D730F07923BD}"/>
              </a:ext>
            </a:extLst>
          </p:cNvPr>
          <p:cNvSpPr/>
          <p:nvPr/>
        </p:nvSpPr>
        <p:spPr>
          <a:xfrm>
            <a:off x="10259568" y="0"/>
            <a:ext cx="1932432" cy="1517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765F22-91FA-2E41-8E4D-750FF72220EA}"/>
              </a:ext>
            </a:extLst>
          </p:cNvPr>
          <p:cNvSpPr txBox="1"/>
          <p:nvPr/>
        </p:nvSpPr>
        <p:spPr>
          <a:xfrm>
            <a:off x="7498080" y="5632719"/>
            <a:ext cx="3635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Time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78A166-8218-8E4B-A2F7-8B8DD8FE83B9}"/>
              </a:ext>
            </a:extLst>
          </p:cNvPr>
          <p:cNvSpPr txBox="1"/>
          <p:nvPr/>
        </p:nvSpPr>
        <p:spPr>
          <a:xfrm rot="16200000">
            <a:off x="5615120" y="4239388"/>
            <a:ext cx="859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Drift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52316E-C2F9-D244-8708-EE41D797FC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23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A24687F-E0BE-824E-A36E-3AEA5C1829F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Conformance Constraints Discovery: Measuring Trust in Data-driven Systems</a:t>
            </a:r>
          </a:p>
        </p:txBody>
      </p:sp>
    </p:spTree>
    <p:extLst>
      <p:ext uri="{BB962C8B-B14F-4D97-AF65-F5344CB8AC3E}">
        <p14:creationId xmlns:p14="http://schemas.microsoft.com/office/powerpoint/2010/main" val="380747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7676C-3B5F-FB4C-AC46-958D75777F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Data drift: EVL benchmark (3/3)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7503A-58DB-7D43-851F-CF330843C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67" y="1691021"/>
            <a:ext cx="10249786" cy="695594"/>
          </a:xfrm>
          <a:prstGeom prst="rect">
            <a:avLst/>
          </a:prstGeom>
        </p:spPr>
      </p:pic>
      <p:pic>
        <p:nvPicPr>
          <p:cNvPr id="11" name="mg.mp4">
            <a:hlinkClick r:id="" action="ppaction://media"/>
            <a:extLst>
              <a:ext uri="{FF2B5EF4-FFF2-40B4-BE49-F238E27FC236}">
                <a16:creationId xmlns:a16="http://schemas.microsoft.com/office/drawing/2014/main" id="{F0762E5E-0FAB-174C-B1EE-1B436F5824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267" y="2598852"/>
            <a:ext cx="4675857" cy="3506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9B0ABF-F17E-0343-A2A3-08B1E1584F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4269" y="2598854"/>
            <a:ext cx="3924866" cy="3506893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DA2FAD0B-D330-5146-AD89-E963DF5911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757" b="-393"/>
          <a:stretch/>
        </p:blipFill>
        <p:spPr>
          <a:xfrm>
            <a:off x="6376784" y="2615184"/>
            <a:ext cx="1235544" cy="35068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CCF9D83-7976-8A41-B887-48C3434B8246}"/>
              </a:ext>
            </a:extLst>
          </p:cNvPr>
          <p:cNvSpPr/>
          <p:nvPr/>
        </p:nvSpPr>
        <p:spPr>
          <a:xfrm>
            <a:off x="10259568" y="0"/>
            <a:ext cx="1932432" cy="1517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650D26-7A78-1E43-BCD7-FB589668D7A1}"/>
              </a:ext>
            </a:extLst>
          </p:cNvPr>
          <p:cNvSpPr txBox="1"/>
          <p:nvPr/>
        </p:nvSpPr>
        <p:spPr>
          <a:xfrm>
            <a:off x="7699248" y="5925327"/>
            <a:ext cx="3635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Time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570F2E-E35C-A249-AE55-8AD7B084AA2A}"/>
              </a:ext>
            </a:extLst>
          </p:cNvPr>
          <p:cNvSpPr txBox="1"/>
          <p:nvPr/>
        </p:nvSpPr>
        <p:spPr>
          <a:xfrm rot="16200000">
            <a:off x="5907728" y="4129660"/>
            <a:ext cx="859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Drift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501303-D61F-B84D-98FC-B736D9A89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82F763-5AA9-C742-A8EE-053A923AC33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Conformance Constraints Discovery: Measuring Trust in Data-driven Systems</a:t>
            </a:r>
          </a:p>
        </p:txBody>
      </p:sp>
    </p:spTree>
    <p:extLst>
      <p:ext uri="{BB962C8B-B14F-4D97-AF65-F5344CB8AC3E}">
        <p14:creationId xmlns:p14="http://schemas.microsoft.com/office/powerpoint/2010/main" val="21330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D1899-B70D-6845-9653-034BE92A34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Evaluation: data drift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CFBF5C-AB49-F247-B412-F8FCB6620E56}"/>
              </a:ext>
            </a:extLst>
          </p:cNvPr>
          <p:cNvSpPr/>
          <p:nvPr/>
        </p:nvSpPr>
        <p:spPr>
          <a:xfrm>
            <a:off x="10259568" y="0"/>
            <a:ext cx="1932432" cy="1517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987C496-2E55-D848-AF4E-4FE93C669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3F5B562-E9AE-0040-98BE-972ECD55DBE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Conformance Constraints Discovery: Measuring Trust in Data-driven Systems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05345353-D2E7-5140-B233-52F11EEF7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5" y="1902940"/>
            <a:ext cx="12048235" cy="360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0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5BE4FE9-7E00-4649-8AEF-B6BA82EF34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0368" y="571500"/>
            <a:ext cx="11047391" cy="621511"/>
          </a:xfrm>
        </p:spPr>
        <p:txBody>
          <a:bodyPr/>
          <a:lstStyle/>
          <a:p>
            <a:r>
              <a:rPr lang="en-US"/>
              <a:t>Key takeaways</a:t>
            </a:r>
          </a:p>
        </p:txBody>
      </p:sp>
      <p:sp>
        <p:nvSpPr>
          <p:cNvPr id="40" name="Title 2">
            <a:extLst>
              <a:ext uri="{FF2B5EF4-FFF2-40B4-BE49-F238E27FC236}">
                <a16:creationId xmlns:a16="http://schemas.microsoft.com/office/drawing/2014/main" id="{90003C25-22DB-384C-9D16-87C92C0F37B5}"/>
              </a:ext>
            </a:extLst>
          </p:cNvPr>
          <p:cNvSpPr txBox="1">
            <a:spLocks/>
          </p:cNvSpPr>
          <p:nvPr/>
        </p:nvSpPr>
        <p:spPr>
          <a:xfrm>
            <a:off x="0" y="5727050"/>
            <a:ext cx="12186310" cy="469676"/>
          </a:xfrm>
          <a:prstGeom prst="rect">
            <a:avLst/>
          </a:prstGeom>
        </p:spPr>
        <p:txBody>
          <a:bodyPr lIns="274320" rIns="27432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 baseline="0">
                <a:solidFill>
                  <a:srgbClr val="861C3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cap="none">
                <a:solidFill>
                  <a:schemeClr val="tx1">
                    <a:lumMod val="50000"/>
                    <a:lumOff val="50000"/>
                  </a:schemeClr>
                </a:solidFill>
              </a:rPr>
              <a:t>Anna Fariha &lt;afariha@cs.umass.edu&gt;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C487F-5158-2246-B796-998693359260}"/>
              </a:ext>
            </a:extLst>
          </p:cNvPr>
          <p:cNvSpPr/>
          <p:nvPr/>
        </p:nvSpPr>
        <p:spPr>
          <a:xfrm>
            <a:off x="976985" y="1634052"/>
            <a:ext cx="10238029" cy="18013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Conformance constraint is a </a:t>
            </a:r>
            <a:r>
              <a:rPr lang="en-US" sz="3600">
                <a:solidFill>
                  <a:srgbClr val="0070C0"/>
                </a:solidFill>
              </a:rPr>
              <a:t>new data profiling primitive</a:t>
            </a:r>
            <a:r>
              <a:rPr lang="en-US" sz="3600">
                <a:solidFill>
                  <a:schemeClr val="tx2"/>
                </a:solidFill>
              </a:rPr>
              <a:t> </a:t>
            </a:r>
            <a:r>
              <a:rPr lang="en-US" sz="3600">
                <a:solidFill>
                  <a:schemeClr val="tx1"/>
                </a:solidFill>
              </a:rPr>
              <a:t>to model  linear arithmetic relationships among numerical data attributes.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FF5B62-DE7C-9745-AA69-EE5A0956C7E0}"/>
              </a:ext>
            </a:extLst>
          </p:cNvPr>
          <p:cNvSpPr/>
          <p:nvPr/>
        </p:nvSpPr>
        <p:spPr>
          <a:xfrm>
            <a:off x="976986" y="3766057"/>
            <a:ext cx="10238028" cy="18013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Conformance constraints help in </a:t>
            </a:r>
            <a:r>
              <a:rPr lang="en-US" sz="3600">
                <a:solidFill>
                  <a:srgbClr val="0070C0"/>
                </a:solidFill>
              </a:rPr>
              <a:t>trusted machine learning</a:t>
            </a:r>
            <a:r>
              <a:rPr lang="en-US" sz="3600">
                <a:solidFill>
                  <a:schemeClr val="tx1"/>
                </a:solidFill>
              </a:rPr>
              <a:t> and </a:t>
            </a:r>
            <a:r>
              <a:rPr lang="en-US" sz="3600">
                <a:solidFill>
                  <a:srgbClr val="0070C0"/>
                </a:solidFill>
              </a:rPr>
              <a:t>data-drift</a:t>
            </a:r>
            <a:r>
              <a:rPr lang="en-US" sz="3600">
                <a:solidFill>
                  <a:srgbClr val="D55E00"/>
                </a:solidFill>
              </a:rPr>
              <a:t> </a:t>
            </a:r>
            <a:r>
              <a:rPr lang="en-US" sz="3600">
                <a:solidFill>
                  <a:schemeClr val="tx1"/>
                </a:solidFill>
              </a:rPr>
              <a:t>quantification.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CEA4BB-5577-DB41-84BB-1351BCCFB51A}"/>
              </a:ext>
            </a:extLst>
          </p:cNvPr>
          <p:cNvSpPr/>
          <p:nvPr/>
        </p:nvSpPr>
        <p:spPr>
          <a:xfrm>
            <a:off x="10259568" y="0"/>
            <a:ext cx="1932432" cy="1517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59F7A9-E59A-7C40-A94E-88CD8282C6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D4CE2F-4B58-2744-AB7A-EFD1F1B644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Conformance Constraints Discovery: Measuring Trust in Data-driven Systems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780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00DFCB-DF9A-3F4A-9594-46A2DCD6B2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To trust or not to trust?</a:t>
            </a:r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41328F-6316-2748-8433-AC1EF2506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078" y="1710300"/>
            <a:ext cx="4480681" cy="3833371"/>
          </a:xfrm>
          <a:prstGeom prst="rect">
            <a:avLst/>
          </a:prstGeom>
        </p:spPr>
      </p:pic>
      <p:pic>
        <p:nvPicPr>
          <p:cNvPr id="1026" name="Picture 2" descr="Uber 'likely' not at fault in deadly self-driving car crash, police chief  says - The Verge">
            <a:extLst>
              <a:ext uri="{FF2B5EF4-FFF2-40B4-BE49-F238E27FC236}">
                <a16:creationId xmlns:a16="http://schemas.microsoft.com/office/drawing/2014/main" id="{F622D906-EB2F-5747-8410-149C6D1AC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85" y="1710300"/>
            <a:ext cx="5750057" cy="383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F0A9D6-DA2D-F044-959E-41380D0AF2F3}"/>
              </a:ext>
            </a:extLst>
          </p:cNvPr>
          <p:cNvSpPr/>
          <p:nvPr/>
        </p:nvSpPr>
        <p:spPr>
          <a:xfrm>
            <a:off x="138738" y="5744731"/>
            <a:ext cx="110473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hlinkClick r:id="rId5"/>
              </a:rPr>
              <a:t>https://abc7news.com/technology/video-shows-deadly-crash-with-self-driving-uber-vehicle/3243857/</a:t>
            </a:r>
            <a:endParaRPr lang="en-US" sz="1400"/>
          </a:p>
          <a:p>
            <a:r>
              <a:rPr lang="en-US" sz="1400">
                <a:hlinkClick r:id="rId6"/>
              </a:rPr>
              <a:t>https://www.nytimes.com/2018/03/19/technology/uber-driverless-fatality.html</a:t>
            </a:r>
            <a:endParaRPr lang="en-US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6AC70-9D5E-7940-ADDB-B4DC0B28A3C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Conformance Constraints Discovery: Measuring Trust in Data-driven Systems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F3F299-3432-6445-8355-EE46F809B9DD}"/>
              </a:ext>
            </a:extLst>
          </p:cNvPr>
          <p:cNvSpPr/>
          <p:nvPr/>
        </p:nvSpPr>
        <p:spPr>
          <a:xfrm>
            <a:off x="10259568" y="0"/>
            <a:ext cx="1932432" cy="1517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2CD251-C9F7-2745-B5F0-3C6C1CF243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4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D7323B-5412-C549-B432-D54E84A5B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730"/>
              <a:t>Conformance constraints:  trusted ML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D14189-869B-7241-9A8D-E740DAA7C2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68"/>
          <a:stretch/>
        </p:blipFill>
        <p:spPr>
          <a:xfrm>
            <a:off x="987620" y="1677280"/>
            <a:ext cx="10216759" cy="4174880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6F2DE46-6BA0-7E49-B6EA-B7638E8239F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Conformance Constraints Discovery: Measuring Trust in Data-driven Systems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2B57AF-D896-3A4D-9E1E-343A6EFD16BF}"/>
              </a:ext>
            </a:extLst>
          </p:cNvPr>
          <p:cNvSpPr/>
          <p:nvPr/>
        </p:nvSpPr>
        <p:spPr>
          <a:xfrm>
            <a:off x="10259568" y="0"/>
            <a:ext cx="1932432" cy="1517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C01246-B417-F941-8C5C-F4550B13B1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6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40D47B-1F69-D54B-81FF-C1A764BCE1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Trusting ML predictions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9B53D0-3C49-B849-9A56-5170DD50B54F}"/>
              </a:ext>
            </a:extLst>
          </p:cNvPr>
          <p:cNvSpPr txBox="1"/>
          <p:nvPr/>
        </p:nvSpPr>
        <p:spPr>
          <a:xfrm>
            <a:off x="681766" y="1532270"/>
            <a:ext cx="335683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Training data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8F88F9-9955-A645-B9EC-A9F78DD14D22}"/>
              </a:ext>
            </a:extLst>
          </p:cNvPr>
          <p:cNvGrpSpPr/>
          <p:nvPr/>
        </p:nvGrpSpPr>
        <p:grpSpPr>
          <a:xfrm>
            <a:off x="667079" y="2541566"/>
            <a:ext cx="3355596" cy="3164785"/>
            <a:chOff x="527380" y="2518569"/>
            <a:chExt cx="3355596" cy="316478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6EDCCB1-9E60-E446-9BBD-F02AB6C88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5770" y="2518569"/>
              <a:ext cx="1066800" cy="10033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3F8D22C-0EFA-6649-BC37-83A184CAA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0724" y="2869265"/>
              <a:ext cx="990600" cy="1016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CE6ADE6-E9E1-614A-922B-69B2C73A1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1970" y="3392567"/>
              <a:ext cx="990600" cy="1016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7A5653C-F827-7B49-9AFF-2DD14AD4C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54124" y="2520230"/>
              <a:ext cx="990600" cy="1016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951000-8D6E-7249-A3EC-5114AA784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31454" y="3779985"/>
              <a:ext cx="1003300" cy="10414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27B5ADA-7DEA-DF41-A71E-BA370E4A0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30238" y="3202748"/>
              <a:ext cx="990600" cy="1016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6D1C7F4-7513-DC48-A164-899503AB1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2908" y="3781444"/>
              <a:ext cx="1066800" cy="10033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D2917FA-FC7A-354A-9D04-AECC9139E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28311" y="4393228"/>
              <a:ext cx="1016000" cy="10033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FF1F8BB-933C-D94C-9680-E3BAAC6E0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66976" y="4218748"/>
              <a:ext cx="1016000" cy="10033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8619E6A-9146-344A-80CA-FA091FE17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2067" y="3025680"/>
              <a:ext cx="990600" cy="1016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A4254A-4613-134E-9CAD-F5D2BD102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7798" y="4667354"/>
              <a:ext cx="990600" cy="1016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FEBB839-A1D3-4A4F-971F-6387B54A0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7380" y="4155865"/>
              <a:ext cx="990600" cy="10160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D0A440C-16EA-E14F-988C-B2B8B8392CDA}"/>
              </a:ext>
            </a:extLst>
          </p:cNvPr>
          <p:cNvGrpSpPr/>
          <p:nvPr/>
        </p:nvGrpSpPr>
        <p:grpSpPr>
          <a:xfrm>
            <a:off x="6073105" y="1532270"/>
            <a:ext cx="5183369" cy="4368787"/>
            <a:chOff x="6073105" y="1532270"/>
            <a:chExt cx="5183369" cy="436878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D3EDC3C-ED03-C44D-A104-6C650B55E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73105" y="2135802"/>
              <a:ext cx="1066800" cy="10033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DECAFC6-419E-CA44-8FA4-D2DC3F736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11205" y="3468017"/>
              <a:ext cx="990600" cy="101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74D122C-908C-E24D-8382-A22B2AF04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11205" y="4885057"/>
              <a:ext cx="990600" cy="101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34F1C28-42A1-C846-8E95-954FCFF2B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66098" y="2116751"/>
              <a:ext cx="1003300" cy="10414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CAE1B18-F842-E544-B983-298FB0578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78797" y="3513604"/>
              <a:ext cx="990600" cy="1016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A82472-E0A8-F543-9FDA-EF9A2C3E7865}"/>
                </a:ext>
              </a:extLst>
            </p:cNvPr>
            <p:cNvSpPr txBox="1"/>
            <p:nvPr/>
          </p:nvSpPr>
          <p:spPr>
            <a:xfrm>
              <a:off x="7241189" y="2397863"/>
              <a:ext cx="1128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Red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31A427F-FD1F-1C45-9668-E9666A0A29C3}"/>
                </a:ext>
              </a:extLst>
            </p:cNvPr>
            <p:cNvSpPr txBox="1"/>
            <p:nvPr/>
          </p:nvSpPr>
          <p:spPr>
            <a:xfrm>
              <a:off x="7201193" y="3790077"/>
              <a:ext cx="1128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Yellow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35A03C4-CD24-5948-A47A-C433EF5160A2}"/>
                </a:ext>
              </a:extLst>
            </p:cNvPr>
            <p:cNvSpPr txBox="1"/>
            <p:nvPr/>
          </p:nvSpPr>
          <p:spPr>
            <a:xfrm>
              <a:off x="7241189" y="5208391"/>
              <a:ext cx="1128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Green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9F83268-D41E-7949-84D7-C5E07DA8135C}"/>
                </a:ext>
              </a:extLst>
            </p:cNvPr>
            <p:cNvSpPr txBox="1"/>
            <p:nvPr/>
          </p:nvSpPr>
          <p:spPr>
            <a:xfrm>
              <a:off x="6073105" y="1532270"/>
              <a:ext cx="5183369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</a:lstStyle>
            <a:p>
              <a:pPr algn="ctr"/>
              <a:r>
                <a:rPr lang="en-US" b="1"/>
                <a:t>New data (after deployment)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AAB17B4-8129-374C-B245-6F1385C99245}"/>
                </a:ext>
              </a:extLst>
            </p:cNvPr>
            <p:cNvSpPr txBox="1"/>
            <p:nvPr/>
          </p:nvSpPr>
          <p:spPr>
            <a:xfrm>
              <a:off x="10128318" y="2397863"/>
              <a:ext cx="1128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Pink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79AD511-0AE9-C74A-9542-168C8226898B}"/>
                </a:ext>
              </a:extLst>
            </p:cNvPr>
            <p:cNvSpPr txBox="1"/>
            <p:nvPr/>
          </p:nvSpPr>
          <p:spPr>
            <a:xfrm>
              <a:off x="10128318" y="3791351"/>
              <a:ext cx="1128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Orange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5CFE42-1A7B-1044-ACF2-A51AEFAA706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Conformance Constraints Discovery: Measuring Trust in Data-driven Systems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576AC71-9416-D741-85F6-10E55E2BB00A}"/>
              </a:ext>
            </a:extLst>
          </p:cNvPr>
          <p:cNvSpPr/>
          <p:nvPr/>
        </p:nvSpPr>
        <p:spPr>
          <a:xfrm>
            <a:off x="10259568" y="0"/>
            <a:ext cx="1932432" cy="1517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60F466C8-0695-FF4A-A3AE-D3A115B7B7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332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2A212B-7B0B-3B47-9886-A3AE5361E5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Trusting ML predictions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C5DE79-EDF9-134E-AC01-9DEB4522C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3105" y="2135802"/>
            <a:ext cx="1066800" cy="1003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E4DDFF-C518-6C4D-8C13-44B7E1790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1205" y="3468017"/>
            <a:ext cx="990600" cy="101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025E9D-7BB8-6349-872C-F03E844EE0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1205" y="4885057"/>
            <a:ext cx="990600" cy="101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ECA6B4-A9CA-2242-8164-1A2AD72C6A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6098" y="2116751"/>
            <a:ext cx="1003300" cy="1041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C7C0CB-B0E4-2046-8B36-ABC0DB9557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8797" y="3513604"/>
            <a:ext cx="990600" cy="101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ACFE55-F181-4E42-B94B-2F6AE591EC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6098" y="4885058"/>
            <a:ext cx="1300191" cy="11805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143F1A-04FB-BB47-A7C9-6A7ED598C4D1}"/>
              </a:ext>
            </a:extLst>
          </p:cNvPr>
          <p:cNvSpPr txBox="1"/>
          <p:nvPr/>
        </p:nvSpPr>
        <p:spPr>
          <a:xfrm>
            <a:off x="7241189" y="2397863"/>
            <a:ext cx="112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CA4899-22AB-2742-B536-7A7CEE9806DC}"/>
              </a:ext>
            </a:extLst>
          </p:cNvPr>
          <p:cNvSpPr txBox="1"/>
          <p:nvPr/>
        </p:nvSpPr>
        <p:spPr>
          <a:xfrm>
            <a:off x="7201193" y="3790077"/>
            <a:ext cx="112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Yellow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822D71-B6D4-2543-BA58-63342336F0B6}"/>
              </a:ext>
            </a:extLst>
          </p:cNvPr>
          <p:cNvSpPr txBox="1"/>
          <p:nvPr/>
        </p:nvSpPr>
        <p:spPr>
          <a:xfrm>
            <a:off x="7241189" y="5208391"/>
            <a:ext cx="112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Green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C980E4-5CC2-044F-9511-E1ED291025B3}"/>
              </a:ext>
            </a:extLst>
          </p:cNvPr>
          <p:cNvSpPr txBox="1"/>
          <p:nvPr/>
        </p:nvSpPr>
        <p:spPr>
          <a:xfrm>
            <a:off x="681766" y="1532270"/>
            <a:ext cx="335683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Training data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FC26465-7FEE-4E45-AC4C-99057BF2DE3F}"/>
              </a:ext>
            </a:extLst>
          </p:cNvPr>
          <p:cNvGrpSpPr/>
          <p:nvPr/>
        </p:nvGrpSpPr>
        <p:grpSpPr>
          <a:xfrm>
            <a:off x="667079" y="2541566"/>
            <a:ext cx="3355596" cy="3164785"/>
            <a:chOff x="527380" y="2518569"/>
            <a:chExt cx="3355596" cy="316478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608FB3A-D052-AF40-A9A4-33228CE03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5770" y="2518569"/>
              <a:ext cx="1066800" cy="10033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91B5CFE-9B46-AE43-9DD6-373A074E2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0724" y="2869265"/>
              <a:ext cx="990600" cy="1016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BA2AF9-26CF-7941-86CB-185B41F73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1970" y="3392567"/>
              <a:ext cx="990600" cy="1016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677DD73-DAA1-F348-83DB-06E40326D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54124" y="2520230"/>
              <a:ext cx="990600" cy="101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AAAB8C2-6AD9-2D4B-A187-0A00565DA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31454" y="3779985"/>
              <a:ext cx="1003300" cy="10414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5FBA1C2-1DCE-824F-99B8-9C7110028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30238" y="3202748"/>
              <a:ext cx="990600" cy="101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F990791-A1BF-BD4B-8642-C8DD8EF55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2908" y="3781444"/>
              <a:ext cx="1066800" cy="10033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742A79B-929D-2248-900F-F3A37491A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28311" y="4393228"/>
              <a:ext cx="1016000" cy="10033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4E353F9-CBFF-2B40-A742-ED46481A0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66976" y="4218748"/>
              <a:ext cx="1016000" cy="10033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001DC72-A4A6-DE47-B50C-AACFA3771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2067" y="3025680"/>
              <a:ext cx="990600" cy="10160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4F396D2-F146-6049-BB74-DBCA332D2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47798" y="4667354"/>
              <a:ext cx="990600" cy="10160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2CCD8DF-F16C-CF42-B232-DF61BEE82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7380" y="4155865"/>
              <a:ext cx="990600" cy="1016000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6F0EB72-B393-9D45-B3D4-FCA6A4F66666}"/>
              </a:ext>
            </a:extLst>
          </p:cNvPr>
          <p:cNvSpPr txBox="1"/>
          <p:nvPr/>
        </p:nvSpPr>
        <p:spPr>
          <a:xfrm>
            <a:off x="6073105" y="1532270"/>
            <a:ext cx="518336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n-US" b="1"/>
              <a:t>New data (after deployment)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4E81200-A736-DF41-8237-CC75F9BA6100}"/>
              </a:ext>
            </a:extLst>
          </p:cNvPr>
          <p:cNvSpPr/>
          <p:nvPr/>
        </p:nvSpPr>
        <p:spPr>
          <a:xfrm>
            <a:off x="8666098" y="4844382"/>
            <a:ext cx="1318592" cy="1253242"/>
          </a:xfrm>
          <a:prstGeom prst="roundRect">
            <a:avLst/>
          </a:prstGeom>
          <a:noFill/>
          <a:ln w="34925">
            <a:solidFill>
              <a:srgbClr val="D55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EC427C-7BDA-294F-BCF2-78E45BD7A43F}"/>
              </a:ext>
            </a:extLst>
          </p:cNvPr>
          <p:cNvSpPr txBox="1"/>
          <p:nvPr/>
        </p:nvSpPr>
        <p:spPr>
          <a:xfrm>
            <a:off x="10128318" y="2397863"/>
            <a:ext cx="112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Pink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ABBDBF-FB78-DD41-A70E-9FA49022BC96}"/>
              </a:ext>
            </a:extLst>
          </p:cNvPr>
          <p:cNvSpPr txBox="1"/>
          <p:nvPr/>
        </p:nvSpPr>
        <p:spPr>
          <a:xfrm>
            <a:off x="10128318" y="3791351"/>
            <a:ext cx="112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Orange</a:t>
            </a:r>
          </a:p>
        </p:txBody>
      </p:sp>
      <p:sp>
        <p:nvSpPr>
          <p:cNvPr id="33" name="Rounded Rectangular Callout 32">
            <a:extLst>
              <a:ext uri="{FF2B5EF4-FFF2-40B4-BE49-F238E27FC236}">
                <a16:creationId xmlns:a16="http://schemas.microsoft.com/office/drawing/2014/main" id="{A4EF1DA2-4D98-2D45-8B11-DDFFF36FA11B}"/>
              </a:ext>
            </a:extLst>
          </p:cNvPr>
          <p:cNvSpPr/>
          <p:nvPr/>
        </p:nvSpPr>
        <p:spPr>
          <a:xfrm>
            <a:off x="9913166" y="4335214"/>
            <a:ext cx="2186975" cy="342469"/>
          </a:xfrm>
          <a:prstGeom prst="wedgeRoundRectCallout">
            <a:avLst>
              <a:gd name="adj1" fmla="val -64164"/>
              <a:gd name="adj2" fmla="val 208381"/>
              <a:gd name="adj3" fmla="val 16667"/>
            </a:avLst>
          </a:prstGeom>
          <a:solidFill>
            <a:schemeClr val="bg1"/>
          </a:solidFill>
          <a:ln>
            <a:solidFill>
              <a:srgbClr val="D55E0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Non-conforming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3EAB77-438B-2C4A-A1A3-25508ABBA6D5}"/>
              </a:ext>
            </a:extLst>
          </p:cNvPr>
          <p:cNvSpPr txBox="1"/>
          <p:nvPr/>
        </p:nvSpPr>
        <p:spPr>
          <a:xfrm>
            <a:off x="10157193" y="5208391"/>
            <a:ext cx="9886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9E73"/>
                </a:solidFill>
              </a:rPr>
              <a:t>Green</a:t>
            </a:r>
          </a:p>
        </p:txBody>
      </p:sp>
      <p:pic>
        <p:nvPicPr>
          <p:cNvPr id="1026" name="Picture 2" descr="Confused Man Free Vector Art - (159 Free Downloads)">
            <a:extLst>
              <a:ext uri="{FF2B5EF4-FFF2-40B4-BE49-F238E27FC236}">
                <a16:creationId xmlns:a16="http://schemas.microsoft.com/office/drawing/2014/main" id="{08FDBA0B-5B3D-7544-AB0D-F1625501D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1757" y="4940839"/>
            <a:ext cx="968559" cy="96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16644A-19E5-D74F-9E7C-C5E0DB39819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Conformance Constraints Discovery: Measuring Trust in Data-driven Systems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BDEFC83-0A7F-1649-B8F4-26341FD43752}"/>
              </a:ext>
            </a:extLst>
          </p:cNvPr>
          <p:cNvSpPr/>
          <p:nvPr/>
        </p:nvSpPr>
        <p:spPr>
          <a:xfrm>
            <a:off x="10259568" y="0"/>
            <a:ext cx="1932432" cy="1517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7B5D4A-47C1-D348-B7A6-77420E668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483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5A1F0-293C-9248-B3F3-7034EE2B5D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Non-conformance </a:t>
            </a:r>
          </a:p>
          <a:p>
            <a:r>
              <a:rPr lang="en-US"/>
              <a:t>= untrustworthy prediction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72A086-80F6-974E-83AB-F6ADA9D868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67" r="18147"/>
          <a:stretch/>
        </p:blipFill>
        <p:spPr>
          <a:xfrm>
            <a:off x="6349028" y="2186659"/>
            <a:ext cx="3402178" cy="3619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B83AC68-1951-7847-A5A0-CA22FB7E7DA0}"/>
              </a:ext>
            </a:extLst>
          </p:cNvPr>
          <p:cNvSpPr/>
          <p:nvPr/>
        </p:nvSpPr>
        <p:spPr>
          <a:xfrm>
            <a:off x="2446020" y="2186659"/>
            <a:ext cx="3200400" cy="92333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Detection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E2FC11CF-DEDA-BD49-BC3B-265E21B21880}"/>
              </a:ext>
            </a:extLst>
          </p:cNvPr>
          <p:cNvSpPr/>
          <p:nvPr/>
        </p:nvSpPr>
        <p:spPr>
          <a:xfrm>
            <a:off x="2446020" y="3853859"/>
            <a:ext cx="3200400" cy="1385047"/>
          </a:xfrm>
          <a:prstGeom prst="wedgeRoundRectCallout">
            <a:avLst>
              <a:gd name="adj1" fmla="val 91390"/>
              <a:gd name="adj2" fmla="val -110316"/>
              <a:gd name="adj3" fmla="val 16667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>
                <a:solidFill>
                  <a:schemeClr val="tx1"/>
                </a:solidFill>
              </a:rPr>
              <a:t>Is it </a:t>
            </a:r>
          </a:p>
          <a:p>
            <a:pPr algn="ctr"/>
            <a:r>
              <a:rPr lang="en-US" sz="2800">
                <a:solidFill>
                  <a:schemeClr val="tx1"/>
                </a:solidFill>
              </a:rPr>
              <a:t>non-conforming?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A860339-14AA-8B4B-B822-AB31288DAB1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Conformance Constraints Discovery: Measuring Trust in Data-driven Systems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9D205F-86B7-A34C-AE13-E45E09E9A89C}"/>
              </a:ext>
            </a:extLst>
          </p:cNvPr>
          <p:cNvSpPr/>
          <p:nvPr/>
        </p:nvSpPr>
        <p:spPr>
          <a:xfrm>
            <a:off x="10259568" y="0"/>
            <a:ext cx="1932432" cy="1517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8FF74D-1F62-7040-AE35-BB9A0969B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7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FAC8CC-6074-314C-897D-F476518FBE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 real-world example: airlines dataset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4F5B814-7EB1-3A40-8FC4-0BE276E79B8F}"/>
              </a:ext>
            </a:extLst>
          </p:cNvPr>
          <p:cNvSpPr txBox="1">
            <a:spLocks/>
          </p:cNvSpPr>
          <p:nvPr/>
        </p:nvSpPr>
        <p:spPr>
          <a:xfrm>
            <a:off x="570368" y="143222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Prediction task: predict arrival delay (regression)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F5A6CC-34F3-BD47-9E73-67A049B68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106" y="2607061"/>
            <a:ext cx="7701414" cy="2569148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541A0413-5790-294D-85FF-CD0721F7A4D4}"/>
              </a:ext>
            </a:extLst>
          </p:cNvPr>
          <p:cNvSpPr/>
          <p:nvPr/>
        </p:nvSpPr>
        <p:spPr>
          <a:xfrm>
            <a:off x="4783756" y="5621153"/>
            <a:ext cx="2406316" cy="468892"/>
          </a:xfrm>
          <a:prstGeom prst="wedgeRoundRectCallout">
            <a:avLst>
              <a:gd name="adj1" fmla="val -2629"/>
              <a:gd name="adj2" fmla="val -20314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OVERNIGHT flight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8850C258-A073-1942-AC3A-D94C65ED92A1}"/>
              </a:ext>
            </a:extLst>
          </p:cNvPr>
          <p:cNvSpPr/>
          <p:nvPr/>
        </p:nvSpPr>
        <p:spPr>
          <a:xfrm>
            <a:off x="318977" y="3474307"/>
            <a:ext cx="1490572" cy="712680"/>
          </a:xfrm>
          <a:prstGeom prst="wedgeRoundRectCallout">
            <a:avLst>
              <a:gd name="adj1" fmla="val 73931"/>
              <a:gd name="adj2" fmla="val 74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DAYTIME </a:t>
            </a:r>
          </a:p>
          <a:p>
            <a:pPr algn="ctr"/>
            <a:r>
              <a:rPr lang="en-US" sz="2000">
                <a:solidFill>
                  <a:schemeClr val="tx1"/>
                </a:solidFill>
              </a:rPr>
              <a:t>flights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1EF034AE-0A59-6B46-9D4E-D9CA4AC30F8C}"/>
              </a:ext>
            </a:extLst>
          </p:cNvPr>
          <p:cNvSpPr/>
          <p:nvPr/>
        </p:nvSpPr>
        <p:spPr>
          <a:xfrm>
            <a:off x="2174106" y="3484343"/>
            <a:ext cx="299587" cy="1155031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21CFD17-880F-E64B-9B77-76E6E0E215D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Conformance Constraints Discovery: Measuring Trust in Data-driven Systems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5E7EBD-3952-BE47-BD4D-90D671E5F10C}"/>
              </a:ext>
            </a:extLst>
          </p:cNvPr>
          <p:cNvSpPr/>
          <p:nvPr/>
        </p:nvSpPr>
        <p:spPr>
          <a:xfrm>
            <a:off x="10259568" y="0"/>
            <a:ext cx="1932432" cy="1517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99FF97-ED41-564D-8492-ABBE770B7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0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2E777B-909D-4D4A-8342-A003E36820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 real-world example: airlines dataset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4E1B7B6-F10D-3642-8674-56186CAC0CC2}"/>
              </a:ext>
            </a:extLst>
          </p:cNvPr>
          <p:cNvSpPr txBox="1">
            <a:spLocks/>
          </p:cNvSpPr>
          <p:nvPr/>
        </p:nvSpPr>
        <p:spPr>
          <a:xfrm>
            <a:off x="460263" y="1576231"/>
            <a:ext cx="7231102" cy="2928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Trained over DAYTIME flights</a:t>
            </a:r>
          </a:p>
          <a:p>
            <a:r>
              <a:rPr lang="en-US" sz="2400"/>
              <a:t>Constraints</a:t>
            </a:r>
          </a:p>
          <a:p>
            <a:pPr lvl="1"/>
            <a:r>
              <a:rPr lang="en-US">
                <a:solidFill>
                  <a:srgbClr val="009E73"/>
                </a:solidFill>
              </a:rPr>
              <a:t>“departure time is earlier than arrival time”</a:t>
            </a:r>
          </a:p>
          <a:p>
            <a:pPr lvl="1"/>
            <a:r>
              <a:rPr lang="en-US">
                <a:solidFill>
                  <a:srgbClr val="009E73"/>
                </a:solidFill>
              </a:rPr>
              <a:t>“their difference is very close to flight duration”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83C887-FCB4-C34A-8DC8-2CE8B2B585E0}"/>
              </a:ext>
            </a:extLst>
          </p:cNvPr>
          <p:cNvSpPr txBox="1">
            <a:spLocks/>
          </p:cNvSpPr>
          <p:nvPr/>
        </p:nvSpPr>
        <p:spPr>
          <a:xfrm>
            <a:off x="304394" y="4862945"/>
            <a:ext cx="11579337" cy="10298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</a:rPr>
              <a:t>Constraint violation </a:t>
            </a:r>
            <a:r>
              <a:rPr lang="en-US" sz="3600" u="sng"/>
              <a:t>correlates</a:t>
            </a:r>
            <a:r>
              <a:rPr lang="en-US" sz="3600"/>
              <a:t> with </a:t>
            </a:r>
            <a:r>
              <a:rPr lang="en-US" sz="3600">
                <a:solidFill>
                  <a:srgbClr val="0070C0"/>
                </a:solidFill>
              </a:rPr>
              <a:t>prediction error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154D2F2-AE0A-E44F-82BB-E6CB4B029C74}"/>
              </a:ext>
            </a:extLst>
          </p:cNvPr>
          <p:cNvSpPr txBox="1">
            <a:spLocks/>
          </p:cNvSpPr>
          <p:nvPr/>
        </p:nvSpPr>
        <p:spPr>
          <a:xfrm>
            <a:off x="7426036" y="1576231"/>
            <a:ext cx="5207961" cy="247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OVERNIGHT flights </a:t>
            </a:r>
          </a:p>
          <a:p>
            <a:pPr lvl="1">
              <a:buClr>
                <a:schemeClr val="tx1"/>
              </a:buClr>
            </a:pPr>
            <a:r>
              <a:rPr lang="en-US">
                <a:solidFill>
                  <a:srgbClr val="D55E00"/>
                </a:solidFill>
              </a:rPr>
              <a:t>violate</a:t>
            </a:r>
            <a:r>
              <a:rPr lang="en-US"/>
              <a:t> DAYTIME flights’ constraints</a:t>
            </a:r>
          </a:p>
          <a:p>
            <a:pPr lvl="1"/>
            <a:r>
              <a:rPr lang="en-US"/>
              <a:t>incur </a:t>
            </a:r>
            <a:r>
              <a:rPr lang="en-US">
                <a:solidFill>
                  <a:srgbClr val="D55E00"/>
                </a:solidFill>
              </a:rPr>
              <a:t>high prediction error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52FEBB-7C93-6341-BD80-BAC6EA8109E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Conformance Constraints Discovery: Measuring Trust in Data-driven Systems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87787-2609-8B4C-9C5A-6E60BD663A6D}"/>
              </a:ext>
            </a:extLst>
          </p:cNvPr>
          <p:cNvSpPr/>
          <p:nvPr/>
        </p:nvSpPr>
        <p:spPr>
          <a:xfrm>
            <a:off x="10259568" y="0"/>
            <a:ext cx="1932432" cy="1517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EB9048-5B85-7240-933F-BF19B4B1AC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185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.1|2.7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1|6.2|7.9|6.6|3.3|6.7|2.6|9.8|5.8"/>
</p:tagLst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862633"/>
      </a:dk2>
      <a:lt2>
        <a:srgbClr val="76797D"/>
      </a:lt2>
      <a:accent1>
        <a:srgbClr val="9B2B24"/>
      </a:accent1>
      <a:accent2>
        <a:srgbClr val="D1A117"/>
      </a:accent2>
      <a:accent3>
        <a:srgbClr val="A8431E"/>
      </a:accent3>
      <a:accent4>
        <a:srgbClr val="C67530"/>
      </a:accent4>
      <a:accent5>
        <a:srgbClr val="A79968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Y20 UMass Amherst powerpoint template" id="{CCCEF1AB-87F8-784D-9588-5DD0676C8CB2}" vid="{F09BAA8A-B50E-A246-A005-9B76C88E7A6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835</Words>
  <Application>Microsoft Macintosh PowerPoint</Application>
  <PresentationFormat>Widescreen</PresentationFormat>
  <Paragraphs>191</Paragraphs>
  <Slides>26</Slides>
  <Notes>26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Cambria Math</vt:lpstr>
      <vt:lpstr>Office Theme</vt:lpstr>
      <vt:lpstr>Conformance constraints discovery: measuring trust in data-driven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Hal Marshall</dc:creator>
  <cp:lastModifiedBy>Anna Fariha</cp:lastModifiedBy>
  <cp:revision>6</cp:revision>
  <cp:lastPrinted>2020-10-06T04:23:41Z</cp:lastPrinted>
  <dcterms:created xsi:type="dcterms:W3CDTF">2020-03-27T13:28:37Z</dcterms:created>
  <dcterms:modified xsi:type="dcterms:W3CDTF">2021-06-04T06:42:02Z</dcterms:modified>
</cp:coreProperties>
</file>