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3"/>
  </p:notesMasterIdLst>
  <p:sldIdLst>
    <p:sldId id="256" r:id="rId2"/>
    <p:sldId id="260" r:id="rId3"/>
    <p:sldId id="389" r:id="rId4"/>
    <p:sldId id="407" r:id="rId5"/>
    <p:sldId id="388" r:id="rId6"/>
    <p:sldId id="393" r:id="rId7"/>
    <p:sldId id="408" r:id="rId8"/>
    <p:sldId id="409" r:id="rId9"/>
    <p:sldId id="410" r:id="rId10"/>
    <p:sldId id="426" r:id="rId11"/>
    <p:sldId id="411" r:id="rId12"/>
    <p:sldId id="412" r:id="rId13"/>
    <p:sldId id="420" r:id="rId14"/>
    <p:sldId id="400" r:id="rId15"/>
    <p:sldId id="333" r:id="rId16"/>
    <p:sldId id="370" r:id="rId17"/>
    <p:sldId id="402" r:id="rId18"/>
    <p:sldId id="257" r:id="rId19"/>
    <p:sldId id="338" r:id="rId20"/>
    <p:sldId id="414" r:id="rId21"/>
    <p:sldId id="417" r:id="rId22"/>
    <p:sldId id="418" r:id="rId23"/>
    <p:sldId id="419" r:id="rId24"/>
    <p:sldId id="375" r:id="rId25"/>
    <p:sldId id="376" r:id="rId26"/>
    <p:sldId id="385" r:id="rId27"/>
    <p:sldId id="422" r:id="rId28"/>
    <p:sldId id="421" r:id="rId29"/>
    <p:sldId id="386" r:id="rId30"/>
    <p:sldId id="423" r:id="rId31"/>
    <p:sldId id="387" r:id="rId32"/>
    <p:sldId id="377" r:id="rId33"/>
    <p:sldId id="403" r:id="rId34"/>
    <p:sldId id="424" r:id="rId35"/>
    <p:sldId id="378" r:id="rId36"/>
    <p:sldId id="425" r:id="rId37"/>
    <p:sldId id="404" r:id="rId38"/>
    <p:sldId id="405" r:id="rId39"/>
    <p:sldId id="406" r:id="rId40"/>
    <p:sldId id="427" r:id="rId41"/>
    <p:sldId id="34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0A7"/>
    <a:srgbClr val="AF4AFF"/>
    <a:srgbClr val="FF0005"/>
    <a:srgbClr val="D148C8"/>
    <a:srgbClr val="DA6C00"/>
    <a:srgbClr val="EC7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64911"/>
  </p:normalViewPr>
  <p:slideViewPr>
    <p:cSldViewPr snapToGrid="0" snapToObjects="1">
      <p:cViewPr varScale="1">
        <p:scale>
          <a:sx n="55" d="100"/>
          <a:sy n="55" d="100"/>
        </p:scale>
        <p:origin x="1872" y="184"/>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r>
              <a:rPr lang="en-US" baseline="0"/>
              <a:t> Predicates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Statistical Debugging</c:v>
                </c:pt>
              </c:strCache>
            </c:strRef>
          </c:tx>
          <c:spPr>
            <a:solidFill>
              <a:schemeClr val="accent1"/>
            </a:solidFill>
            <a:ln>
              <a:noFill/>
            </a:ln>
            <a:effectLst/>
          </c:spPr>
          <c:invertIfNegative val="0"/>
          <c:cat>
            <c:strRef>
              <c:f>Sheet1!$A$2:$A$7</c:f>
              <c:strCache>
                <c:ptCount val="6"/>
                <c:pt idx="0">
                  <c:v>Npgsql</c:v>
                </c:pt>
                <c:pt idx="1">
                  <c:v>Kafka</c:v>
                </c:pt>
                <c:pt idx="2">
                  <c:v>Azure Cosmos DB</c:v>
                </c:pt>
                <c:pt idx="3">
                  <c:v>Network</c:v>
                </c:pt>
                <c:pt idx="4">
                  <c:v>BuiltAndTest</c:v>
                </c:pt>
                <c:pt idx="5">
                  <c:v>HealthTelementry</c:v>
                </c:pt>
              </c:strCache>
            </c:strRef>
          </c:cat>
          <c:val>
            <c:numRef>
              <c:f>Sheet1!$B$2:$B$7</c:f>
              <c:numCache>
                <c:formatCode>General</c:formatCode>
                <c:ptCount val="6"/>
                <c:pt idx="0">
                  <c:v>14</c:v>
                </c:pt>
                <c:pt idx="1">
                  <c:v>72</c:v>
                </c:pt>
                <c:pt idx="2">
                  <c:v>64</c:v>
                </c:pt>
                <c:pt idx="3">
                  <c:v>24</c:v>
                </c:pt>
                <c:pt idx="4">
                  <c:v>25</c:v>
                </c:pt>
                <c:pt idx="5">
                  <c:v>93</c:v>
                </c:pt>
              </c:numCache>
            </c:numRef>
          </c:val>
          <c:extLst>
            <c:ext xmlns:c16="http://schemas.microsoft.com/office/drawing/2014/chart" uri="{C3380CC4-5D6E-409C-BE32-E72D297353CC}">
              <c16:uniqueId val="{00000000-73B5-6B46-AF45-3CB302BB486A}"/>
            </c:ext>
          </c:extLst>
        </c:ser>
        <c:ser>
          <c:idx val="1"/>
          <c:order val="1"/>
          <c:tx>
            <c:strRef>
              <c:f>Sheet1!$C$1</c:f>
              <c:strCache>
                <c:ptCount val="1"/>
                <c:pt idx="0">
                  <c:v>AID</c:v>
                </c:pt>
              </c:strCache>
            </c:strRef>
          </c:tx>
          <c:spPr>
            <a:solidFill>
              <a:srgbClr val="FF0000"/>
            </a:solidFill>
            <a:ln>
              <a:noFill/>
            </a:ln>
            <a:effectLst/>
          </c:spPr>
          <c:invertIfNegative val="0"/>
          <c:cat>
            <c:strRef>
              <c:f>Sheet1!$A$2:$A$7</c:f>
              <c:strCache>
                <c:ptCount val="6"/>
                <c:pt idx="0">
                  <c:v>Npgsql</c:v>
                </c:pt>
                <c:pt idx="1">
                  <c:v>Kafka</c:v>
                </c:pt>
                <c:pt idx="2">
                  <c:v>Azure Cosmos DB</c:v>
                </c:pt>
                <c:pt idx="3">
                  <c:v>Network</c:v>
                </c:pt>
                <c:pt idx="4">
                  <c:v>BuiltAndTest</c:v>
                </c:pt>
                <c:pt idx="5">
                  <c:v>HealthTelementry</c:v>
                </c:pt>
              </c:strCache>
            </c:strRef>
          </c:cat>
          <c:val>
            <c:numRef>
              <c:f>Sheet1!$C$2:$C$7</c:f>
              <c:numCache>
                <c:formatCode>General</c:formatCode>
                <c:ptCount val="6"/>
                <c:pt idx="0">
                  <c:v>3</c:v>
                </c:pt>
                <c:pt idx="1">
                  <c:v>5</c:v>
                </c:pt>
                <c:pt idx="2">
                  <c:v>7</c:v>
                </c:pt>
                <c:pt idx="3">
                  <c:v>1</c:v>
                </c:pt>
                <c:pt idx="4">
                  <c:v>3</c:v>
                </c:pt>
                <c:pt idx="5">
                  <c:v>10</c:v>
                </c:pt>
              </c:numCache>
            </c:numRef>
          </c:val>
          <c:extLst>
            <c:ext xmlns:c16="http://schemas.microsoft.com/office/drawing/2014/chart" uri="{C3380CC4-5D6E-409C-BE32-E72D297353CC}">
              <c16:uniqueId val="{00000001-73B5-6B46-AF45-3CB302BB486A}"/>
            </c:ext>
          </c:extLst>
        </c:ser>
        <c:dLbls>
          <c:showLegendKey val="0"/>
          <c:showVal val="0"/>
          <c:showCatName val="0"/>
          <c:showSerName val="0"/>
          <c:showPercent val="0"/>
          <c:showBubbleSize val="0"/>
        </c:dLbls>
        <c:gapWidth val="219"/>
        <c:overlap val="-27"/>
        <c:axId val="1678855616"/>
        <c:axId val="1679055104"/>
      </c:barChart>
      <c:catAx>
        <c:axId val="167885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9055104"/>
        <c:crosses val="autoZero"/>
        <c:auto val="1"/>
        <c:lblAlgn val="ctr"/>
        <c:lblOffset val="100"/>
        <c:noMultiLvlLbl val="0"/>
      </c:catAx>
      <c:valAx>
        <c:axId val="1679055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8855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 I</a:t>
            </a:r>
            <a:r>
              <a:rPr lang="en-US" baseline="0" dirty="0"/>
              <a:t>nterventions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Adaptive GT</c:v>
                </c:pt>
              </c:strCache>
            </c:strRef>
          </c:tx>
          <c:spPr>
            <a:solidFill>
              <a:schemeClr val="accent6"/>
            </a:solidFill>
            <a:ln>
              <a:noFill/>
            </a:ln>
            <a:effectLst/>
          </c:spPr>
          <c:invertIfNegative val="0"/>
          <c:cat>
            <c:strRef>
              <c:f>Sheet1!$A$2:$A$7</c:f>
              <c:strCache>
                <c:ptCount val="6"/>
                <c:pt idx="0">
                  <c:v>Npgsql</c:v>
                </c:pt>
                <c:pt idx="1">
                  <c:v>Kafka</c:v>
                </c:pt>
                <c:pt idx="2">
                  <c:v>Azure Cosmos DB</c:v>
                </c:pt>
                <c:pt idx="3">
                  <c:v>Network</c:v>
                </c:pt>
                <c:pt idx="4">
                  <c:v>BuiltAndTest</c:v>
                </c:pt>
                <c:pt idx="5">
                  <c:v>HealthTelementry</c:v>
                </c:pt>
              </c:strCache>
            </c:strRef>
          </c:cat>
          <c:val>
            <c:numRef>
              <c:f>Sheet1!$B$2:$B$7</c:f>
              <c:numCache>
                <c:formatCode>General</c:formatCode>
                <c:ptCount val="6"/>
                <c:pt idx="0">
                  <c:v>11</c:v>
                </c:pt>
                <c:pt idx="1">
                  <c:v>33</c:v>
                </c:pt>
                <c:pt idx="2">
                  <c:v>42</c:v>
                </c:pt>
                <c:pt idx="3">
                  <c:v>5</c:v>
                </c:pt>
                <c:pt idx="4">
                  <c:v>15</c:v>
                </c:pt>
                <c:pt idx="5">
                  <c:v>70</c:v>
                </c:pt>
              </c:numCache>
            </c:numRef>
          </c:val>
          <c:extLst>
            <c:ext xmlns:c16="http://schemas.microsoft.com/office/drawing/2014/chart" uri="{C3380CC4-5D6E-409C-BE32-E72D297353CC}">
              <c16:uniqueId val="{00000000-73B5-6B46-AF45-3CB302BB486A}"/>
            </c:ext>
          </c:extLst>
        </c:ser>
        <c:ser>
          <c:idx val="1"/>
          <c:order val="1"/>
          <c:tx>
            <c:strRef>
              <c:f>Sheet1!$C$1</c:f>
              <c:strCache>
                <c:ptCount val="1"/>
                <c:pt idx="0">
                  <c:v>AID</c:v>
                </c:pt>
              </c:strCache>
            </c:strRef>
          </c:tx>
          <c:spPr>
            <a:solidFill>
              <a:srgbClr val="FF0000"/>
            </a:solidFill>
            <a:ln>
              <a:noFill/>
            </a:ln>
            <a:effectLst/>
          </c:spPr>
          <c:invertIfNegative val="0"/>
          <c:cat>
            <c:strRef>
              <c:f>Sheet1!$A$2:$A$7</c:f>
              <c:strCache>
                <c:ptCount val="6"/>
                <c:pt idx="0">
                  <c:v>Npgsql</c:v>
                </c:pt>
                <c:pt idx="1">
                  <c:v>Kafka</c:v>
                </c:pt>
                <c:pt idx="2">
                  <c:v>Azure Cosmos DB</c:v>
                </c:pt>
                <c:pt idx="3">
                  <c:v>Network</c:v>
                </c:pt>
                <c:pt idx="4">
                  <c:v>BuiltAndTest</c:v>
                </c:pt>
                <c:pt idx="5">
                  <c:v>HealthTelementry</c:v>
                </c:pt>
              </c:strCache>
            </c:strRef>
          </c:cat>
          <c:val>
            <c:numRef>
              <c:f>Sheet1!$C$2:$C$7</c:f>
              <c:numCache>
                <c:formatCode>General</c:formatCode>
                <c:ptCount val="6"/>
                <c:pt idx="0">
                  <c:v>5</c:v>
                </c:pt>
                <c:pt idx="1">
                  <c:v>17</c:v>
                </c:pt>
                <c:pt idx="2">
                  <c:v>15</c:v>
                </c:pt>
                <c:pt idx="3">
                  <c:v>2</c:v>
                </c:pt>
                <c:pt idx="4">
                  <c:v>10</c:v>
                </c:pt>
                <c:pt idx="5">
                  <c:v>40</c:v>
                </c:pt>
              </c:numCache>
            </c:numRef>
          </c:val>
          <c:extLst>
            <c:ext xmlns:c16="http://schemas.microsoft.com/office/drawing/2014/chart" uri="{C3380CC4-5D6E-409C-BE32-E72D297353CC}">
              <c16:uniqueId val="{00000001-73B5-6B46-AF45-3CB302BB486A}"/>
            </c:ext>
          </c:extLst>
        </c:ser>
        <c:dLbls>
          <c:showLegendKey val="0"/>
          <c:showVal val="0"/>
          <c:showCatName val="0"/>
          <c:showSerName val="0"/>
          <c:showPercent val="0"/>
          <c:showBubbleSize val="0"/>
        </c:dLbls>
        <c:gapWidth val="219"/>
        <c:overlap val="-27"/>
        <c:axId val="1678855616"/>
        <c:axId val="1679055104"/>
      </c:barChart>
      <c:catAx>
        <c:axId val="167885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9055104"/>
        <c:crosses val="autoZero"/>
        <c:auto val="1"/>
        <c:lblAlgn val="ctr"/>
        <c:lblOffset val="100"/>
        <c:noMultiLvlLbl val="0"/>
      </c:catAx>
      <c:valAx>
        <c:axId val="1679055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8855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AB6E4-B17A-EC44-BFD8-12C18FDF92E1}" type="datetimeFigureOut">
              <a:rPr lang="en-US" smtClean="0"/>
              <a:t>6/3/20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AB008-F386-5440-B94A-9FF61F908962}" type="slidenum">
              <a:rPr lang="en-US" smtClean="0"/>
              <a:t>‹#›</a:t>
            </a:fld>
            <a:endParaRPr lang="en-US"/>
          </a:p>
        </p:txBody>
      </p:sp>
    </p:spTree>
    <p:extLst>
      <p:ext uri="{BB962C8B-B14F-4D97-AF65-F5344CB8AC3E}">
        <p14:creationId xmlns:p14="http://schemas.microsoft.com/office/powerpoint/2010/main" val="318982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a:t>
            </a:r>
            <a:r>
              <a:rPr lang="en-US" baseline="0" dirty="0"/>
              <a:t> am Anna Fariha from University of Massachusetts, Amherst.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a joint work with Suman Nath from Microsoft Research and my advisor Alexandra Meliou.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I am going to talk about a data-driven debugging technique that explains why data systems fail intermittently.</a:t>
            </a:r>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1</a:t>
            </a:fld>
            <a:endParaRPr lang="en-US"/>
          </a:p>
        </p:txBody>
      </p:sp>
    </p:spTree>
    <p:extLst>
      <p:ext uri="{BB962C8B-B14F-4D97-AF65-F5344CB8AC3E}">
        <p14:creationId xmlns:p14="http://schemas.microsoft.com/office/powerpoint/2010/main" val="361045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talk about an intermittent bug in </a:t>
            </a:r>
            <a:r>
              <a:rPr lang="en-US" dirty="0" err="1"/>
              <a:t>Npgsql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reported last year during May.</a:t>
            </a:r>
          </a:p>
        </p:txBody>
      </p:sp>
      <p:sp>
        <p:nvSpPr>
          <p:cNvPr id="4" name="Slide Number Placeholder 3"/>
          <p:cNvSpPr>
            <a:spLocks noGrp="1"/>
          </p:cNvSpPr>
          <p:nvPr>
            <p:ph type="sldNum" sz="quarter" idx="5"/>
          </p:nvPr>
        </p:nvSpPr>
        <p:spPr/>
        <p:txBody>
          <a:bodyPr/>
          <a:lstStyle/>
          <a:p>
            <a:fld id="{C49AB008-F386-5440-B94A-9FF61F908962}" type="slidenum">
              <a:rPr lang="en-US" smtClean="0"/>
              <a:t>10</a:t>
            </a:fld>
            <a:endParaRPr lang="en-US"/>
          </a:p>
        </p:txBody>
      </p:sp>
    </p:spTree>
    <p:extLst>
      <p:ext uri="{BB962C8B-B14F-4D97-AF65-F5344CB8AC3E}">
        <p14:creationId xmlns:p14="http://schemas.microsoft.com/office/powerpoint/2010/main" val="80985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the bug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Find wants to find index of a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that, it first copies pools to local memory,</a:t>
            </a:r>
          </a:p>
        </p:txBody>
      </p:sp>
      <p:sp>
        <p:nvSpPr>
          <p:cNvPr id="4" name="Slide Number Placeholder 3"/>
          <p:cNvSpPr>
            <a:spLocks noGrp="1"/>
          </p:cNvSpPr>
          <p:nvPr>
            <p:ph type="sldNum" sz="quarter" idx="5"/>
          </p:nvPr>
        </p:nvSpPr>
        <p:spPr/>
        <p:txBody>
          <a:bodyPr/>
          <a:lstStyle/>
          <a:p>
            <a:fld id="{C49AB008-F386-5440-B94A-9FF61F908962}" type="slidenum">
              <a:rPr lang="en-US" smtClean="0"/>
              <a:t>11</a:t>
            </a:fld>
            <a:endParaRPr lang="en-US"/>
          </a:p>
        </p:txBody>
      </p:sp>
    </p:spTree>
    <p:extLst>
      <p:ext uri="{BB962C8B-B14F-4D97-AF65-F5344CB8AC3E}">
        <p14:creationId xmlns:p14="http://schemas.microsoft.com/office/powerpoint/2010/main" val="414392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after that, the Add function, in another thread, adds a new key to pools which requires resizing pools.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a:t>
            </a:r>
            <a:r>
              <a:rPr lang="en-US" dirty="0" err="1"/>
              <a:t>last_slot</a:t>
            </a:r>
            <a:r>
              <a:rPr lang="en-US" dirty="0"/>
              <a:t> indicates index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when Find gets back to work, it starts searching </a:t>
            </a:r>
            <a:r>
              <a:rPr lang="en-US" dirty="0" err="1"/>
              <a:t>localPools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last slot is now 5, it will hit index 5 in the </a:t>
            </a:r>
            <a:r>
              <a:rPr lang="en-US" dirty="0" err="1"/>
              <a:t>localPools</a:t>
            </a:r>
            <a:r>
              <a:rPr lang="en-US" dirty="0"/>
              <a:t>. But </a:t>
            </a:r>
            <a:r>
              <a:rPr lang="en-US" dirty="0" err="1"/>
              <a:t>localpools</a:t>
            </a:r>
            <a:r>
              <a:rPr lang="en-US" dirty="0"/>
              <a:t> has no such index.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will throw an index out of bound exception and the program will crash.</a:t>
            </a:r>
          </a:p>
        </p:txBody>
      </p:sp>
      <p:sp>
        <p:nvSpPr>
          <p:cNvPr id="4" name="Slide Number Placeholder 3"/>
          <p:cNvSpPr>
            <a:spLocks noGrp="1"/>
          </p:cNvSpPr>
          <p:nvPr>
            <p:ph type="sldNum" sz="quarter" idx="5"/>
          </p:nvPr>
        </p:nvSpPr>
        <p:spPr/>
        <p:txBody>
          <a:bodyPr/>
          <a:lstStyle/>
          <a:p>
            <a:fld id="{C49AB008-F386-5440-B94A-9FF61F908962}" type="slidenum">
              <a:rPr lang="en-US" smtClean="0"/>
              <a:t>12</a:t>
            </a:fld>
            <a:endParaRPr lang="en-US"/>
          </a:p>
        </p:txBody>
      </p:sp>
    </p:spTree>
    <p:extLst>
      <p:ext uri="{BB962C8B-B14F-4D97-AF65-F5344CB8AC3E}">
        <p14:creationId xmlns:p14="http://schemas.microsoft.com/office/powerpoint/2010/main" val="39938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issue arises only when this specific interleaving happens in the two threads.</a:t>
            </a:r>
          </a:p>
        </p:txBody>
      </p:sp>
      <p:sp>
        <p:nvSpPr>
          <p:cNvPr id="4" name="Slide Number Placeholder 3"/>
          <p:cNvSpPr>
            <a:spLocks noGrp="1"/>
          </p:cNvSpPr>
          <p:nvPr>
            <p:ph type="sldNum" sz="quarter" idx="5"/>
          </p:nvPr>
        </p:nvSpPr>
        <p:spPr/>
        <p:txBody>
          <a:bodyPr/>
          <a:lstStyle/>
          <a:p>
            <a:fld id="{C49AB008-F386-5440-B94A-9FF61F908962}" type="slidenum">
              <a:rPr lang="en-US" smtClean="0"/>
              <a:t>13</a:t>
            </a:fld>
            <a:endParaRPr lang="en-US"/>
          </a:p>
        </p:txBody>
      </p:sp>
    </p:spTree>
    <p:extLst>
      <p:ext uri="{BB962C8B-B14F-4D97-AF65-F5344CB8AC3E}">
        <p14:creationId xmlns:p14="http://schemas.microsoft.com/office/powerpoint/2010/main" val="225252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at first, Add() temporally overlaps with Find().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causes Find to make an attempt to access an invalid array index.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causes an array index out of bound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 finally crashes the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of these events cause this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Now we want identify two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number one, the root-cause of the failure.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number two, an explanation that tells us how the root cause triggers the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work, we call all these runtime events Predicates.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14</a:t>
            </a:fld>
            <a:endParaRPr lang="en-US"/>
          </a:p>
        </p:txBody>
      </p:sp>
    </p:spTree>
    <p:extLst>
      <p:ext uri="{BB962C8B-B14F-4D97-AF65-F5344CB8AC3E}">
        <p14:creationId xmlns:p14="http://schemas.microsoft.com/office/powerpoint/2010/main" val="167815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many techniques for root cause analysis such as static and dynamic program analysis, but those are heavy-weight techniques.</a:t>
            </a:r>
          </a:p>
          <a:p>
            <a:endParaRPr lang="en-US" dirty="0"/>
          </a:p>
          <a:p>
            <a:r>
              <a:rPr lang="en-US" dirty="0"/>
              <a:t>We wanted to solve the problem in a data-driven manner, because it's light-weight and generalizes to any platform.</a:t>
            </a:r>
          </a:p>
          <a:p>
            <a:endParaRPr lang="en-US" dirty="0"/>
          </a:p>
          <a:p>
            <a:r>
              <a:rPr lang="en-US" dirty="0"/>
              <a:t>Statistical debugging is an existing data-driven technique that partially addresses our problem. It reports predicates that are highly correlated with failure as potential root-causes.</a:t>
            </a:r>
          </a:p>
          <a:p>
            <a:r>
              <a:rPr lang="en-US" dirty="0"/>
              <a:t>But statistical debugging is based on just correlation and we all know that correlation does not imply causation.</a:t>
            </a:r>
          </a:p>
          <a:p>
            <a:endParaRPr lang="en-US" dirty="0"/>
          </a:p>
          <a:p>
            <a:endParaRPr lang="en-US" dirty="0"/>
          </a:p>
        </p:txBody>
      </p:sp>
      <p:sp>
        <p:nvSpPr>
          <p:cNvPr id="4" name="Slide Number Placeholder 3"/>
          <p:cNvSpPr>
            <a:spLocks noGrp="1"/>
          </p:cNvSpPr>
          <p:nvPr>
            <p:ph type="sldNum" sz="quarter" idx="10"/>
          </p:nvPr>
        </p:nvSpPr>
        <p:spPr/>
        <p:txBody>
          <a:bodyPr/>
          <a:lstStyle/>
          <a:p>
            <a:fld id="{BF698FF5-5A05-2D42-8984-DAE540E17545}" type="slidenum">
              <a:rPr lang="en-US" smtClean="0"/>
              <a:t>15</a:t>
            </a:fld>
            <a:endParaRPr lang="en-US"/>
          </a:p>
        </p:txBody>
      </p:sp>
    </p:spTree>
    <p:extLst>
      <p:ext uri="{BB962C8B-B14F-4D97-AF65-F5344CB8AC3E}">
        <p14:creationId xmlns:p14="http://schemas.microsoft.com/office/powerpoint/2010/main" val="259220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there are two main limitations of statistical debugging.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it produces a long list of correlated predicates, and ultimately relies on the developer to investigate this long list of predicates manually.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second, it does not explain how a root cause triggers the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this work, we have two goals:</a:t>
            </a:r>
          </a:p>
        </p:txBody>
      </p:sp>
      <p:sp>
        <p:nvSpPr>
          <p:cNvPr id="4" name="Slide Number Placeholder 3"/>
          <p:cNvSpPr>
            <a:spLocks noGrp="1"/>
          </p:cNvSpPr>
          <p:nvPr>
            <p:ph type="sldNum" sz="quarter" idx="5"/>
          </p:nvPr>
        </p:nvSpPr>
        <p:spPr/>
        <p:txBody>
          <a:bodyPr/>
          <a:lstStyle/>
          <a:p>
            <a:fld id="{C49AB008-F386-5440-B94A-9FF61F908962}" type="slidenum">
              <a:rPr lang="en-US" smtClean="0"/>
              <a:t>16</a:t>
            </a:fld>
            <a:endParaRPr lang="en-US"/>
          </a:p>
        </p:txBody>
      </p:sp>
    </p:spTree>
    <p:extLst>
      <p:ext uri="{BB962C8B-B14F-4D97-AF65-F5344CB8AC3E}">
        <p14:creationId xmlns:p14="http://schemas.microsoft.com/office/powerpoint/2010/main" val="74307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to pin-point and isolate the true root-cause of the intermittent failure.</a:t>
            </a:r>
          </a:p>
        </p:txBody>
      </p:sp>
      <p:sp>
        <p:nvSpPr>
          <p:cNvPr id="4" name="Slide Number Placeholder 3"/>
          <p:cNvSpPr>
            <a:spLocks noGrp="1"/>
          </p:cNvSpPr>
          <p:nvPr>
            <p:ph type="sldNum" sz="quarter" idx="5"/>
          </p:nvPr>
        </p:nvSpPr>
        <p:spPr/>
        <p:txBody>
          <a:bodyPr/>
          <a:lstStyle/>
          <a:p>
            <a:fld id="{C49AB008-F386-5440-B94A-9FF61F908962}" type="slidenum">
              <a:rPr lang="en-US" smtClean="0"/>
              <a:t>17</a:t>
            </a:fld>
            <a:endParaRPr lang="en-US"/>
          </a:p>
        </p:txBody>
      </p:sp>
    </p:spTree>
    <p:extLst>
      <p:ext uri="{BB962C8B-B14F-4D97-AF65-F5344CB8AC3E}">
        <p14:creationId xmlns:p14="http://schemas.microsoft.com/office/powerpoint/2010/main" val="459796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to connect the dots from the root cause to the failure with a set of causally connected intermediate predicates.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chain of predicates explains how the root cause triggers the failure more precisely.</a:t>
            </a:r>
          </a:p>
        </p:txBody>
      </p:sp>
      <p:sp>
        <p:nvSpPr>
          <p:cNvPr id="4" name="Slide Number Placeholder 3"/>
          <p:cNvSpPr>
            <a:spLocks noGrp="1"/>
          </p:cNvSpPr>
          <p:nvPr>
            <p:ph type="sldNum" sz="quarter" idx="5"/>
          </p:nvPr>
        </p:nvSpPr>
        <p:spPr/>
        <p:txBody>
          <a:bodyPr/>
          <a:lstStyle/>
          <a:p>
            <a:fld id="{C49AB008-F386-5440-B94A-9FF61F908962}" type="slidenum">
              <a:rPr lang="en-US" smtClean="0"/>
              <a:t>18</a:t>
            </a:fld>
            <a:endParaRPr lang="en-US"/>
          </a:p>
        </p:txBody>
      </p:sp>
    </p:spTree>
    <p:extLst>
      <p:ext uri="{BB962C8B-B14F-4D97-AF65-F5344CB8AC3E}">
        <p14:creationId xmlns:p14="http://schemas.microsoft.com/office/powerpoint/2010/main" val="3977855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am going to talk about how we achieve these two goals.</a:t>
            </a:r>
          </a:p>
          <a:p>
            <a:r>
              <a:rPr lang="en-US" dirty="0"/>
              <a:t>Our approach AID is built on 4 existing techniques</a:t>
            </a:r>
          </a:p>
        </p:txBody>
      </p:sp>
      <p:sp>
        <p:nvSpPr>
          <p:cNvPr id="4" name="Slide Number Placeholder 3"/>
          <p:cNvSpPr>
            <a:spLocks noGrp="1"/>
          </p:cNvSpPr>
          <p:nvPr>
            <p:ph type="sldNum" sz="quarter" idx="5"/>
          </p:nvPr>
        </p:nvSpPr>
        <p:spPr/>
        <p:txBody>
          <a:bodyPr/>
          <a:lstStyle/>
          <a:p>
            <a:fld id="{C49AB008-F386-5440-B94A-9FF61F908962}" type="slidenum">
              <a:rPr lang="en-US" smtClean="0"/>
              <a:t>19</a:t>
            </a:fld>
            <a:endParaRPr lang="en-US"/>
          </a:p>
        </p:txBody>
      </p:sp>
    </p:spTree>
    <p:extLst>
      <p:ext uri="{BB962C8B-B14F-4D97-AF65-F5344CB8AC3E}">
        <p14:creationId xmlns:p14="http://schemas.microsoft.com/office/powerpoint/2010/main" val="219186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Data management systems and database-backed applications heavily rely on asynchronous and concurrent processing. </a:t>
            </a:r>
          </a:p>
          <a:p>
            <a:r>
              <a:rPr lang="en-US" sz="1200" b="0" i="0" kern="1200" dirty="0">
                <a:solidFill>
                  <a:schemeClr val="tx1"/>
                </a:solidFill>
                <a:effectLst/>
                <a:latin typeface="+mn-lt"/>
                <a:ea typeface="+mn-ea"/>
                <a:cs typeface="+mn-cs"/>
              </a:rPr>
              <a:t>Like other complex systems, these systems also have bugs.</a:t>
            </a:r>
            <a:r>
              <a:rPr lang="en-US" dirty="0"/>
              <a:t> Bugs cause serious issues like data corruption, unresponsiveness, and crash.</a:t>
            </a:r>
          </a:p>
        </p:txBody>
      </p:sp>
      <p:sp>
        <p:nvSpPr>
          <p:cNvPr id="4" name="Slide Number Placeholder 3"/>
          <p:cNvSpPr>
            <a:spLocks noGrp="1"/>
          </p:cNvSpPr>
          <p:nvPr>
            <p:ph type="sldNum" sz="quarter" idx="5"/>
          </p:nvPr>
        </p:nvSpPr>
        <p:spPr/>
        <p:txBody>
          <a:bodyPr/>
          <a:lstStyle/>
          <a:p>
            <a:fld id="{C49AB008-F386-5440-B94A-9FF61F908962}" type="slidenum">
              <a:rPr lang="en-US" smtClean="0"/>
              <a:t>2</a:t>
            </a:fld>
            <a:endParaRPr lang="en-US"/>
          </a:p>
        </p:txBody>
      </p:sp>
    </p:spTree>
    <p:extLst>
      <p:ext uri="{BB962C8B-B14F-4D97-AF65-F5344CB8AC3E}">
        <p14:creationId xmlns:p14="http://schemas.microsoft.com/office/powerpoint/2010/main" val="219970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combines them in a novel way to achieve our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an application that fails intermittently,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AID first uses statistical debugging to find a list of candidate predicates.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AID then uses causality principles to makes an initial guess about the causal relationships of these candidate predicates.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AID then verifies causality by actually tweaking the predicates. For tweaking predicates, AID injects faults to the source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expedite root-cause analysis, instead of tweaking one predicate at a time, AID uses group testing and tweaks multiple predicates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outcomes of one round, AID plans for the next round. AID repeats these steps until it pin points the root cause and explanation of the failure.</a:t>
            </a:r>
          </a:p>
        </p:txBody>
      </p:sp>
      <p:sp>
        <p:nvSpPr>
          <p:cNvPr id="4" name="Slide Number Placeholder 3"/>
          <p:cNvSpPr>
            <a:spLocks noGrp="1"/>
          </p:cNvSpPr>
          <p:nvPr>
            <p:ph type="sldNum" sz="quarter" idx="5"/>
          </p:nvPr>
        </p:nvSpPr>
        <p:spPr/>
        <p:txBody>
          <a:bodyPr/>
          <a:lstStyle/>
          <a:p>
            <a:fld id="{C49AB008-F386-5440-B94A-9FF61F908962}" type="slidenum">
              <a:rPr lang="en-US" smtClean="0"/>
              <a:t>20</a:t>
            </a:fld>
            <a:endParaRPr lang="en-US"/>
          </a:p>
        </p:txBody>
      </p:sp>
    </p:spTree>
    <p:extLst>
      <p:ext uri="{BB962C8B-B14F-4D97-AF65-F5344CB8AC3E}">
        <p14:creationId xmlns:p14="http://schemas.microsoft.com/office/powerpoint/2010/main" val="211475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let’s talk finding the candidate predicates.</a:t>
            </a:r>
          </a:p>
          <a:p>
            <a:r>
              <a:rPr lang="en-US" dirty="0"/>
              <a:t>We first instrument the source code to generate execution logs when the program executes, and from the execution logs, we extract predicates.</a:t>
            </a:r>
          </a:p>
          <a:p>
            <a:r>
              <a:rPr lang="en-US" dirty="0"/>
              <a:t>Then we use statistical debugging to find predicates that are highly correlated with failure but rarely observed in successful executions.</a:t>
            </a:r>
          </a:p>
          <a:p>
            <a:r>
              <a:rPr lang="en-US" dirty="0"/>
              <a:t>AID uses these predicates as candidates.</a:t>
            </a:r>
          </a:p>
        </p:txBody>
      </p:sp>
      <p:sp>
        <p:nvSpPr>
          <p:cNvPr id="4" name="Slide Number Placeholder 3"/>
          <p:cNvSpPr>
            <a:spLocks noGrp="1"/>
          </p:cNvSpPr>
          <p:nvPr>
            <p:ph type="sldNum" sz="quarter" idx="5"/>
          </p:nvPr>
        </p:nvSpPr>
        <p:spPr/>
        <p:txBody>
          <a:bodyPr/>
          <a:lstStyle/>
          <a:p>
            <a:fld id="{C49AB008-F386-5440-B94A-9FF61F908962}" type="slidenum">
              <a:rPr lang="en-US" smtClean="0"/>
              <a:t>21</a:t>
            </a:fld>
            <a:endParaRPr lang="en-US"/>
          </a:p>
        </p:txBody>
      </p:sp>
    </p:spTree>
    <p:extLst>
      <p:ext uri="{BB962C8B-B14F-4D97-AF65-F5344CB8AC3E}">
        <p14:creationId xmlns:p14="http://schemas.microsoft.com/office/powerpoint/2010/main" val="2704804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AID's next step is to find out, within the candidate predicates, what is causing what.</a:t>
            </a:r>
          </a:p>
          <a:p>
            <a:r>
              <a:rPr lang="en-US" dirty="0"/>
              <a:t>The candidate predicate set can be very large and checking all pair causal relationships is too expensive.</a:t>
            </a:r>
          </a:p>
          <a:p>
            <a:r>
              <a:rPr lang="en-US" dirty="0"/>
              <a:t>So AID first approximates their causal relationships.</a:t>
            </a:r>
          </a:p>
        </p:txBody>
      </p:sp>
      <p:sp>
        <p:nvSpPr>
          <p:cNvPr id="4" name="Slide Number Placeholder 3"/>
          <p:cNvSpPr>
            <a:spLocks noGrp="1"/>
          </p:cNvSpPr>
          <p:nvPr>
            <p:ph type="sldNum" sz="quarter" idx="5"/>
          </p:nvPr>
        </p:nvSpPr>
        <p:spPr/>
        <p:txBody>
          <a:bodyPr/>
          <a:lstStyle/>
          <a:p>
            <a:fld id="{C49AB008-F386-5440-B94A-9FF61F908962}" type="slidenum">
              <a:rPr lang="en-US" smtClean="0"/>
              <a:t>22</a:t>
            </a:fld>
            <a:endParaRPr lang="en-US"/>
          </a:p>
        </p:txBody>
      </p:sp>
    </p:spTree>
    <p:extLst>
      <p:ext uri="{BB962C8B-B14F-4D97-AF65-F5344CB8AC3E}">
        <p14:creationId xmlns:p14="http://schemas.microsoft.com/office/powerpoint/2010/main" val="2341807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a cause must temporally precede an effect, we can use temporal precedence graph of the predicates to approximate their cause-effect relationships. Since a program cannot go back in time, this graph will always be directed and acyclic.</a:t>
            </a:r>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23</a:t>
            </a:fld>
            <a:endParaRPr lang="en-US"/>
          </a:p>
        </p:txBody>
      </p:sp>
    </p:spTree>
    <p:extLst>
      <p:ext uri="{BB962C8B-B14F-4D97-AF65-F5344CB8AC3E}">
        <p14:creationId xmlns:p14="http://schemas.microsoft.com/office/powerpoint/2010/main" val="111157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example, in this temporal precedence graph, there is a path from P1 to P8. And this implies that P1 may cause P8.</a:t>
            </a:r>
          </a:p>
        </p:txBody>
      </p:sp>
      <p:sp>
        <p:nvSpPr>
          <p:cNvPr id="4" name="Slide Number Placeholder 3"/>
          <p:cNvSpPr>
            <a:spLocks noGrp="1"/>
          </p:cNvSpPr>
          <p:nvPr>
            <p:ph type="sldNum" sz="quarter" idx="5"/>
          </p:nvPr>
        </p:nvSpPr>
        <p:spPr/>
        <p:txBody>
          <a:bodyPr/>
          <a:lstStyle/>
          <a:p>
            <a:fld id="{C49AB008-F386-5440-B94A-9FF61F908962}" type="slidenum">
              <a:rPr lang="en-US" smtClean="0"/>
              <a:t>24</a:t>
            </a:fld>
            <a:endParaRPr lang="en-US"/>
          </a:p>
        </p:txBody>
      </p:sp>
    </p:spTree>
    <p:extLst>
      <p:ext uri="{BB962C8B-B14F-4D97-AF65-F5344CB8AC3E}">
        <p14:creationId xmlns:p14="http://schemas.microsoft.com/office/powerpoint/2010/main" val="390701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 the other hand, there is no path from P4 to P9, so P4 cannot cause P9.</a:t>
            </a:r>
          </a:p>
        </p:txBody>
      </p:sp>
      <p:sp>
        <p:nvSpPr>
          <p:cNvPr id="4" name="Slide Number Placeholder 3"/>
          <p:cNvSpPr>
            <a:spLocks noGrp="1"/>
          </p:cNvSpPr>
          <p:nvPr>
            <p:ph type="sldNum" sz="quarter" idx="5"/>
          </p:nvPr>
        </p:nvSpPr>
        <p:spPr/>
        <p:txBody>
          <a:bodyPr/>
          <a:lstStyle/>
          <a:p>
            <a:fld id="{C49AB008-F386-5440-B94A-9FF61F908962}" type="slidenum">
              <a:rPr lang="en-US" smtClean="0"/>
              <a:t>25</a:t>
            </a:fld>
            <a:endParaRPr lang="en-US"/>
          </a:p>
        </p:txBody>
      </p:sp>
    </p:spTree>
    <p:extLst>
      <p:ext uri="{BB962C8B-B14F-4D97-AF65-F5344CB8AC3E}">
        <p14:creationId xmlns:p14="http://schemas.microsoft.com/office/powerpoint/2010/main" val="1491801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Temporal precedence is necessary for causation, but it is not sufficient.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exists many different notions of causality in the literature,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 this paper, we adapt counterfactual causality.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Counterfactual causality says that if stopping an event C, stops another event E, then C is a counterfactual cause of 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can we verify counterfactual causality?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26</a:t>
            </a:fld>
            <a:endParaRPr lang="en-US"/>
          </a:p>
        </p:txBody>
      </p:sp>
    </p:spTree>
    <p:extLst>
      <p:ext uri="{BB962C8B-B14F-4D97-AF65-F5344CB8AC3E}">
        <p14:creationId xmlns:p14="http://schemas.microsoft.com/office/powerpoint/2010/main" val="363539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verify counterfactual causality, we apply interventions.</a:t>
            </a:r>
          </a:p>
          <a:p>
            <a:r>
              <a:rPr lang="en-US" dirty="0"/>
              <a:t>Intervening on a predicate alters its behavior during run time, so that it behaves exactly like the successful executions.</a:t>
            </a:r>
          </a:p>
          <a:p>
            <a:r>
              <a:rPr lang="en-US" dirty="0"/>
              <a:t>The key idea is to check if intervening on a predicate, always stops the failure. If it does, according to counterfactual causality, it is a true cause of the failure.</a:t>
            </a:r>
          </a:p>
        </p:txBody>
      </p:sp>
      <p:sp>
        <p:nvSpPr>
          <p:cNvPr id="4" name="Slide Number Placeholder 3"/>
          <p:cNvSpPr>
            <a:spLocks noGrp="1"/>
          </p:cNvSpPr>
          <p:nvPr>
            <p:ph type="sldNum" sz="quarter" idx="5"/>
          </p:nvPr>
        </p:nvSpPr>
        <p:spPr/>
        <p:txBody>
          <a:bodyPr/>
          <a:lstStyle/>
          <a:p>
            <a:fld id="{C49AB008-F386-5440-B94A-9FF61F908962}" type="slidenum">
              <a:rPr lang="en-US" smtClean="0"/>
              <a:t>27</a:t>
            </a:fld>
            <a:endParaRPr lang="en-US"/>
          </a:p>
        </p:txBody>
      </p:sp>
    </p:spTree>
    <p:extLst>
      <p:ext uri="{BB962C8B-B14F-4D97-AF65-F5344CB8AC3E}">
        <p14:creationId xmlns:p14="http://schemas.microsoft.com/office/powerpoint/2010/main" val="36031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can we implement these runtime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AID uses an existing technique that injects faults to a program to make it behave in a certain way.</a:t>
            </a:r>
          </a:p>
        </p:txBody>
      </p:sp>
      <p:sp>
        <p:nvSpPr>
          <p:cNvPr id="4" name="Slide Number Placeholder 3"/>
          <p:cNvSpPr>
            <a:spLocks noGrp="1"/>
          </p:cNvSpPr>
          <p:nvPr>
            <p:ph type="sldNum" sz="quarter" idx="5"/>
          </p:nvPr>
        </p:nvSpPr>
        <p:spPr/>
        <p:txBody>
          <a:bodyPr/>
          <a:lstStyle/>
          <a:p>
            <a:fld id="{C49AB008-F386-5440-B94A-9FF61F908962}" type="slidenum">
              <a:rPr lang="en-US" smtClean="0"/>
              <a:t>28</a:t>
            </a:fld>
            <a:endParaRPr lang="en-US"/>
          </a:p>
        </p:txBody>
      </p:sp>
    </p:spTree>
    <p:extLst>
      <p:ext uri="{BB962C8B-B14F-4D97-AF65-F5344CB8AC3E}">
        <p14:creationId xmlns:p14="http://schemas.microsoft.com/office/powerpoint/2010/main" val="957565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example, to prevent temporal overlap </a:t>
            </a:r>
            <a:r>
              <a:rPr lang="en-US"/>
              <a:t>between Find </a:t>
            </a:r>
            <a:r>
              <a:rPr lang="en-US" dirty="0"/>
              <a:t>and add, AID injects locks around both Find and Add to ensure their mutual exclusion during runtime.</a:t>
            </a:r>
          </a:p>
        </p:txBody>
      </p:sp>
      <p:sp>
        <p:nvSpPr>
          <p:cNvPr id="4" name="Slide Number Placeholder 3"/>
          <p:cNvSpPr>
            <a:spLocks noGrp="1"/>
          </p:cNvSpPr>
          <p:nvPr>
            <p:ph type="sldNum" sz="quarter" idx="5"/>
          </p:nvPr>
        </p:nvSpPr>
        <p:spPr/>
        <p:txBody>
          <a:bodyPr/>
          <a:lstStyle/>
          <a:p>
            <a:fld id="{C49AB008-F386-5440-B94A-9FF61F908962}" type="slidenum">
              <a:rPr lang="en-US" smtClean="0"/>
              <a:t>29</a:t>
            </a:fld>
            <a:endParaRPr lang="en-US"/>
          </a:p>
        </p:txBody>
      </p:sp>
    </p:spTree>
    <p:extLst>
      <p:ext uri="{BB962C8B-B14F-4D97-AF65-F5344CB8AC3E}">
        <p14:creationId xmlns:p14="http://schemas.microsoft.com/office/powerpoint/2010/main" val="131532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a:t>
            </a:r>
            <a:r>
              <a:rPr lang="en-US" dirty="0"/>
              <a:t>notorious</a:t>
            </a:r>
            <a:r>
              <a:rPr lang="en-US" sz="1200" b="0" i="0" kern="1200" dirty="0">
                <a:solidFill>
                  <a:schemeClr val="tx1"/>
                </a:solidFill>
                <a:effectLst/>
                <a:latin typeface="+mn-lt"/>
                <a:ea typeface="+mn-ea"/>
                <a:cs typeface="+mn-cs"/>
              </a:rPr>
              <a:t> kind of bugs are those that manifest only intermittently.</a:t>
            </a:r>
          </a:p>
          <a:p>
            <a:r>
              <a:rPr lang="en-US" dirty="0"/>
              <a:t>Even for the same input, an intermittently failing application sometime succeeds, and sometime fails.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success or failure depends not only on the input, but also on the randomness in the runtime conditions such as thread</a:t>
            </a:r>
            <a:r>
              <a:rPr lang="en-US" sz="1200" b="0" i="0" kern="1200" dirty="0">
                <a:solidFill>
                  <a:schemeClr val="tx1"/>
                </a:solidFill>
                <a:effectLst/>
                <a:latin typeface="+mn-lt"/>
                <a:ea typeface="+mn-ea"/>
                <a:cs typeface="+mn-cs"/>
              </a:rPr>
              <a:t> scheduling and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3</a:t>
            </a:fld>
            <a:endParaRPr lang="en-US"/>
          </a:p>
        </p:txBody>
      </p:sp>
    </p:spTree>
    <p:extLst>
      <p:ext uri="{BB962C8B-B14F-4D97-AF65-F5344CB8AC3E}">
        <p14:creationId xmlns:p14="http://schemas.microsoft.com/office/powerpoint/2010/main" val="2006449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we intervene on one predicate at a time, it will require a large number of iterations, since each intervention requires going through all these steps, which is quite expensive.</a:t>
            </a:r>
          </a:p>
          <a:p>
            <a:r>
              <a:rPr lang="en-US" dirty="0"/>
              <a:t>To reduce the number of interventions, AID uses group testing.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30</a:t>
            </a:fld>
            <a:endParaRPr lang="en-US"/>
          </a:p>
        </p:txBody>
      </p:sp>
    </p:spTree>
    <p:extLst>
      <p:ext uri="{BB962C8B-B14F-4D97-AF65-F5344CB8AC3E}">
        <p14:creationId xmlns:p14="http://schemas.microsoft.com/office/powerpoint/2010/main" val="3733878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what do you do when there are not enough test kits for, say, COVID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when testing on each individual is not feasible, group testing is an alternative and cheaper option!</a:t>
            </a:r>
          </a:p>
        </p:txBody>
      </p:sp>
      <p:sp>
        <p:nvSpPr>
          <p:cNvPr id="4" name="Slide Number Placeholder 3"/>
          <p:cNvSpPr>
            <a:spLocks noGrp="1"/>
          </p:cNvSpPr>
          <p:nvPr>
            <p:ph type="sldNum" sz="quarter" idx="5"/>
          </p:nvPr>
        </p:nvSpPr>
        <p:spPr/>
        <p:txBody>
          <a:bodyPr/>
          <a:lstStyle/>
          <a:p>
            <a:fld id="{C49AB008-F386-5440-B94A-9FF61F908962}" type="slidenum">
              <a:rPr lang="en-US" smtClean="0"/>
              <a:t>31</a:t>
            </a:fld>
            <a:endParaRPr lang="en-US"/>
          </a:p>
        </p:txBody>
      </p:sp>
    </p:spTree>
    <p:extLst>
      <p:ext uri="{BB962C8B-B14F-4D97-AF65-F5344CB8AC3E}">
        <p14:creationId xmlns:p14="http://schemas.microsoft.com/office/powerpoint/2010/main" val="2828720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group testing, instead of testing each individuals, we test on groups.</a:t>
            </a:r>
          </a:p>
          <a:p>
            <a:r>
              <a:rPr lang="en-US" dirty="0"/>
              <a:t>For example, we can mix blood samples of a group of people, and then test that mixture.</a:t>
            </a:r>
          </a:p>
          <a:p>
            <a:r>
              <a:rPr lang="en-US" dirty="0"/>
              <a:t>AID uses adaptive group testing. In adaptive group testing, when result of an entire group is negative, we can declare that all of them have tested negative.</a:t>
            </a:r>
          </a:p>
          <a:p>
            <a:endParaRPr lang="en-US" dirty="0"/>
          </a:p>
          <a:p>
            <a:r>
              <a:rPr lang="en-US" dirty="0"/>
              <a:t>Otherwise, we keep splitting the group until we reach certain conclusions. </a:t>
            </a:r>
          </a:p>
          <a:p>
            <a:endParaRPr lang="en-US" dirty="0"/>
          </a:p>
          <a:p>
            <a:r>
              <a:rPr lang="en-US" dirty="0"/>
              <a:t>So what to test next is adaptively decided depending on the results of previous tests. And this reduces the number of tests required.</a:t>
            </a:r>
          </a:p>
        </p:txBody>
      </p:sp>
      <p:sp>
        <p:nvSpPr>
          <p:cNvPr id="4" name="Slide Number Placeholder 3"/>
          <p:cNvSpPr>
            <a:spLocks noGrp="1"/>
          </p:cNvSpPr>
          <p:nvPr>
            <p:ph type="sldNum" sz="quarter" idx="5"/>
          </p:nvPr>
        </p:nvSpPr>
        <p:spPr/>
        <p:txBody>
          <a:bodyPr/>
          <a:lstStyle/>
          <a:p>
            <a:fld id="{C49AB008-F386-5440-B94A-9FF61F908962}" type="slidenum">
              <a:rPr lang="en-US" smtClean="0"/>
              <a:t>32</a:t>
            </a:fld>
            <a:endParaRPr lang="en-US"/>
          </a:p>
        </p:txBody>
      </p:sp>
    </p:spTree>
    <p:extLst>
      <p:ext uri="{BB962C8B-B14F-4D97-AF65-F5344CB8AC3E}">
        <p14:creationId xmlns:p14="http://schemas.microsoft.com/office/powerpoint/2010/main" val="3803985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Following this idea of adaptive group testing, AID applies adaptive group intervention on predicates to reduce the number of intervention rounds.</a:t>
            </a:r>
          </a:p>
        </p:txBody>
      </p:sp>
      <p:sp>
        <p:nvSpPr>
          <p:cNvPr id="4" name="Slide Number Placeholder 3"/>
          <p:cNvSpPr>
            <a:spLocks noGrp="1"/>
          </p:cNvSpPr>
          <p:nvPr>
            <p:ph type="sldNum" sz="quarter" idx="5"/>
          </p:nvPr>
        </p:nvSpPr>
        <p:spPr/>
        <p:txBody>
          <a:bodyPr/>
          <a:lstStyle/>
          <a:p>
            <a:fld id="{C49AB008-F386-5440-B94A-9FF61F908962}" type="slidenum">
              <a:rPr lang="en-US" smtClean="0"/>
              <a:t>33</a:t>
            </a:fld>
            <a:endParaRPr lang="en-US"/>
          </a:p>
        </p:txBody>
      </p:sp>
    </p:spTree>
    <p:extLst>
      <p:ext uri="{BB962C8B-B14F-4D97-AF65-F5344CB8AC3E}">
        <p14:creationId xmlns:p14="http://schemas.microsoft.com/office/powerpoint/2010/main" val="1433683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traditional group testing, intervention on a group only gives information about that group, but tells nothing about other groups. But our setting is slightly different and we have a temporal precedence graph as an extra piece of information. AID exploits this to further prune predicates beyond traditional group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34</a:t>
            </a:fld>
            <a:endParaRPr lang="en-US"/>
          </a:p>
        </p:txBody>
      </p:sp>
    </p:spTree>
    <p:extLst>
      <p:ext uri="{BB962C8B-B14F-4D97-AF65-F5344CB8AC3E}">
        <p14:creationId xmlns:p14="http://schemas.microsoft.com/office/powerpoint/2010/main" val="3125460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Trivially, if a predicate is disabled, by intervention, but the program still fails, that predicate cannot be the root-cause. So AID eliminates that predicate just like adaptive group testing.</a:t>
            </a:r>
          </a:p>
          <a:p>
            <a:endParaRPr lang="en-US" dirty="0"/>
          </a:p>
          <a:p>
            <a:r>
              <a:rPr lang="en-US" dirty="0"/>
              <a:t>Further, if intervening on a predicate disables some other predicate that appear temporally later,  but the failure is still there.</a:t>
            </a:r>
          </a:p>
          <a:p>
            <a:r>
              <a:rPr lang="en-US" dirty="0"/>
              <a:t>This means that the other predicate is being caused by the predicate under intervention, and has nothing to do with the actual failure.</a:t>
            </a:r>
          </a:p>
          <a:p>
            <a:endParaRPr lang="en-US" dirty="0"/>
          </a:p>
          <a:p>
            <a:r>
              <a:rPr lang="en-US" dirty="0"/>
              <a:t>So AID prunes these predicates as well. But Classical group testing cannot do this kind of pruning.</a:t>
            </a:r>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35</a:t>
            </a:fld>
            <a:endParaRPr lang="en-US"/>
          </a:p>
        </p:txBody>
      </p:sp>
    </p:spTree>
    <p:extLst>
      <p:ext uri="{BB962C8B-B14F-4D97-AF65-F5344CB8AC3E}">
        <p14:creationId xmlns:p14="http://schemas.microsoft.com/office/powerpoint/2010/main" val="404604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done talking about the the technical details of AID and I will now proceed to present our evaluation results.</a:t>
            </a:r>
          </a:p>
        </p:txBody>
      </p:sp>
      <p:sp>
        <p:nvSpPr>
          <p:cNvPr id="4" name="Slide Number Placeholder 3"/>
          <p:cNvSpPr>
            <a:spLocks noGrp="1"/>
          </p:cNvSpPr>
          <p:nvPr>
            <p:ph type="sldNum" sz="quarter" idx="5"/>
          </p:nvPr>
        </p:nvSpPr>
        <p:spPr/>
        <p:txBody>
          <a:bodyPr/>
          <a:lstStyle/>
          <a:p>
            <a:fld id="{C49AB008-F386-5440-B94A-9FF61F908962}" type="slidenum">
              <a:rPr lang="en-US" smtClean="0"/>
              <a:t>36</a:t>
            </a:fld>
            <a:endParaRPr lang="en-US"/>
          </a:p>
        </p:txBody>
      </p:sp>
    </p:spTree>
    <p:extLst>
      <p:ext uri="{BB962C8B-B14F-4D97-AF65-F5344CB8AC3E}">
        <p14:creationId xmlns:p14="http://schemas.microsoft.com/office/powerpoint/2010/main" val="2685351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evaluated AID on 6 real world intermittently failing applications with different root causes. For all of them AID successfully found the true root causes and the correct explanation chain.</a:t>
            </a:r>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37</a:t>
            </a:fld>
            <a:endParaRPr lang="en-US"/>
          </a:p>
        </p:txBody>
      </p:sp>
    </p:spTree>
    <p:extLst>
      <p:ext uri="{BB962C8B-B14F-4D97-AF65-F5344CB8AC3E}">
        <p14:creationId xmlns:p14="http://schemas.microsoft.com/office/powerpoint/2010/main" val="3213923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 can see that the number of predicates reported by statistical debugging is much more than the number of predicates in the actual causal chain. This is because statistical debugging reports many false positives. But AID always found the predicates in the actual causal path correctly.</a:t>
            </a:r>
          </a:p>
        </p:txBody>
      </p:sp>
      <p:sp>
        <p:nvSpPr>
          <p:cNvPr id="4" name="Slide Number Placeholder 3"/>
          <p:cNvSpPr>
            <a:spLocks noGrp="1"/>
          </p:cNvSpPr>
          <p:nvPr>
            <p:ph type="sldNum" sz="quarter" idx="5"/>
          </p:nvPr>
        </p:nvSpPr>
        <p:spPr/>
        <p:txBody>
          <a:bodyPr/>
          <a:lstStyle/>
          <a:p>
            <a:fld id="{C49AB008-F386-5440-B94A-9FF61F908962}" type="slidenum">
              <a:rPr lang="en-US" smtClean="0"/>
              <a:t>38</a:t>
            </a:fld>
            <a:endParaRPr lang="en-US"/>
          </a:p>
        </p:txBody>
      </p:sp>
    </p:spTree>
    <p:extLst>
      <p:ext uri="{BB962C8B-B14F-4D97-AF65-F5344CB8AC3E}">
        <p14:creationId xmlns:p14="http://schemas.microsoft.com/office/powerpoint/2010/main" val="1066066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chart shows the number of required interventions in adaptive group testing vs AID. AID’s predicate pruning significantly reduced the number of interventions compared to adaptive group testing.</a:t>
            </a:r>
          </a:p>
        </p:txBody>
      </p:sp>
      <p:sp>
        <p:nvSpPr>
          <p:cNvPr id="4" name="Slide Number Placeholder 3"/>
          <p:cNvSpPr>
            <a:spLocks noGrp="1"/>
          </p:cNvSpPr>
          <p:nvPr>
            <p:ph type="sldNum" sz="quarter" idx="5"/>
          </p:nvPr>
        </p:nvSpPr>
        <p:spPr/>
        <p:txBody>
          <a:bodyPr/>
          <a:lstStyle/>
          <a:p>
            <a:fld id="{C49AB008-F386-5440-B94A-9FF61F908962}" type="slidenum">
              <a:rPr lang="en-US" smtClean="0"/>
              <a:t>39</a:t>
            </a:fld>
            <a:endParaRPr lang="en-US"/>
          </a:p>
        </p:txBody>
      </p:sp>
    </p:spTree>
    <p:extLst>
      <p:ext uri="{BB962C8B-B14F-4D97-AF65-F5344CB8AC3E}">
        <p14:creationId xmlns:p14="http://schemas.microsoft.com/office/powerpoint/2010/main" val="371335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that’s why intermittent bugs are hard to reproduce and very hard debug.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Our goal is to investigate the root causes of these hard-to-catch intermittent failures.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4</a:t>
            </a:fld>
            <a:endParaRPr lang="en-US"/>
          </a:p>
        </p:txBody>
      </p:sp>
    </p:spTree>
    <p:extLst>
      <p:ext uri="{BB962C8B-B14F-4D97-AF65-F5344CB8AC3E}">
        <p14:creationId xmlns:p14="http://schemas.microsoft.com/office/powerpoint/2010/main" val="262720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the great empirical findings, we also theoretically establish that </a:t>
            </a:r>
          </a:p>
          <a:p>
            <a:r>
              <a:rPr lang="en-US" dirty="0"/>
              <a:t>AID’s problem setting allows smaller search space and AID requires much fewer interventions that traditional adaptive group testing and a lower information theoretic lower bound.</a:t>
            </a:r>
          </a:p>
          <a:p>
            <a:r>
              <a:rPr lang="en-US" dirty="0"/>
              <a:t>Please refer to our paper for more details on this.</a:t>
            </a:r>
          </a:p>
        </p:txBody>
      </p:sp>
      <p:sp>
        <p:nvSpPr>
          <p:cNvPr id="4" name="Slide Number Placeholder 3"/>
          <p:cNvSpPr>
            <a:spLocks noGrp="1"/>
          </p:cNvSpPr>
          <p:nvPr>
            <p:ph type="sldNum" sz="quarter" idx="5"/>
          </p:nvPr>
        </p:nvSpPr>
        <p:spPr/>
        <p:txBody>
          <a:bodyPr/>
          <a:lstStyle/>
          <a:p>
            <a:fld id="{C49AB008-F386-5440-B94A-9FF61F908962}" type="slidenum">
              <a:rPr lang="en-US" smtClean="0"/>
              <a:t>40</a:t>
            </a:fld>
            <a:endParaRPr lang="en-US"/>
          </a:p>
        </p:txBody>
      </p:sp>
    </p:spTree>
    <p:extLst>
      <p:ext uri="{BB962C8B-B14F-4D97-AF65-F5344CB8AC3E}">
        <p14:creationId xmlns:p14="http://schemas.microsoft.com/office/powerpoint/2010/main" val="2294534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summarize, </a:t>
            </a:r>
          </a:p>
          <a:p>
            <a:r>
              <a:rPr lang="en-US" sz="1200" dirty="0">
                <a:solidFill>
                  <a:schemeClr val="tx1"/>
                </a:solidFill>
              </a:rPr>
              <a:t>AID is a data-driven technique for debugging intermittent failures.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It produces causally verified root cause and explanation chains of intermittent failures.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AID is more accurate than statistical debugging and more efficient than adaptive group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r>
              <a:rPr lang="en-US" dirty="0"/>
              <a:t>Thank you for listening. We will be happy to answer questions through the communication channel.</a:t>
            </a:r>
          </a:p>
        </p:txBody>
      </p:sp>
      <p:sp>
        <p:nvSpPr>
          <p:cNvPr id="4" name="Slide Number Placeholder 3"/>
          <p:cNvSpPr>
            <a:spLocks noGrp="1"/>
          </p:cNvSpPr>
          <p:nvPr>
            <p:ph type="sldNum" sz="quarter" idx="5"/>
          </p:nvPr>
        </p:nvSpPr>
        <p:spPr/>
        <p:txBody>
          <a:bodyPr/>
          <a:lstStyle/>
          <a:p>
            <a:fld id="{C49AB008-F386-5440-B94A-9FF61F908962}" type="slidenum">
              <a:rPr lang="en-US" smtClean="0"/>
              <a:t>41</a:t>
            </a:fld>
            <a:endParaRPr lang="en-US"/>
          </a:p>
        </p:txBody>
      </p:sp>
    </p:spTree>
    <p:extLst>
      <p:ext uri="{BB962C8B-B14F-4D97-AF65-F5344CB8AC3E}">
        <p14:creationId xmlns:p14="http://schemas.microsoft.com/office/powerpoint/2010/main" val="25190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now give an example of intermittent failure in </a:t>
            </a:r>
            <a:r>
              <a:rPr lang="en-US" dirty="0" err="1"/>
              <a:t>Npgsql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an A D O dot NET data provider for </a:t>
            </a:r>
            <a:r>
              <a:rPr lang="en-US" dirty="0" err="1"/>
              <a:t>postgres</a:t>
            </a:r>
            <a:r>
              <a:rPr lang="en-US" dirty="0"/>
              <a:t>.</a:t>
            </a:r>
          </a:p>
          <a:p>
            <a:endParaRPr lang="en-US" dirty="0"/>
          </a:p>
          <a:p>
            <a:r>
              <a:rPr lang="en-US" dirty="0"/>
              <a:t>So in </a:t>
            </a:r>
            <a:r>
              <a:rPr lang="en-US" dirty="0" err="1"/>
              <a:t>Npgsql's</a:t>
            </a:r>
            <a:r>
              <a:rPr lang="en-US" dirty="0"/>
              <a:t> database connection manager module, two threads share a global array called pools.</a:t>
            </a:r>
          </a:p>
          <a:p>
            <a:endParaRPr lang="en-US" dirty="0"/>
          </a:p>
          <a:p>
            <a:r>
              <a:rPr lang="en-US" dirty="0"/>
              <a:t>Pools keeps track of the active database connections.</a:t>
            </a:r>
          </a:p>
          <a:p>
            <a:r>
              <a:rPr lang="en-US" dirty="0"/>
              <a:t>The variable last slot is also shared. and it stores last used index of the pools array.</a:t>
            </a:r>
          </a:p>
          <a:p>
            <a:endParaRPr lang="en-US" dirty="0"/>
          </a:p>
          <a:p>
            <a:r>
              <a:rPr lang="en-US" dirty="0"/>
              <a:t>The Find function runs in thread 1. Given a connection key, Find returns its index within the pools array. </a:t>
            </a:r>
          </a:p>
          <a:p>
            <a:endParaRPr lang="en-US" dirty="0"/>
          </a:p>
          <a:p>
            <a:r>
              <a:rPr lang="en-US" dirty="0"/>
              <a:t>For example, for key 56, Get returns 2.  </a:t>
            </a:r>
          </a:p>
          <a:p>
            <a:r>
              <a:rPr lang="en-US" dirty="0"/>
              <a:t>If a key is not found, Find returns null.</a:t>
            </a:r>
          </a:p>
          <a:p>
            <a:endParaRPr lang="en-US" dirty="0"/>
          </a:p>
          <a:p>
            <a:r>
              <a:rPr lang="en-US" dirty="0"/>
              <a:t>For searching a key, Find first copies the shared array into a local array. Then it searches in the local array until it finds the key or reaches the </a:t>
            </a:r>
            <a:r>
              <a:rPr lang="en-US" dirty="0" err="1"/>
              <a:t>last_slot</a:t>
            </a:r>
            <a:r>
              <a:rPr lang="en-US" dirty="0"/>
              <a:t> index.</a:t>
            </a:r>
          </a:p>
        </p:txBody>
      </p:sp>
      <p:sp>
        <p:nvSpPr>
          <p:cNvPr id="4" name="Slide Number Placeholder 3"/>
          <p:cNvSpPr>
            <a:spLocks noGrp="1"/>
          </p:cNvSpPr>
          <p:nvPr>
            <p:ph type="sldNum" sz="quarter" idx="5"/>
          </p:nvPr>
        </p:nvSpPr>
        <p:spPr/>
        <p:txBody>
          <a:bodyPr/>
          <a:lstStyle/>
          <a:p>
            <a:fld id="{C49AB008-F386-5440-B94A-9FF61F908962}" type="slidenum">
              <a:rPr lang="en-US" smtClean="0"/>
              <a:t>5</a:t>
            </a:fld>
            <a:endParaRPr lang="en-US"/>
          </a:p>
        </p:txBody>
      </p:sp>
    </p:spTree>
    <p:extLst>
      <p:ext uri="{BB962C8B-B14F-4D97-AF65-F5344CB8AC3E}">
        <p14:creationId xmlns:p14="http://schemas.microsoft.com/office/powerpoint/2010/main" val="368728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Add function is in thread 2. Given a new key,  the add function inserts the key to the pools array.</a:t>
            </a:r>
          </a:p>
          <a:p>
            <a:endParaRPr lang="en-US" dirty="0"/>
          </a:p>
        </p:txBody>
      </p:sp>
      <p:sp>
        <p:nvSpPr>
          <p:cNvPr id="4" name="Slide Number Placeholder 3"/>
          <p:cNvSpPr>
            <a:spLocks noGrp="1"/>
          </p:cNvSpPr>
          <p:nvPr>
            <p:ph type="sldNum" sz="quarter" idx="5"/>
          </p:nvPr>
        </p:nvSpPr>
        <p:spPr/>
        <p:txBody>
          <a:bodyPr/>
          <a:lstStyle/>
          <a:p>
            <a:fld id="{C49AB008-F386-5440-B94A-9FF61F908962}" type="slidenum">
              <a:rPr lang="en-US" smtClean="0"/>
              <a:t>6</a:t>
            </a:fld>
            <a:endParaRPr lang="en-US"/>
          </a:p>
        </p:txBody>
      </p:sp>
    </p:spTree>
    <p:extLst>
      <p:ext uri="{BB962C8B-B14F-4D97-AF65-F5344CB8AC3E}">
        <p14:creationId xmlns:p14="http://schemas.microsoft.com/office/powerpoint/2010/main" val="417279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inserting the key, Add first checks if the pools array is already at capacity. If there is no more room in the pools array for the new key, Add doubles the pool size.</a:t>
            </a:r>
          </a:p>
        </p:txBody>
      </p:sp>
      <p:sp>
        <p:nvSpPr>
          <p:cNvPr id="4" name="Slide Number Placeholder 3"/>
          <p:cNvSpPr>
            <a:spLocks noGrp="1"/>
          </p:cNvSpPr>
          <p:nvPr>
            <p:ph type="sldNum" sz="quarter" idx="5"/>
          </p:nvPr>
        </p:nvSpPr>
        <p:spPr/>
        <p:txBody>
          <a:bodyPr/>
          <a:lstStyle/>
          <a:p>
            <a:fld id="{C49AB008-F386-5440-B94A-9FF61F908962}" type="slidenum">
              <a:rPr lang="en-US" smtClean="0"/>
              <a:t>7</a:t>
            </a:fld>
            <a:endParaRPr lang="en-US"/>
          </a:p>
        </p:txBody>
      </p:sp>
    </p:spTree>
    <p:extLst>
      <p:ext uri="{BB962C8B-B14F-4D97-AF65-F5344CB8AC3E}">
        <p14:creationId xmlns:p14="http://schemas.microsoft.com/office/powerpoint/2010/main" val="26906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then increases </a:t>
            </a:r>
            <a:r>
              <a:rPr lang="en-US" dirty="0" err="1"/>
              <a:t>last_slot</a:t>
            </a:r>
            <a:r>
              <a:rPr lang="en-US" dirty="0"/>
              <a:t> by one</a:t>
            </a:r>
          </a:p>
        </p:txBody>
      </p:sp>
      <p:sp>
        <p:nvSpPr>
          <p:cNvPr id="4" name="Slide Number Placeholder 3"/>
          <p:cNvSpPr>
            <a:spLocks noGrp="1"/>
          </p:cNvSpPr>
          <p:nvPr>
            <p:ph type="sldNum" sz="quarter" idx="5"/>
          </p:nvPr>
        </p:nvSpPr>
        <p:spPr/>
        <p:txBody>
          <a:bodyPr/>
          <a:lstStyle/>
          <a:p>
            <a:fld id="{C49AB008-F386-5440-B94A-9FF61F908962}" type="slidenum">
              <a:rPr lang="en-US" smtClean="0"/>
              <a:t>8</a:t>
            </a:fld>
            <a:endParaRPr lang="en-US"/>
          </a:p>
        </p:txBody>
      </p:sp>
    </p:spTree>
    <p:extLst>
      <p:ext uri="{BB962C8B-B14F-4D97-AF65-F5344CB8AC3E}">
        <p14:creationId xmlns:p14="http://schemas.microsoft.com/office/powerpoint/2010/main" val="124285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stores the new key there.</a:t>
            </a:r>
          </a:p>
        </p:txBody>
      </p:sp>
      <p:sp>
        <p:nvSpPr>
          <p:cNvPr id="4" name="Slide Number Placeholder 3"/>
          <p:cNvSpPr>
            <a:spLocks noGrp="1"/>
          </p:cNvSpPr>
          <p:nvPr>
            <p:ph type="sldNum" sz="quarter" idx="5"/>
          </p:nvPr>
        </p:nvSpPr>
        <p:spPr/>
        <p:txBody>
          <a:bodyPr/>
          <a:lstStyle/>
          <a:p>
            <a:fld id="{C49AB008-F386-5440-B94A-9FF61F908962}" type="slidenum">
              <a:rPr lang="en-US" smtClean="0"/>
              <a:t>9</a:t>
            </a:fld>
            <a:endParaRPr lang="en-US"/>
          </a:p>
        </p:txBody>
      </p:sp>
    </p:spTree>
    <p:extLst>
      <p:ext uri="{BB962C8B-B14F-4D97-AF65-F5344CB8AC3E}">
        <p14:creationId xmlns:p14="http://schemas.microsoft.com/office/powerpoint/2010/main" val="178862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564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Causality-Guided Adaptive Interventional Debugging</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96203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Causality-Guided Adaptive Interventional Debugging</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4469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07691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Causality-Guided Adaptive Interventional Debugging</a:t>
            </a:r>
          </a:p>
        </p:txBody>
      </p:sp>
      <p:sp>
        <p:nvSpPr>
          <p:cNvPr id="6" name="Slide Number Placeholder 5"/>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95924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Causality-Guided Adaptive Interventional Debugging</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6981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Causality-Guided Adaptive Interventional Debugging</a:t>
            </a:r>
          </a:p>
        </p:txBody>
      </p:sp>
      <p:sp>
        <p:nvSpPr>
          <p:cNvPr id="9" name="Slide Number Placeholder 8"/>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069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Causality-Guided Adaptive Interventional Debugging</a:t>
            </a:r>
          </a:p>
        </p:txBody>
      </p:sp>
      <p:sp>
        <p:nvSpPr>
          <p:cNvPr id="5" name="Slide Number Placeholder 4"/>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80661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Causality-Guided Adaptive Interventional Debugging</a:t>
            </a:r>
          </a:p>
        </p:txBody>
      </p:sp>
      <p:sp>
        <p:nvSpPr>
          <p:cNvPr id="4" name="Slide Number Placeholder 3"/>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228097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Causality-Guided Adaptive Interventional Debugging</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340608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Causality-Guided Adaptive Interventional Debugging</a:t>
            </a:r>
          </a:p>
        </p:txBody>
      </p:sp>
      <p:sp>
        <p:nvSpPr>
          <p:cNvPr id="7" name="Slide Number Placeholder 6"/>
          <p:cNvSpPr>
            <a:spLocks noGrp="1"/>
          </p:cNvSpPr>
          <p:nvPr>
            <p:ph type="sldNum" sz="quarter" idx="12"/>
          </p:nvPr>
        </p:nvSpPr>
        <p:spPr/>
        <p:txBody>
          <a:bodyPr/>
          <a:lstStyle/>
          <a:p>
            <a:fld id="{9F270AAE-46E4-FD44-AE44-9A18EA0BCF5B}" type="slidenum">
              <a:rPr lang="en-US" smtClean="0"/>
              <a:t>‹#›</a:t>
            </a:fld>
            <a:endParaRPr lang="en-US"/>
          </a:p>
        </p:txBody>
      </p:sp>
    </p:spTree>
    <p:extLst>
      <p:ext uri="{BB962C8B-B14F-4D97-AF65-F5344CB8AC3E}">
        <p14:creationId xmlns:p14="http://schemas.microsoft.com/office/powerpoint/2010/main" val="152300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Causality-Guided Adaptive Interventional Debugging</a:t>
            </a:r>
          </a:p>
        </p:txBody>
      </p:sp>
      <p:sp>
        <p:nvSpPr>
          <p:cNvPr id="6" name="Slide Number Placeholder 5"/>
          <p:cNvSpPr>
            <a:spLocks noGrp="1"/>
          </p:cNvSpPr>
          <p:nvPr>
            <p:ph type="sldNum" sz="quarter" idx="4"/>
          </p:nvPr>
        </p:nvSpPr>
        <p:spPr>
          <a:xfrm>
            <a:off x="9266583" y="63715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70AAE-46E4-FD44-AE44-9A18EA0BCF5B}" type="slidenum">
              <a:rPr lang="en-US" smtClean="0"/>
              <a:t>‹#›</a:t>
            </a:fld>
            <a:endParaRPr lang="en-US"/>
          </a:p>
        </p:txBody>
      </p:sp>
    </p:spTree>
    <p:extLst>
      <p:ext uri="{BB962C8B-B14F-4D97-AF65-F5344CB8AC3E}">
        <p14:creationId xmlns:p14="http://schemas.microsoft.com/office/powerpoint/2010/main" val="1306415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tiff"/><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34.gif"/><Relationship Id="rId21" Type="http://schemas.openxmlformats.org/officeDocument/2006/relationships/image" Target="../media/image41.png"/><Relationship Id="rId7" Type="http://schemas.openxmlformats.org/officeDocument/2006/relationships/image" Target="../media/image26.svg"/><Relationship Id="rId12" Type="http://schemas.openxmlformats.org/officeDocument/2006/relationships/image" Target="../media/image31.tiff"/><Relationship Id="rId17" Type="http://schemas.openxmlformats.org/officeDocument/2006/relationships/image" Target="../media/image39.png"/><Relationship Id="rId2" Type="http://schemas.openxmlformats.org/officeDocument/2006/relationships/notesSlide" Target="../notesSlides/notesSlide20.xml"/><Relationship Id="rId16" Type="http://schemas.openxmlformats.org/officeDocument/2006/relationships/image" Target="../media/image38.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7.png"/><Relationship Id="rId10" Type="http://schemas.openxmlformats.org/officeDocument/2006/relationships/image" Target="../media/image29.png"/><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6.svg"/><Relationship Id="rId22"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8.svg"/><Relationship Id="rId18" Type="http://schemas.openxmlformats.org/officeDocument/2006/relationships/image" Target="../media/image32.png"/><Relationship Id="rId3" Type="http://schemas.openxmlformats.org/officeDocument/2006/relationships/image" Target="../media/image23.png"/><Relationship Id="rId21" Type="http://schemas.openxmlformats.org/officeDocument/2006/relationships/image" Target="../media/image44.svg"/><Relationship Id="rId7" Type="http://schemas.openxmlformats.org/officeDocument/2006/relationships/image" Target="../media/image27.png"/><Relationship Id="rId12" Type="http://schemas.openxmlformats.org/officeDocument/2006/relationships/image" Target="../media/image37.png"/><Relationship Id="rId17" Type="http://schemas.openxmlformats.org/officeDocument/2006/relationships/image" Target="../media/image40.svg"/><Relationship Id="rId2" Type="http://schemas.openxmlformats.org/officeDocument/2006/relationships/notesSlide" Target="../notesSlides/notesSlide22.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tiff"/><Relationship Id="rId5" Type="http://schemas.openxmlformats.org/officeDocument/2006/relationships/image" Target="../media/image25.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30.svg"/><Relationship Id="rId19" Type="http://schemas.openxmlformats.org/officeDocument/2006/relationships/image" Target="../media/image33.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5.png"/><Relationship Id="rId2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svg"/><Relationship Id="rId18" Type="http://schemas.openxmlformats.org/officeDocument/2006/relationships/image" Target="../media/image32.png"/><Relationship Id="rId3" Type="http://schemas.openxmlformats.org/officeDocument/2006/relationships/image" Target="../media/image23.png"/><Relationship Id="rId21" Type="http://schemas.openxmlformats.org/officeDocument/2006/relationships/image" Target="../media/image44.svg"/><Relationship Id="rId7" Type="http://schemas.openxmlformats.org/officeDocument/2006/relationships/image" Target="../media/image27.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28.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tiff"/><Relationship Id="rId5" Type="http://schemas.openxmlformats.org/officeDocument/2006/relationships/image" Target="../media/image25.png"/><Relationship Id="rId15" Type="http://schemas.openxmlformats.org/officeDocument/2006/relationships/image" Target="../media/image38.svg"/><Relationship Id="rId23" Type="http://schemas.openxmlformats.org/officeDocument/2006/relationships/image" Target="../media/image42.svg"/><Relationship Id="rId10" Type="http://schemas.openxmlformats.org/officeDocument/2006/relationships/image" Target="../media/image30.svg"/><Relationship Id="rId19" Type="http://schemas.openxmlformats.org/officeDocument/2006/relationships/image" Target="../media/image33.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7.png"/><Relationship Id="rId22"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30.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svg"/><Relationship Id="rId18" Type="http://schemas.openxmlformats.org/officeDocument/2006/relationships/image" Target="../media/image32.png"/><Relationship Id="rId3" Type="http://schemas.openxmlformats.org/officeDocument/2006/relationships/image" Target="../media/image23.png"/><Relationship Id="rId21" Type="http://schemas.openxmlformats.org/officeDocument/2006/relationships/image" Target="../media/image44.svg"/><Relationship Id="rId7" Type="http://schemas.openxmlformats.org/officeDocument/2006/relationships/image" Target="../media/image27.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30.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tiff"/><Relationship Id="rId5" Type="http://schemas.openxmlformats.org/officeDocument/2006/relationships/image" Target="../media/image25.png"/><Relationship Id="rId15" Type="http://schemas.openxmlformats.org/officeDocument/2006/relationships/image" Target="../media/image38.svg"/><Relationship Id="rId23" Type="http://schemas.openxmlformats.org/officeDocument/2006/relationships/image" Target="../media/image42.svg"/><Relationship Id="rId10" Type="http://schemas.openxmlformats.org/officeDocument/2006/relationships/image" Target="../media/image30.svg"/><Relationship Id="rId19" Type="http://schemas.openxmlformats.org/officeDocument/2006/relationships/image" Target="../media/image33.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7.png"/><Relationship Id="rId22"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svg"/><Relationship Id="rId18" Type="http://schemas.openxmlformats.org/officeDocument/2006/relationships/image" Target="../media/image32.png"/><Relationship Id="rId3" Type="http://schemas.openxmlformats.org/officeDocument/2006/relationships/image" Target="../media/image23.png"/><Relationship Id="rId21" Type="http://schemas.openxmlformats.org/officeDocument/2006/relationships/image" Target="../media/image44.svg"/><Relationship Id="rId7" Type="http://schemas.openxmlformats.org/officeDocument/2006/relationships/image" Target="../media/image27.pn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50.svg"/><Relationship Id="rId2" Type="http://schemas.openxmlformats.org/officeDocument/2006/relationships/notesSlide" Target="../notesSlides/notesSlide3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tiff"/><Relationship Id="rId24" Type="http://schemas.openxmlformats.org/officeDocument/2006/relationships/image" Target="../media/image49.png"/><Relationship Id="rId5" Type="http://schemas.openxmlformats.org/officeDocument/2006/relationships/image" Target="../media/image25.png"/><Relationship Id="rId15" Type="http://schemas.openxmlformats.org/officeDocument/2006/relationships/image" Target="../media/image38.svg"/><Relationship Id="rId23" Type="http://schemas.openxmlformats.org/officeDocument/2006/relationships/image" Target="../media/image42.svg"/><Relationship Id="rId10" Type="http://schemas.openxmlformats.org/officeDocument/2006/relationships/image" Target="../media/image30.svg"/><Relationship Id="rId19" Type="http://schemas.openxmlformats.org/officeDocument/2006/relationships/image" Target="../media/image33.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7.png"/><Relationship Id="rId22"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tiff"/><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tiff"/><Relationship Id="rId4" Type="http://schemas.openxmlformats.org/officeDocument/2006/relationships/image" Target="../media/image4.tiff"/></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F4E0-356F-8647-8145-19DC6D2D2B4A}"/>
              </a:ext>
            </a:extLst>
          </p:cNvPr>
          <p:cNvSpPr>
            <a:spLocks noGrp="1"/>
          </p:cNvSpPr>
          <p:nvPr>
            <p:ph type="ctrTitle"/>
          </p:nvPr>
        </p:nvSpPr>
        <p:spPr>
          <a:xfrm>
            <a:off x="921543" y="1976551"/>
            <a:ext cx="10348913" cy="1506537"/>
          </a:xfrm>
        </p:spPr>
        <p:txBody>
          <a:bodyPr anchor="t">
            <a:normAutofit fontScale="90000"/>
          </a:bodyPr>
          <a:lstStyle/>
          <a:p>
            <a:r>
              <a:rPr lang="en-US" b="1" dirty="0"/>
              <a:t>Causality-Guided </a:t>
            </a:r>
            <a:br>
              <a:rPr lang="en-US" b="1" dirty="0"/>
            </a:br>
            <a:r>
              <a:rPr lang="en-US" b="1" dirty="0"/>
              <a:t>Adaptive  Interventional Debugging</a:t>
            </a:r>
          </a:p>
        </p:txBody>
      </p:sp>
      <p:sp>
        <p:nvSpPr>
          <p:cNvPr id="3" name="Subtitle 2">
            <a:extLst>
              <a:ext uri="{FF2B5EF4-FFF2-40B4-BE49-F238E27FC236}">
                <a16:creationId xmlns:a16="http://schemas.microsoft.com/office/drawing/2014/main" id="{BE306E9C-CFCA-654E-8193-D1E3191543F6}"/>
              </a:ext>
            </a:extLst>
          </p:cNvPr>
          <p:cNvSpPr>
            <a:spLocks noGrp="1"/>
          </p:cNvSpPr>
          <p:nvPr>
            <p:ph type="subTitle" idx="1"/>
          </p:nvPr>
        </p:nvSpPr>
        <p:spPr>
          <a:xfrm>
            <a:off x="2667000" y="3847041"/>
            <a:ext cx="6858000" cy="1241822"/>
          </a:xfrm>
        </p:spPr>
        <p:txBody>
          <a:bodyPr>
            <a:noAutofit/>
          </a:bodyPr>
          <a:lstStyle/>
          <a:p>
            <a:r>
              <a:rPr lang="en-US" sz="2600" dirty="0">
                <a:solidFill>
                  <a:schemeClr val="accent3">
                    <a:lumMod val="75000"/>
                  </a:schemeClr>
                </a:solidFill>
              </a:rPr>
              <a:t>Anna Fariha</a:t>
            </a:r>
          </a:p>
          <a:p>
            <a:r>
              <a:rPr lang="en-US" sz="2600" dirty="0">
                <a:solidFill>
                  <a:schemeClr val="accent3">
                    <a:lumMod val="75000"/>
                  </a:schemeClr>
                </a:solidFill>
              </a:rPr>
              <a:t>Suman Nath</a:t>
            </a:r>
          </a:p>
          <a:p>
            <a:r>
              <a:rPr lang="en-US" sz="2600" dirty="0">
                <a:solidFill>
                  <a:schemeClr val="accent3">
                    <a:lumMod val="75000"/>
                  </a:schemeClr>
                </a:solidFill>
              </a:rPr>
              <a:t>Alexandra Meliou</a:t>
            </a:r>
          </a:p>
        </p:txBody>
      </p:sp>
      <p:pic>
        <p:nvPicPr>
          <p:cNvPr id="4" name="Picture 2" descr="mage result for umass amherst log">
            <a:extLst>
              <a:ext uri="{FF2B5EF4-FFF2-40B4-BE49-F238E27FC236}">
                <a16:creationId xmlns:a16="http://schemas.microsoft.com/office/drawing/2014/main" id="{BBCA5215-E0ED-EC4A-BBF4-8EFBE5C0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95" y="5437384"/>
            <a:ext cx="1304684" cy="1318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5316BA-C3D4-104B-9574-4E17935ED51B}"/>
              </a:ext>
            </a:extLst>
          </p:cNvPr>
          <p:cNvPicPr>
            <a:picLocks noChangeAspect="1"/>
          </p:cNvPicPr>
          <p:nvPr/>
        </p:nvPicPr>
        <p:blipFill rotWithShape="1">
          <a:blip r:embed="rId4"/>
          <a:srcRect l="13821" t="17423" r="12282" b="25505"/>
          <a:stretch/>
        </p:blipFill>
        <p:spPr>
          <a:xfrm>
            <a:off x="10406457" y="5391328"/>
            <a:ext cx="1680856" cy="1318863"/>
          </a:xfrm>
          <a:prstGeom prst="rect">
            <a:avLst/>
          </a:prstGeom>
        </p:spPr>
      </p:pic>
      <p:sp>
        <p:nvSpPr>
          <p:cNvPr id="7" name="Subtitle 2">
            <a:extLst>
              <a:ext uri="{FF2B5EF4-FFF2-40B4-BE49-F238E27FC236}">
                <a16:creationId xmlns:a16="http://schemas.microsoft.com/office/drawing/2014/main" id="{D8E39D19-1EA0-0E46-A119-0D1EF12EA08B}"/>
              </a:ext>
            </a:extLst>
          </p:cNvPr>
          <p:cNvSpPr txBox="1">
            <a:spLocks/>
          </p:cNvSpPr>
          <p:nvPr/>
        </p:nvSpPr>
        <p:spPr>
          <a:xfrm>
            <a:off x="-84083" y="5345274"/>
            <a:ext cx="12360166" cy="1410973"/>
          </a:xfrm>
          <a:prstGeom prst="rect">
            <a:avLst/>
          </a:prstGeom>
        </p:spPr>
        <p:txBody>
          <a:bodyPr vert="horz" lIns="68580" tIns="34290" rIns="68580" bIns="34290" rtlCol="0" anchor="ctr">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163624">
              <a:spcBef>
                <a:spcPct val="0"/>
              </a:spcBef>
              <a:spcAft>
                <a:spcPct val="20000"/>
              </a:spcAft>
              <a:defRPr/>
            </a:pPr>
            <a:endParaRPr lang="en-US" sz="600" kern="0" dirty="0">
              <a:solidFill>
                <a:srgbClr val="595959"/>
              </a:solidFill>
              <a:latin typeface="Calibri" charset="0"/>
              <a:ea typeface="Calibri" charset="0"/>
              <a:cs typeface="Calibri" charset="0"/>
            </a:endParaRPr>
          </a:p>
          <a:p>
            <a:pPr marL="4465" defTabSz="163624">
              <a:spcBef>
                <a:spcPct val="0"/>
              </a:spcBef>
              <a:spcAft>
                <a:spcPct val="20000"/>
              </a:spcAft>
              <a:defRPr/>
            </a:pPr>
            <a:r>
              <a:rPr lang="en-US" sz="1500" kern="0" dirty="0">
                <a:solidFill>
                  <a:srgbClr val="595959"/>
                </a:solidFill>
                <a:latin typeface="Calibri" charset="0"/>
                <a:ea typeface="Calibri" charset="0"/>
                <a:cs typeface="Calibri" charset="0"/>
              </a:rPr>
              <a:t>College of Information and Computer Sciences</a:t>
            </a:r>
          </a:p>
          <a:p>
            <a:pPr marL="4465" defTabSz="163624">
              <a:spcBef>
                <a:spcPct val="0"/>
              </a:spcBef>
              <a:spcAft>
                <a:spcPct val="20000"/>
              </a:spcAft>
              <a:defRPr/>
            </a:pPr>
            <a:r>
              <a:rPr lang="en-US" sz="2700" kern="0" dirty="0">
                <a:solidFill>
                  <a:srgbClr val="595959"/>
                </a:solidFill>
                <a:latin typeface="Calibri" charset="0"/>
                <a:ea typeface="Calibri" charset="0"/>
                <a:cs typeface="Calibri" charset="0"/>
              </a:rPr>
              <a:t>University of Massachusetts Amherst </a:t>
            </a:r>
          </a:p>
          <a:p>
            <a:pPr marL="4465" defTabSz="163624">
              <a:spcBef>
                <a:spcPct val="0"/>
              </a:spcBef>
              <a:spcAft>
                <a:spcPct val="20000"/>
              </a:spcAft>
              <a:defRPr/>
            </a:pPr>
            <a:r>
              <a:rPr lang="en-US" sz="2700" kern="0" dirty="0">
                <a:solidFill>
                  <a:srgbClr val="595959"/>
                </a:solidFill>
                <a:latin typeface="Calibri" charset="0"/>
                <a:ea typeface="Calibri" charset="0"/>
                <a:cs typeface="Calibri" charset="0"/>
              </a:rPr>
              <a:t>&amp;</a:t>
            </a:r>
          </a:p>
          <a:p>
            <a:pPr marL="4465" defTabSz="163624">
              <a:spcBef>
                <a:spcPct val="0"/>
              </a:spcBef>
              <a:spcAft>
                <a:spcPct val="20000"/>
              </a:spcAft>
              <a:defRPr/>
            </a:pPr>
            <a:r>
              <a:rPr lang="en-US" sz="2700" kern="0" dirty="0">
                <a:solidFill>
                  <a:srgbClr val="595959"/>
                </a:solidFill>
                <a:latin typeface="Calibri" charset="0"/>
                <a:ea typeface="Calibri" charset="0"/>
                <a:cs typeface="Calibri" charset="0"/>
              </a:rPr>
              <a:t>Microsoft Research, Redmond</a:t>
            </a:r>
          </a:p>
        </p:txBody>
      </p:sp>
    </p:spTree>
    <p:extLst>
      <p:ext uri="{BB962C8B-B14F-4D97-AF65-F5344CB8AC3E}">
        <p14:creationId xmlns:p14="http://schemas.microsoft.com/office/powerpoint/2010/main" val="535650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DCEE-C685-A64D-B191-71E1E8BBC8EE}"/>
              </a:ext>
            </a:extLst>
          </p:cNvPr>
          <p:cNvSpPr>
            <a:spLocks noGrp="1"/>
          </p:cNvSpPr>
          <p:nvPr>
            <p:ph type="title"/>
          </p:nvPr>
        </p:nvSpPr>
        <p:spPr/>
        <p:txBody>
          <a:bodyPr>
            <a:noAutofit/>
          </a:bodyPr>
          <a:lstStyle/>
          <a:p>
            <a:r>
              <a:rPr lang="en-US" sz="4000" dirty="0" err="1"/>
              <a:t>Npgsql</a:t>
            </a:r>
            <a:r>
              <a:rPr lang="en-US" sz="4000" dirty="0"/>
              <a:t> intermittent failure</a:t>
            </a:r>
          </a:p>
        </p:txBody>
      </p:sp>
      <p:sp>
        <p:nvSpPr>
          <p:cNvPr id="4" name="Footer Placeholder 3">
            <a:extLst>
              <a:ext uri="{FF2B5EF4-FFF2-40B4-BE49-F238E27FC236}">
                <a16:creationId xmlns:a16="http://schemas.microsoft.com/office/drawing/2014/main" id="{E27585BD-2944-EB4B-80E0-AF8B369DDA5D}"/>
              </a:ext>
            </a:extLst>
          </p:cNvPr>
          <p:cNvSpPr>
            <a:spLocks noGrp="1"/>
          </p:cNvSpPr>
          <p:nvPr>
            <p:ph type="ftr" sz="quarter" idx="11"/>
          </p:nvPr>
        </p:nvSpPr>
        <p:spPr/>
        <p:txBody>
          <a:bodyPr/>
          <a:lstStyle/>
          <a:p>
            <a:r>
              <a:rPr lang="en-US"/>
              <a:t>Causality-Guided Adaptive Interventional Debugging</a:t>
            </a:r>
            <a:endParaRPr lang="en-US" dirty="0"/>
          </a:p>
        </p:txBody>
      </p:sp>
      <p:sp>
        <p:nvSpPr>
          <p:cNvPr id="5" name="Slide Number Placeholder 4">
            <a:extLst>
              <a:ext uri="{FF2B5EF4-FFF2-40B4-BE49-F238E27FC236}">
                <a16:creationId xmlns:a16="http://schemas.microsoft.com/office/drawing/2014/main" id="{A893DF4B-1CA7-E740-B19C-221B635BABA2}"/>
              </a:ext>
            </a:extLst>
          </p:cNvPr>
          <p:cNvSpPr>
            <a:spLocks noGrp="1"/>
          </p:cNvSpPr>
          <p:nvPr>
            <p:ph type="sldNum" sz="quarter" idx="12"/>
          </p:nvPr>
        </p:nvSpPr>
        <p:spPr/>
        <p:txBody>
          <a:bodyPr/>
          <a:lstStyle/>
          <a:p>
            <a:fld id="{9F270AAE-46E4-FD44-AE44-9A18EA0BCF5B}" type="slidenum">
              <a:rPr lang="en-US" smtClean="0"/>
              <a:t>10</a:t>
            </a:fld>
            <a:endParaRPr lang="en-US"/>
          </a:p>
        </p:txBody>
      </p:sp>
      <p:pic>
        <p:nvPicPr>
          <p:cNvPr id="8" name="Picture 7">
            <a:extLst>
              <a:ext uri="{FF2B5EF4-FFF2-40B4-BE49-F238E27FC236}">
                <a16:creationId xmlns:a16="http://schemas.microsoft.com/office/drawing/2014/main" id="{41A64CEA-DC82-D846-A7A0-B7B5C5C668AE}"/>
              </a:ext>
            </a:extLst>
          </p:cNvPr>
          <p:cNvPicPr>
            <a:picLocks noChangeAspect="1"/>
          </p:cNvPicPr>
          <p:nvPr/>
        </p:nvPicPr>
        <p:blipFill>
          <a:blip r:embed="rId3"/>
          <a:stretch>
            <a:fillRect/>
          </a:stretch>
        </p:blipFill>
        <p:spPr>
          <a:xfrm>
            <a:off x="2227006" y="1690688"/>
            <a:ext cx="7747499" cy="4334823"/>
          </a:xfrm>
          <a:prstGeom prst="rect">
            <a:avLst/>
          </a:prstGeom>
        </p:spPr>
      </p:pic>
    </p:spTree>
    <p:extLst>
      <p:ext uri="{BB962C8B-B14F-4D97-AF65-F5344CB8AC3E}">
        <p14:creationId xmlns:p14="http://schemas.microsoft.com/office/powerpoint/2010/main" val="72986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r>
              <a:rPr lang="en-US" sz="1400" b="1" dirty="0">
                <a:solidFill>
                  <a:schemeClr val="tx1"/>
                </a:solidFill>
                <a:latin typeface="Courier"/>
              </a:rPr>
              <a:t> </a:t>
            </a:r>
            <a:endParaRPr lang="en-US" sz="1400" dirty="0">
              <a:solidFill>
                <a:schemeClr val="tx1"/>
              </a:solidFill>
              <a:latin typeface="Courier"/>
            </a:endParaRPr>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5" name="Title 1">
            <a:extLst>
              <a:ext uri="{FF2B5EF4-FFF2-40B4-BE49-F238E27FC236}">
                <a16:creationId xmlns:a16="http://schemas.microsoft.com/office/drawing/2014/main" id="{31C9E282-DF2E-B240-9891-A276C0B5E71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t>Npgsql</a:t>
            </a:r>
            <a:r>
              <a:rPr lang="en-US" sz="4000" dirty="0"/>
              <a:t> intermittent failure</a:t>
            </a:r>
            <a:endParaRPr lang="en-US" sz="1800" dirty="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ext uri="{D42A27DB-BD31-4B8C-83A1-F6EECF244321}">
                <p14:modId xmlns:p14="http://schemas.microsoft.com/office/powerpoint/2010/main" val="3513784630"/>
              </p:ext>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1"/>
            <a:ext cx="2367159" cy="28875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46345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ext uri="{D42A27DB-BD31-4B8C-83A1-F6EECF244321}">
                <p14:modId xmlns:p14="http://schemas.microsoft.com/office/powerpoint/2010/main" val="3228666979"/>
              </p:ext>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30" name="Rectangle 29">
            <a:extLst>
              <a:ext uri="{FF2B5EF4-FFF2-40B4-BE49-F238E27FC236}">
                <a16:creationId xmlns:a16="http://schemas.microsoft.com/office/drawing/2014/main" id="{2497C73D-D03F-DA4F-9EC9-A85F63BC713E}"/>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439B1712-CC98-3D48-A56B-E4324AA6D190}"/>
              </a:ext>
            </a:extLst>
          </p:cNvPr>
          <p:cNvSpPr/>
          <p:nvPr/>
        </p:nvSpPr>
        <p:spPr>
          <a:xfrm>
            <a:off x="1500414" y="4603229"/>
            <a:ext cx="3346162" cy="27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p:txBody>
      </p:sp>
      <p:sp>
        <p:nvSpPr>
          <p:cNvPr id="33" name="Oval 32">
            <a:extLst>
              <a:ext uri="{FF2B5EF4-FFF2-40B4-BE49-F238E27FC236}">
                <a16:creationId xmlns:a16="http://schemas.microsoft.com/office/drawing/2014/main" id="{E53B5021-4203-3E4D-8214-AF8B18C9E141}"/>
              </a:ext>
            </a:extLst>
          </p:cNvPr>
          <p:cNvSpPr/>
          <p:nvPr/>
        </p:nvSpPr>
        <p:spPr>
          <a:xfrm>
            <a:off x="1096530" y="4519751"/>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 name="Footer Placeholder 1">
            <a:extLst>
              <a:ext uri="{FF2B5EF4-FFF2-40B4-BE49-F238E27FC236}">
                <a16:creationId xmlns:a16="http://schemas.microsoft.com/office/drawing/2014/main" id="{F894393B-BF86-2746-B33D-3A34B2C5DB51}"/>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167BE8B2-712E-634B-BACE-DE835E820BC2}"/>
              </a:ext>
            </a:extLst>
          </p:cNvPr>
          <p:cNvSpPr>
            <a:spLocks noGrp="1"/>
          </p:cNvSpPr>
          <p:nvPr>
            <p:ph type="sldNum" sz="quarter" idx="12"/>
          </p:nvPr>
        </p:nvSpPr>
        <p:spPr/>
        <p:txBody>
          <a:bodyPr/>
          <a:lstStyle/>
          <a:p>
            <a:fld id="{9F270AAE-46E4-FD44-AE44-9A18EA0BCF5B}" type="slidenum">
              <a:rPr lang="en-US" smtClean="0"/>
              <a:t>11</a:t>
            </a:fld>
            <a:endParaRPr lang="en-US"/>
          </a:p>
        </p:txBody>
      </p:sp>
    </p:spTree>
    <p:extLst>
      <p:ext uri="{BB962C8B-B14F-4D97-AF65-F5344CB8AC3E}">
        <p14:creationId xmlns:p14="http://schemas.microsoft.com/office/powerpoint/2010/main" val="1087927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r>
              <a:rPr lang="en-US" sz="1400" b="1" dirty="0">
                <a:solidFill>
                  <a:schemeClr val="tx1"/>
                </a:solidFill>
                <a:latin typeface="Courier"/>
              </a:rPr>
              <a:t> </a:t>
            </a:r>
            <a:endParaRPr lang="en-US" sz="1400" dirty="0">
              <a:solidFill>
                <a:schemeClr val="tx1"/>
              </a:solidFill>
              <a:latin typeface="Courier"/>
            </a:endParaRPr>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5" name="Title 1">
            <a:extLst>
              <a:ext uri="{FF2B5EF4-FFF2-40B4-BE49-F238E27FC236}">
                <a16:creationId xmlns:a16="http://schemas.microsoft.com/office/drawing/2014/main" id="{31C9E282-DF2E-B240-9891-A276C0B5E71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t>Npgsql</a:t>
            </a:r>
            <a:r>
              <a:rPr lang="en-US" sz="4000" dirty="0"/>
              <a:t> intermittent failure</a:t>
            </a:r>
            <a:endParaRPr lang="en-US" sz="1800" dirty="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endParaRPr lang="en-US" sz="1400" dirty="0">
              <a:solidFill>
                <a:schemeClr val="tx1"/>
              </a:solidFill>
              <a:latin typeface="Courier"/>
            </a:endParaRPr>
          </a:p>
          <a:p>
            <a:endParaRPr lang="en-US" sz="1400" dirty="0">
              <a:solidFill>
                <a:schemeClr val="tx1"/>
              </a:solidFill>
              <a:latin typeface="Courier"/>
            </a:endParaRP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ext uri="{D42A27DB-BD31-4B8C-83A1-F6EECF244321}">
                <p14:modId xmlns:p14="http://schemas.microsoft.com/office/powerpoint/2010/main" val="1961036178"/>
              </p:ext>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ext uri="{D42A27DB-BD31-4B8C-83A1-F6EECF244321}">
                <p14:modId xmlns:p14="http://schemas.microsoft.com/office/powerpoint/2010/main" val="1004494961"/>
              </p:ext>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1"/>
            <a:ext cx="2966599" cy="28875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523395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ext uri="{D42A27DB-BD31-4B8C-83A1-F6EECF244321}">
                <p14:modId xmlns:p14="http://schemas.microsoft.com/office/powerpoint/2010/main" val="1897385179"/>
              </p:ext>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31" name="Rounded Rectangle 30">
            <a:extLst>
              <a:ext uri="{FF2B5EF4-FFF2-40B4-BE49-F238E27FC236}">
                <a16:creationId xmlns:a16="http://schemas.microsoft.com/office/drawing/2014/main" id="{9106EE79-1332-904D-874F-867DD024479F}"/>
              </a:ext>
            </a:extLst>
          </p:cNvPr>
          <p:cNvSpPr/>
          <p:nvPr/>
        </p:nvSpPr>
        <p:spPr>
          <a:xfrm>
            <a:off x="2089856" y="2338665"/>
            <a:ext cx="632431" cy="4511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2C59177-800D-5B4D-A816-830F1DD093BC}"/>
              </a:ext>
            </a:extLst>
          </p:cNvPr>
          <p:cNvSpPr/>
          <p:nvPr/>
        </p:nvSpPr>
        <p:spPr>
          <a:xfrm>
            <a:off x="1573784" y="5080730"/>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a:extLst>
              <a:ext uri="{FF2B5EF4-FFF2-40B4-BE49-F238E27FC236}">
                <a16:creationId xmlns:a16="http://schemas.microsoft.com/office/drawing/2014/main" id="{F7C8D284-01A3-624C-8E1D-0663F7647397}"/>
              </a:ext>
            </a:extLst>
          </p:cNvPr>
          <p:cNvSpPr/>
          <p:nvPr/>
        </p:nvSpPr>
        <p:spPr>
          <a:xfrm>
            <a:off x="1090845" y="5377340"/>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40" name="Rectangle 39">
            <a:extLst>
              <a:ext uri="{FF2B5EF4-FFF2-40B4-BE49-F238E27FC236}">
                <a16:creationId xmlns:a16="http://schemas.microsoft.com/office/drawing/2014/main" id="{8B58EBED-2635-F941-AE85-58874BD8AA9C}"/>
              </a:ext>
            </a:extLst>
          </p:cNvPr>
          <p:cNvSpPr/>
          <p:nvPr/>
        </p:nvSpPr>
        <p:spPr>
          <a:xfrm>
            <a:off x="1164215" y="4827400"/>
            <a:ext cx="3877666" cy="1250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50" name="Rectangle 49">
            <a:extLst>
              <a:ext uri="{FF2B5EF4-FFF2-40B4-BE49-F238E27FC236}">
                <a16:creationId xmlns:a16="http://schemas.microsoft.com/office/drawing/2014/main" id="{DAB71970-B8F5-7D42-A03D-47919535D9BC}"/>
              </a:ext>
            </a:extLst>
          </p:cNvPr>
          <p:cNvSpPr/>
          <p:nvPr/>
        </p:nvSpPr>
        <p:spPr>
          <a:xfrm>
            <a:off x="5240754" y="3469853"/>
            <a:ext cx="561157" cy="245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5</a:t>
            </a:r>
          </a:p>
        </p:txBody>
      </p:sp>
      <p:sp>
        <p:nvSpPr>
          <p:cNvPr id="51" name="Rectangle 50">
            <a:extLst>
              <a:ext uri="{FF2B5EF4-FFF2-40B4-BE49-F238E27FC236}">
                <a16:creationId xmlns:a16="http://schemas.microsoft.com/office/drawing/2014/main" id="{BBA06A7B-B495-D541-88F0-359C9F9AC977}"/>
              </a:ext>
            </a:extLst>
          </p:cNvPr>
          <p:cNvSpPr/>
          <p:nvPr/>
        </p:nvSpPr>
        <p:spPr>
          <a:xfrm>
            <a:off x="7353146" y="2458054"/>
            <a:ext cx="2811159" cy="11192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Array Index Out of Bound</a:t>
            </a:r>
          </a:p>
        </p:txBody>
      </p:sp>
      <p:graphicFrame>
        <p:nvGraphicFramePr>
          <p:cNvPr id="52" name="Table 51">
            <a:extLst>
              <a:ext uri="{FF2B5EF4-FFF2-40B4-BE49-F238E27FC236}">
                <a16:creationId xmlns:a16="http://schemas.microsoft.com/office/drawing/2014/main" id="{3742B2D2-A75A-6647-8934-B572B6E1D5E3}"/>
              </a:ext>
            </a:extLst>
          </p:cNvPr>
          <p:cNvGraphicFramePr>
            <a:graphicFrameLocks noGrp="1"/>
          </p:cNvGraphicFramePr>
          <p:nvPr>
            <p:extLst>
              <p:ext uri="{D42A27DB-BD31-4B8C-83A1-F6EECF244321}">
                <p14:modId xmlns:p14="http://schemas.microsoft.com/office/powerpoint/2010/main" val="545485359"/>
              </p:ext>
            </p:extLst>
          </p:nvPr>
        </p:nvGraphicFramePr>
        <p:xfrm>
          <a:off x="5250902" y="1676757"/>
          <a:ext cx="3057605" cy="365760"/>
        </p:xfrm>
        <a:graphic>
          <a:graphicData uri="http://schemas.openxmlformats.org/drawingml/2006/table">
            <a:tbl>
              <a:tblPr bandRow="1">
                <a:tableStyleId>{5C22544A-7EE6-4342-B048-85BDC9FD1C3A}</a:tableStyleId>
              </a:tblPr>
              <a:tblGrid>
                <a:gridCol w="611521">
                  <a:extLst>
                    <a:ext uri="{9D8B030D-6E8A-4147-A177-3AD203B41FA5}">
                      <a16:colId xmlns:a16="http://schemas.microsoft.com/office/drawing/2014/main" val="3367856596"/>
                    </a:ext>
                  </a:extLst>
                </a:gridCol>
                <a:gridCol w="611521">
                  <a:extLst>
                    <a:ext uri="{9D8B030D-6E8A-4147-A177-3AD203B41FA5}">
                      <a16:colId xmlns:a16="http://schemas.microsoft.com/office/drawing/2014/main" val="932927270"/>
                    </a:ext>
                  </a:extLst>
                </a:gridCol>
                <a:gridCol w="611521">
                  <a:extLst>
                    <a:ext uri="{9D8B030D-6E8A-4147-A177-3AD203B41FA5}">
                      <a16:colId xmlns:a16="http://schemas.microsoft.com/office/drawing/2014/main" val="3838894697"/>
                    </a:ext>
                  </a:extLst>
                </a:gridCol>
                <a:gridCol w="611521">
                  <a:extLst>
                    <a:ext uri="{9D8B030D-6E8A-4147-A177-3AD203B41FA5}">
                      <a16:colId xmlns:a16="http://schemas.microsoft.com/office/drawing/2014/main" val="2502030181"/>
                    </a:ext>
                  </a:extLst>
                </a:gridCol>
                <a:gridCol w="611521">
                  <a:extLst>
                    <a:ext uri="{9D8B030D-6E8A-4147-A177-3AD203B41FA5}">
                      <a16:colId xmlns:a16="http://schemas.microsoft.com/office/drawing/2014/main" val="1726314878"/>
                    </a:ext>
                  </a:extLst>
                </a:gridCol>
              </a:tblGrid>
              <a:tr h="355250">
                <a:tc>
                  <a:txBody>
                    <a:bodyPr/>
                    <a:lstStyle/>
                    <a:p>
                      <a:pPr algn="ctr"/>
                      <a:r>
                        <a:rPr lang="en-US" dirty="0"/>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graphicFrame>
        <p:nvGraphicFramePr>
          <p:cNvPr id="53" name="Table 52">
            <a:extLst>
              <a:ext uri="{FF2B5EF4-FFF2-40B4-BE49-F238E27FC236}">
                <a16:creationId xmlns:a16="http://schemas.microsoft.com/office/drawing/2014/main" id="{EACF4B46-D0B1-A947-87A9-14BF399710AD}"/>
              </a:ext>
            </a:extLst>
          </p:cNvPr>
          <p:cNvGraphicFramePr>
            <a:graphicFrameLocks noGrp="1"/>
          </p:cNvGraphicFramePr>
          <p:nvPr>
            <p:extLst>
              <p:ext uri="{D42A27DB-BD31-4B8C-83A1-F6EECF244321}">
                <p14:modId xmlns:p14="http://schemas.microsoft.com/office/powerpoint/2010/main" val="4168178855"/>
              </p:ext>
            </p:extLst>
          </p:nvPr>
        </p:nvGraphicFramePr>
        <p:xfrm>
          <a:off x="5250180" y="2040127"/>
          <a:ext cx="3057600" cy="243840"/>
        </p:xfrm>
        <a:graphic>
          <a:graphicData uri="http://schemas.openxmlformats.org/drawingml/2006/table">
            <a:tbl>
              <a:tblPr bandRow="1">
                <a:tableStyleId>{93296810-A885-4BE3-A3E7-6D5BEEA58F35}</a:tableStyleId>
              </a:tblPr>
              <a:tblGrid>
                <a:gridCol w="611520">
                  <a:extLst>
                    <a:ext uri="{9D8B030D-6E8A-4147-A177-3AD203B41FA5}">
                      <a16:colId xmlns:a16="http://schemas.microsoft.com/office/drawing/2014/main" val="3367856596"/>
                    </a:ext>
                  </a:extLst>
                </a:gridCol>
                <a:gridCol w="611520">
                  <a:extLst>
                    <a:ext uri="{9D8B030D-6E8A-4147-A177-3AD203B41FA5}">
                      <a16:colId xmlns:a16="http://schemas.microsoft.com/office/drawing/2014/main" val="932927270"/>
                    </a:ext>
                  </a:extLst>
                </a:gridCol>
                <a:gridCol w="611520">
                  <a:extLst>
                    <a:ext uri="{9D8B030D-6E8A-4147-A177-3AD203B41FA5}">
                      <a16:colId xmlns:a16="http://schemas.microsoft.com/office/drawing/2014/main" val="3838894697"/>
                    </a:ext>
                  </a:extLst>
                </a:gridCol>
                <a:gridCol w="611520">
                  <a:extLst>
                    <a:ext uri="{9D8B030D-6E8A-4147-A177-3AD203B41FA5}">
                      <a16:colId xmlns:a16="http://schemas.microsoft.com/office/drawing/2014/main" val="2502030181"/>
                    </a:ext>
                  </a:extLst>
                </a:gridCol>
                <a:gridCol w="611520">
                  <a:extLst>
                    <a:ext uri="{9D8B030D-6E8A-4147-A177-3AD203B41FA5}">
                      <a16:colId xmlns:a16="http://schemas.microsoft.com/office/drawing/2014/main" val="1726314878"/>
                    </a:ext>
                  </a:extLst>
                </a:gridCol>
              </a:tblGrid>
              <a:tr h="119589">
                <a:tc>
                  <a:txBody>
                    <a:bodyPr/>
                    <a:lstStyle/>
                    <a:p>
                      <a:pPr algn="ctr"/>
                      <a:r>
                        <a:rPr lang="en-US" sz="1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8" name="Rectangle 57">
            <a:extLst>
              <a:ext uri="{FF2B5EF4-FFF2-40B4-BE49-F238E27FC236}">
                <a16:creationId xmlns:a16="http://schemas.microsoft.com/office/drawing/2014/main" id="{8155AA6D-C5FE-D144-AD7C-A0237B64E606}"/>
              </a:ext>
            </a:extLst>
          </p:cNvPr>
          <p:cNvSpPr/>
          <p:nvPr/>
        </p:nvSpPr>
        <p:spPr>
          <a:xfrm>
            <a:off x="7092100" y="2428655"/>
            <a:ext cx="3218460" cy="117809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endParaRPr>
          </a:p>
        </p:txBody>
      </p:sp>
      <p:pic>
        <p:nvPicPr>
          <p:cNvPr id="3" name="Picture 2">
            <a:extLst>
              <a:ext uri="{FF2B5EF4-FFF2-40B4-BE49-F238E27FC236}">
                <a16:creationId xmlns:a16="http://schemas.microsoft.com/office/drawing/2014/main" id="{A5C0AE2D-4A67-594E-9245-8E9EE9D38BBD}"/>
              </a:ext>
            </a:extLst>
          </p:cNvPr>
          <p:cNvPicPr>
            <a:picLocks noChangeAspect="1"/>
          </p:cNvPicPr>
          <p:nvPr/>
        </p:nvPicPr>
        <p:blipFill>
          <a:blip r:embed="rId3"/>
          <a:stretch>
            <a:fillRect/>
          </a:stretch>
        </p:blipFill>
        <p:spPr>
          <a:xfrm>
            <a:off x="7878061" y="2289620"/>
            <a:ext cx="1646537" cy="1425831"/>
          </a:xfrm>
          <a:prstGeom prst="rect">
            <a:avLst/>
          </a:prstGeom>
        </p:spPr>
      </p:pic>
      <p:sp>
        <p:nvSpPr>
          <p:cNvPr id="59" name="Rectangle 58">
            <a:extLst>
              <a:ext uri="{FF2B5EF4-FFF2-40B4-BE49-F238E27FC236}">
                <a16:creationId xmlns:a16="http://schemas.microsoft.com/office/drawing/2014/main" id="{ECB5B615-1A91-9849-B8E4-5EEADAA8474D}"/>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a:extLst>
              <a:ext uri="{FF2B5EF4-FFF2-40B4-BE49-F238E27FC236}">
                <a16:creationId xmlns:a16="http://schemas.microsoft.com/office/drawing/2014/main" id="{24DFFCF8-A066-F242-8470-6B661B1AAB75}"/>
              </a:ext>
            </a:extLst>
          </p:cNvPr>
          <p:cNvSpPr/>
          <p:nvPr/>
        </p:nvSpPr>
        <p:spPr>
          <a:xfrm>
            <a:off x="1500414" y="4603229"/>
            <a:ext cx="3346162" cy="27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p:txBody>
      </p:sp>
      <p:sp>
        <p:nvSpPr>
          <p:cNvPr id="61" name="Oval 60">
            <a:extLst>
              <a:ext uri="{FF2B5EF4-FFF2-40B4-BE49-F238E27FC236}">
                <a16:creationId xmlns:a16="http://schemas.microsoft.com/office/drawing/2014/main" id="{36FE61EE-1E98-1540-B004-52F70CC2A5E3}"/>
              </a:ext>
            </a:extLst>
          </p:cNvPr>
          <p:cNvSpPr/>
          <p:nvPr/>
        </p:nvSpPr>
        <p:spPr>
          <a:xfrm>
            <a:off x="1096530" y="4519751"/>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62" name="Rectangle 61">
            <a:extLst>
              <a:ext uri="{FF2B5EF4-FFF2-40B4-BE49-F238E27FC236}">
                <a16:creationId xmlns:a16="http://schemas.microsoft.com/office/drawing/2014/main" id="{CDFF1BC6-9079-FC42-BBCD-1F243A0BCDB9}"/>
              </a:ext>
            </a:extLst>
          </p:cNvPr>
          <p:cNvSpPr/>
          <p:nvPr/>
        </p:nvSpPr>
        <p:spPr>
          <a:xfrm>
            <a:off x="7255670" y="4593133"/>
            <a:ext cx="3643985" cy="1267285"/>
          </a:xfrm>
          <a:prstGeom prst="rect">
            <a:avLst/>
          </a:prstGeom>
          <a:solidFill>
            <a:schemeClr val="accent5">
              <a:lumMod val="75000"/>
              <a:alpha val="4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a:extLst>
              <a:ext uri="{FF2B5EF4-FFF2-40B4-BE49-F238E27FC236}">
                <a16:creationId xmlns:a16="http://schemas.microsoft.com/office/drawing/2014/main" id="{AB4F543C-24D8-D341-A047-46FAB19F7A6D}"/>
              </a:ext>
            </a:extLst>
          </p:cNvPr>
          <p:cNvSpPr/>
          <p:nvPr/>
        </p:nvSpPr>
        <p:spPr>
          <a:xfrm>
            <a:off x="7102743" y="4244796"/>
            <a:ext cx="4003963" cy="2058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64" name="Oval 63">
            <a:extLst>
              <a:ext uri="{FF2B5EF4-FFF2-40B4-BE49-F238E27FC236}">
                <a16:creationId xmlns:a16="http://schemas.microsoft.com/office/drawing/2014/main" id="{AC72B4DB-3A0F-8745-B2C9-12B1D5652CD3}"/>
              </a:ext>
            </a:extLst>
          </p:cNvPr>
          <p:cNvSpPr/>
          <p:nvPr/>
        </p:nvSpPr>
        <p:spPr>
          <a:xfrm>
            <a:off x="11005447" y="5023878"/>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2</a:t>
            </a:r>
          </a:p>
        </p:txBody>
      </p:sp>
      <p:sp>
        <p:nvSpPr>
          <p:cNvPr id="6" name="Footer Placeholder 5">
            <a:extLst>
              <a:ext uri="{FF2B5EF4-FFF2-40B4-BE49-F238E27FC236}">
                <a16:creationId xmlns:a16="http://schemas.microsoft.com/office/drawing/2014/main" id="{24D0A469-09A4-1C49-9147-F5F4895177CD}"/>
              </a:ext>
            </a:extLst>
          </p:cNvPr>
          <p:cNvSpPr>
            <a:spLocks noGrp="1"/>
          </p:cNvSpPr>
          <p:nvPr>
            <p:ph type="ftr" sz="quarter" idx="11"/>
          </p:nvPr>
        </p:nvSpPr>
        <p:spPr/>
        <p:txBody>
          <a:bodyPr/>
          <a:lstStyle/>
          <a:p>
            <a:r>
              <a:rPr lang="en-US"/>
              <a:t>Causality-Guided Adaptive Interventional Debugging</a:t>
            </a:r>
            <a:endParaRPr lang="en-US" dirty="0"/>
          </a:p>
        </p:txBody>
      </p:sp>
      <p:sp>
        <p:nvSpPr>
          <p:cNvPr id="7" name="Slide Number Placeholder 6">
            <a:extLst>
              <a:ext uri="{FF2B5EF4-FFF2-40B4-BE49-F238E27FC236}">
                <a16:creationId xmlns:a16="http://schemas.microsoft.com/office/drawing/2014/main" id="{E796CDA6-CBA5-7141-A7AB-1DA13090252F}"/>
              </a:ext>
            </a:extLst>
          </p:cNvPr>
          <p:cNvSpPr>
            <a:spLocks noGrp="1"/>
          </p:cNvSpPr>
          <p:nvPr>
            <p:ph type="sldNum" sz="quarter" idx="12"/>
          </p:nvPr>
        </p:nvSpPr>
        <p:spPr/>
        <p:txBody>
          <a:bodyPr/>
          <a:lstStyle/>
          <a:p>
            <a:fld id="{9F270AAE-46E4-FD44-AE44-9A18EA0BCF5B}" type="slidenum">
              <a:rPr lang="en-US" smtClean="0"/>
              <a:t>12</a:t>
            </a:fld>
            <a:endParaRPr lang="en-US"/>
          </a:p>
        </p:txBody>
      </p:sp>
    </p:spTree>
    <p:extLst>
      <p:ext uri="{BB962C8B-B14F-4D97-AF65-F5344CB8AC3E}">
        <p14:creationId xmlns:p14="http://schemas.microsoft.com/office/powerpoint/2010/main" val="8325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8" grpId="0" animBg="1"/>
      <p:bldP spid="40" grpId="0"/>
      <p:bldP spid="50" grpId="0" animBg="1"/>
      <p:bldP spid="51"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1C9E282-DF2E-B240-9891-A276C0B5E71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t>Npgsql</a:t>
            </a:r>
            <a:r>
              <a:rPr lang="en-US" sz="4000" dirty="0"/>
              <a:t> intermittent failure</a:t>
            </a:r>
            <a:endParaRPr lang="en-US" sz="1800" dirty="0"/>
          </a:p>
        </p:txBody>
      </p:sp>
      <p:sp>
        <p:nvSpPr>
          <p:cNvPr id="59" name="Rectangle 58">
            <a:extLst>
              <a:ext uri="{FF2B5EF4-FFF2-40B4-BE49-F238E27FC236}">
                <a16:creationId xmlns:a16="http://schemas.microsoft.com/office/drawing/2014/main" id="{ECB5B615-1A91-9849-B8E4-5EEADAA8474D}"/>
              </a:ext>
            </a:extLst>
          </p:cNvPr>
          <p:cNvSpPr/>
          <p:nvPr/>
        </p:nvSpPr>
        <p:spPr>
          <a:xfrm>
            <a:off x="1573783" y="2278337"/>
            <a:ext cx="3631127"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a:extLst>
              <a:ext uri="{FF2B5EF4-FFF2-40B4-BE49-F238E27FC236}">
                <a16:creationId xmlns:a16="http://schemas.microsoft.com/office/drawing/2014/main" id="{24DFFCF8-A066-F242-8470-6B661B1AAB75}"/>
              </a:ext>
            </a:extLst>
          </p:cNvPr>
          <p:cNvSpPr/>
          <p:nvPr/>
        </p:nvSpPr>
        <p:spPr>
          <a:xfrm>
            <a:off x="1491635" y="2280429"/>
            <a:ext cx="3346162" cy="271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p:txBody>
      </p:sp>
      <p:sp>
        <p:nvSpPr>
          <p:cNvPr id="61" name="Oval 60">
            <a:extLst>
              <a:ext uri="{FF2B5EF4-FFF2-40B4-BE49-F238E27FC236}">
                <a16:creationId xmlns:a16="http://schemas.microsoft.com/office/drawing/2014/main" id="{36FE61EE-1E98-1540-B004-52F70CC2A5E3}"/>
              </a:ext>
            </a:extLst>
          </p:cNvPr>
          <p:cNvSpPr/>
          <p:nvPr/>
        </p:nvSpPr>
        <p:spPr>
          <a:xfrm>
            <a:off x="1087751" y="2196951"/>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62" name="Rectangle 61">
            <a:extLst>
              <a:ext uri="{FF2B5EF4-FFF2-40B4-BE49-F238E27FC236}">
                <a16:creationId xmlns:a16="http://schemas.microsoft.com/office/drawing/2014/main" id="{CDFF1BC6-9079-FC42-BBCD-1F243A0BCDB9}"/>
              </a:ext>
            </a:extLst>
          </p:cNvPr>
          <p:cNvSpPr/>
          <p:nvPr/>
        </p:nvSpPr>
        <p:spPr>
          <a:xfrm>
            <a:off x="1573784" y="3082243"/>
            <a:ext cx="3631127" cy="1267285"/>
          </a:xfrm>
          <a:prstGeom prst="rect">
            <a:avLst/>
          </a:prstGeom>
          <a:solidFill>
            <a:schemeClr val="accent5">
              <a:lumMod val="75000"/>
              <a:alpha val="4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a:extLst>
              <a:ext uri="{FF2B5EF4-FFF2-40B4-BE49-F238E27FC236}">
                <a16:creationId xmlns:a16="http://schemas.microsoft.com/office/drawing/2014/main" id="{AB4F543C-24D8-D341-A047-46FAB19F7A6D}"/>
              </a:ext>
            </a:extLst>
          </p:cNvPr>
          <p:cNvSpPr/>
          <p:nvPr/>
        </p:nvSpPr>
        <p:spPr>
          <a:xfrm>
            <a:off x="1422127" y="2733906"/>
            <a:ext cx="3989835" cy="2058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64" name="Oval 63">
            <a:extLst>
              <a:ext uri="{FF2B5EF4-FFF2-40B4-BE49-F238E27FC236}">
                <a16:creationId xmlns:a16="http://schemas.microsoft.com/office/drawing/2014/main" id="{AC72B4DB-3A0F-8745-B2C9-12B1D5652CD3}"/>
              </a:ext>
            </a:extLst>
          </p:cNvPr>
          <p:cNvSpPr/>
          <p:nvPr/>
        </p:nvSpPr>
        <p:spPr>
          <a:xfrm>
            <a:off x="5312148" y="3512988"/>
            <a:ext cx="408124"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2</a:t>
            </a:r>
          </a:p>
        </p:txBody>
      </p:sp>
      <p:sp>
        <p:nvSpPr>
          <p:cNvPr id="6" name="Footer Placeholder 5">
            <a:extLst>
              <a:ext uri="{FF2B5EF4-FFF2-40B4-BE49-F238E27FC236}">
                <a16:creationId xmlns:a16="http://schemas.microsoft.com/office/drawing/2014/main" id="{24D0A469-09A4-1C49-9147-F5F4895177CD}"/>
              </a:ext>
            </a:extLst>
          </p:cNvPr>
          <p:cNvSpPr>
            <a:spLocks noGrp="1"/>
          </p:cNvSpPr>
          <p:nvPr>
            <p:ph type="ftr" sz="quarter" idx="11"/>
          </p:nvPr>
        </p:nvSpPr>
        <p:spPr/>
        <p:txBody>
          <a:bodyPr/>
          <a:lstStyle/>
          <a:p>
            <a:r>
              <a:rPr lang="en-US"/>
              <a:t>Causality-Guided Adaptive Interventional Debugging</a:t>
            </a:r>
            <a:endParaRPr lang="en-US" dirty="0"/>
          </a:p>
        </p:txBody>
      </p:sp>
      <p:sp>
        <p:nvSpPr>
          <p:cNvPr id="7" name="Slide Number Placeholder 6">
            <a:extLst>
              <a:ext uri="{FF2B5EF4-FFF2-40B4-BE49-F238E27FC236}">
                <a16:creationId xmlns:a16="http://schemas.microsoft.com/office/drawing/2014/main" id="{E796CDA6-CBA5-7141-A7AB-1DA13090252F}"/>
              </a:ext>
            </a:extLst>
          </p:cNvPr>
          <p:cNvSpPr>
            <a:spLocks noGrp="1"/>
          </p:cNvSpPr>
          <p:nvPr>
            <p:ph type="sldNum" sz="quarter" idx="12"/>
          </p:nvPr>
        </p:nvSpPr>
        <p:spPr/>
        <p:txBody>
          <a:bodyPr/>
          <a:lstStyle/>
          <a:p>
            <a:fld id="{9F270AAE-46E4-FD44-AE44-9A18EA0BCF5B}" type="slidenum">
              <a:rPr lang="en-US" smtClean="0"/>
              <a:t>13</a:t>
            </a:fld>
            <a:endParaRPr lang="en-US"/>
          </a:p>
        </p:txBody>
      </p:sp>
      <p:sp>
        <p:nvSpPr>
          <p:cNvPr id="37" name="Rectangle 36">
            <a:extLst>
              <a:ext uri="{FF2B5EF4-FFF2-40B4-BE49-F238E27FC236}">
                <a16:creationId xmlns:a16="http://schemas.microsoft.com/office/drawing/2014/main" id="{1C044E09-BA82-814A-A03F-D0ACA9AF684A}"/>
              </a:ext>
            </a:extLst>
          </p:cNvPr>
          <p:cNvSpPr/>
          <p:nvPr/>
        </p:nvSpPr>
        <p:spPr>
          <a:xfrm>
            <a:off x="1573784" y="5080730"/>
            <a:ext cx="3631126"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Oval 38">
            <a:extLst>
              <a:ext uri="{FF2B5EF4-FFF2-40B4-BE49-F238E27FC236}">
                <a16:creationId xmlns:a16="http://schemas.microsoft.com/office/drawing/2014/main" id="{00A8A2FD-8D10-A647-A991-9831A0ADB270}"/>
              </a:ext>
            </a:extLst>
          </p:cNvPr>
          <p:cNvSpPr/>
          <p:nvPr/>
        </p:nvSpPr>
        <p:spPr>
          <a:xfrm>
            <a:off x="1090845" y="5377340"/>
            <a:ext cx="409569" cy="428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65" name="Rectangle 64">
            <a:extLst>
              <a:ext uri="{FF2B5EF4-FFF2-40B4-BE49-F238E27FC236}">
                <a16:creationId xmlns:a16="http://schemas.microsoft.com/office/drawing/2014/main" id="{086A26BD-A0B0-8243-AE48-DDC3D9149A7C}"/>
              </a:ext>
            </a:extLst>
          </p:cNvPr>
          <p:cNvSpPr/>
          <p:nvPr/>
        </p:nvSpPr>
        <p:spPr>
          <a:xfrm>
            <a:off x="1164215" y="4827400"/>
            <a:ext cx="3877666" cy="1250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Tree>
    <p:extLst>
      <p:ext uri="{BB962C8B-B14F-4D97-AF65-F5344CB8AC3E}">
        <p14:creationId xmlns:p14="http://schemas.microsoft.com/office/powerpoint/2010/main" val="103194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647EB7-1AA2-AA45-AD85-5BACCF985F7D}"/>
              </a:ext>
            </a:extLst>
          </p:cNvPr>
          <p:cNvSpPr/>
          <p:nvPr/>
        </p:nvSpPr>
        <p:spPr>
          <a:xfrm>
            <a:off x="4374775" y="2011065"/>
            <a:ext cx="6208295" cy="461366"/>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rgbClr val="D148C8"/>
                </a:solidFill>
                <a:latin typeface="Courier New" panose="02070309020205020404" pitchFamily="49" charset="0"/>
                <a:cs typeface="Courier New" panose="02070309020205020404" pitchFamily="49" charset="0"/>
              </a:rPr>
              <a:t>Add() </a:t>
            </a:r>
            <a:r>
              <a:rPr lang="en-US" sz="2300" dirty="0">
                <a:solidFill>
                  <a:schemeClr val="tx1"/>
                </a:solidFill>
              </a:rPr>
              <a:t>temporally overlaps with</a:t>
            </a:r>
            <a:r>
              <a:rPr lang="en-US" sz="2300" dirty="0">
                <a:solidFill>
                  <a:srgbClr val="D148C8"/>
                </a:solidFill>
                <a:latin typeface="Courier New" panose="02070309020205020404" pitchFamily="49" charset="0"/>
                <a:cs typeface="Courier New" panose="02070309020205020404" pitchFamily="49" charset="0"/>
              </a:rPr>
              <a:t> </a:t>
            </a:r>
            <a:r>
              <a:rPr lang="en-US" sz="2300" dirty="0">
                <a:solidFill>
                  <a:srgbClr val="00B0F0"/>
                </a:solidFill>
                <a:latin typeface="Courier New" panose="02070309020205020404" pitchFamily="49" charset="0"/>
                <a:cs typeface="Courier New" panose="02070309020205020404" pitchFamily="49" charset="0"/>
              </a:rPr>
              <a:t>Find()</a:t>
            </a:r>
            <a:endParaRPr lang="en-US" sz="2300" dirty="0">
              <a:solidFill>
                <a:schemeClr val="tx1"/>
              </a:solidFill>
            </a:endParaRPr>
          </a:p>
        </p:txBody>
      </p:sp>
      <p:sp>
        <p:nvSpPr>
          <p:cNvPr id="7" name="Title 6">
            <a:extLst>
              <a:ext uri="{FF2B5EF4-FFF2-40B4-BE49-F238E27FC236}">
                <a16:creationId xmlns:a16="http://schemas.microsoft.com/office/drawing/2014/main" id="{836F0035-802C-054D-8FC5-70103B916B65}"/>
              </a:ext>
            </a:extLst>
          </p:cNvPr>
          <p:cNvSpPr>
            <a:spLocks noGrp="1"/>
          </p:cNvSpPr>
          <p:nvPr>
            <p:ph type="title"/>
          </p:nvPr>
        </p:nvSpPr>
        <p:spPr/>
        <p:txBody>
          <a:bodyPr>
            <a:normAutofit/>
          </a:bodyPr>
          <a:lstStyle/>
          <a:p>
            <a:r>
              <a:rPr lang="en-US" sz="4000" dirty="0"/>
              <a:t>Investigating </a:t>
            </a:r>
            <a:r>
              <a:rPr lang="en-US" sz="4000" dirty="0" err="1"/>
              <a:t>Npgsql</a:t>
            </a:r>
            <a:r>
              <a:rPr lang="en-US" sz="4000" dirty="0"/>
              <a:t> crash</a:t>
            </a:r>
          </a:p>
        </p:txBody>
      </p:sp>
      <p:sp>
        <p:nvSpPr>
          <p:cNvPr id="21" name="Rectangle 20">
            <a:extLst>
              <a:ext uri="{FF2B5EF4-FFF2-40B4-BE49-F238E27FC236}">
                <a16:creationId xmlns:a16="http://schemas.microsoft.com/office/drawing/2014/main" id="{ED546530-4B50-2F4E-8828-074A2A8F6EA2}"/>
              </a:ext>
            </a:extLst>
          </p:cNvPr>
          <p:cNvSpPr/>
          <p:nvPr/>
        </p:nvSpPr>
        <p:spPr>
          <a:xfrm>
            <a:off x="4374775" y="2943533"/>
            <a:ext cx="6208295" cy="471660"/>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rgbClr val="00B0F0"/>
                </a:solidFill>
                <a:latin typeface="Courier New" panose="02070309020205020404" pitchFamily="49" charset="0"/>
                <a:cs typeface="Courier New" panose="02070309020205020404" pitchFamily="49" charset="0"/>
              </a:rPr>
              <a:t>Find()</a:t>
            </a:r>
            <a:r>
              <a:rPr lang="en-US" sz="2300" dirty="0">
                <a:solidFill>
                  <a:schemeClr val="tx1"/>
                </a:solidFill>
              </a:rPr>
              <a:t>attempts to access invalid array index</a:t>
            </a:r>
          </a:p>
        </p:txBody>
      </p:sp>
      <p:sp>
        <p:nvSpPr>
          <p:cNvPr id="22" name="Rectangle 21">
            <a:extLst>
              <a:ext uri="{FF2B5EF4-FFF2-40B4-BE49-F238E27FC236}">
                <a16:creationId xmlns:a16="http://schemas.microsoft.com/office/drawing/2014/main" id="{56949CEF-0D8B-1749-A80A-B383577D34DD}"/>
              </a:ext>
            </a:extLst>
          </p:cNvPr>
          <p:cNvSpPr/>
          <p:nvPr/>
        </p:nvSpPr>
        <p:spPr>
          <a:xfrm>
            <a:off x="4374775" y="3965527"/>
            <a:ext cx="6208295" cy="462094"/>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rgbClr val="00B0F0"/>
                </a:solidFill>
                <a:latin typeface="Courier New" panose="02070309020205020404" pitchFamily="49" charset="0"/>
                <a:cs typeface="Courier New" panose="02070309020205020404" pitchFamily="49" charset="0"/>
              </a:rPr>
              <a:t>Find()</a:t>
            </a:r>
            <a:r>
              <a:rPr lang="en-US" sz="2300" dirty="0">
                <a:solidFill>
                  <a:schemeClr val="tx1"/>
                </a:solidFill>
              </a:rPr>
              <a:t>throws </a:t>
            </a:r>
            <a:r>
              <a:rPr lang="en-US" sz="2300" dirty="0" err="1">
                <a:solidFill>
                  <a:srgbClr val="FF0000"/>
                </a:solidFill>
              </a:rPr>
              <a:t>ArrayIndexOutOfBound</a:t>
            </a:r>
            <a:r>
              <a:rPr lang="en-US" sz="2300" dirty="0">
                <a:solidFill>
                  <a:schemeClr val="tx1"/>
                </a:solidFill>
              </a:rPr>
              <a:t> exception</a:t>
            </a:r>
          </a:p>
        </p:txBody>
      </p:sp>
      <p:pic>
        <p:nvPicPr>
          <p:cNvPr id="23" name="Picture 22">
            <a:extLst>
              <a:ext uri="{FF2B5EF4-FFF2-40B4-BE49-F238E27FC236}">
                <a16:creationId xmlns:a16="http://schemas.microsoft.com/office/drawing/2014/main" id="{67BB1FAE-F06E-4E4F-8862-C7C4DA8C8F9B}"/>
              </a:ext>
            </a:extLst>
          </p:cNvPr>
          <p:cNvPicPr>
            <a:picLocks noChangeAspect="1"/>
          </p:cNvPicPr>
          <p:nvPr/>
        </p:nvPicPr>
        <p:blipFill>
          <a:blip r:embed="rId3"/>
          <a:stretch>
            <a:fillRect/>
          </a:stretch>
        </p:blipFill>
        <p:spPr>
          <a:xfrm>
            <a:off x="6723832" y="4977955"/>
            <a:ext cx="1440327" cy="1247262"/>
          </a:xfrm>
          <a:prstGeom prst="rect">
            <a:avLst/>
          </a:prstGeom>
        </p:spPr>
      </p:pic>
      <p:sp>
        <p:nvSpPr>
          <p:cNvPr id="8" name="Rectangular Callout 7">
            <a:extLst>
              <a:ext uri="{FF2B5EF4-FFF2-40B4-BE49-F238E27FC236}">
                <a16:creationId xmlns:a16="http://schemas.microsoft.com/office/drawing/2014/main" id="{BF1FF5EE-15A5-DA45-B79C-532D3467AA93}"/>
              </a:ext>
            </a:extLst>
          </p:cNvPr>
          <p:cNvSpPr/>
          <p:nvPr/>
        </p:nvSpPr>
        <p:spPr>
          <a:xfrm>
            <a:off x="1058071" y="2472431"/>
            <a:ext cx="1989220" cy="501665"/>
          </a:xfrm>
          <a:prstGeom prst="wedgeRectCallout">
            <a:avLst>
              <a:gd name="adj1" fmla="val 112553"/>
              <a:gd name="adj2" fmla="val -9232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Root cause</a:t>
            </a:r>
          </a:p>
        </p:txBody>
      </p:sp>
      <p:sp>
        <p:nvSpPr>
          <p:cNvPr id="25" name="Rectangular Callout 24">
            <a:extLst>
              <a:ext uri="{FF2B5EF4-FFF2-40B4-BE49-F238E27FC236}">
                <a16:creationId xmlns:a16="http://schemas.microsoft.com/office/drawing/2014/main" id="{85CE14B8-6A03-BF47-9B14-6C8550EB861F}"/>
              </a:ext>
            </a:extLst>
          </p:cNvPr>
          <p:cNvSpPr/>
          <p:nvPr/>
        </p:nvSpPr>
        <p:spPr>
          <a:xfrm>
            <a:off x="1058070" y="3801979"/>
            <a:ext cx="1989221" cy="625642"/>
          </a:xfrm>
          <a:prstGeom prst="wedgeRectCallout">
            <a:avLst>
              <a:gd name="adj1" fmla="val 113088"/>
              <a:gd name="adj2" fmla="val -16170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Explanation</a:t>
            </a:r>
          </a:p>
        </p:txBody>
      </p:sp>
      <p:sp>
        <p:nvSpPr>
          <p:cNvPr id="26" name="Rectangular Callout 25">
            <a:extLst>
              <a:ext uri="{FF2B5EF4-FFF2-40B4-BE49-F238E27FC236}">
                <a16:creationId xmlns:a16="http://schemas.microsoft.com/office/drawing/2014/main" id="{18172FE7-33FB-DF40-BF1E-EFCEA92D6204}"/>
              </a:ext>
            </a:extLst>
          </p:cNvPr>
          <p:cNvSpPr/>
          <p:nvPr/>
        </p:nvSpPr>
        <p:spPr>
          <a:xfrm>
            <a:off x="1058070" y="3801979"/>
            <a:ext cx="1989221" cy="625642"/>
          </a:xfrm>
          <a:prstGeom prst="wedgeRectCallout">
            <a:avLst>
              <a:gd name="adj1" fmla="val 115507"/>
              <a:gd name="adj2" fmla="val 1522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Explanation</a:t>
            </a:r>
          </a:p>
        </p:txBody>
      </p:sp>
      <p:sp>
        <p:nvSpPr>
          <p:cNvPr id="27" name="Rectangular Callout 26">
            <a:extLst>
              <a:ext uri="{FF2B5EF4-FFF2-40B4-BE49-F238E27FC236}">
                <a16:creationId xmlns:a16="http://schemas.microsoft.com/office/drawing/2014/main" id="{E9A2CBDA-8519-5C4D-A5CB-8F5268F9664B}"/>
              </a:ext>
            </a:extLst>
          </p:cNvPr>
          <p:cNvSpPr/>
          <p:nvPr/>
        </p:nvSpPr>
        <p:spPr>
          <a:xfrm>
            <a:off x="1058070" y="5350753"/>
            <a:ext cx="1989220" cy="501665"/>
          </a:xfrm>
          <a:prstGeom prst="wedgeRectCallout">
            <a:avLst>
              <a:gd name="adj1" fmla="val 228594"/>
              <a:gd name="adj2" fmla="val 41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Failure</a:t>
            </a:r>
          </a:p>
        </p:txBody>
      </p:sp>
      <p:sp>
        <p:nvSpPr>
          <p:cNvPr id="11" name="Down Arrow 10">
            <a:extLst>
              <a:ext uri="{FF2B5EF4-FFF2-40B4-BE49-F238E27FC236}">
                <a16:creationId xmlns:a16="http://schemas.microsoft.com/office/drawing/2014/main" id="{3248AA2B-3053-6440-BA67-5C6EE684B019}"/>
              </a:ext>
            </a:extLst>
          </p:cNvPr>
          <p:cNvSpPr/>
          <p:nvPr/>
        </p:nvSpPr>
        <p:spPr>
          <a:xfrm>
            <a:off x="7262353" y="2472431"/>
            <a:ext cx="433137" cy="47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29" name="Down Arrow 28">
            <a:extLst>
              <a:ext uri="{FF2B5EF4-FFF2-40B4-BE49-F238E27FC236}">
                <a16:creationId xmlns:a16="http://schemas.microsoft.com/office/drawing/2014/main" id="{CB38538E-15D4-C14E-AE09-82152632A10C}"/>
              </a:ext>
            </a:extLst>
          </p:cNvPr>
          <p:cNvSpPr/>
          <p:nvPr/>
        </p:nvSpPr>
        <p:spPr>
          <a:xfrm>
            <a:off x="7262353" y="3415193"/>
            <a:ext cx="433137" cy="550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0" name="Down Arrow 29">
            <a:extLst>
              <a:ext uri="{FF2B5EF4-FFF2-40B4-BE49-F238E27FC236}">
                <a16:creationId xmlns:a16="http://schemas.microsoft.com/office/drawing/2014/main" id="{F7C57508-395E-8644-B338-DC0F6F967F4B}"/>
              </a:ext>
            </a:extLst>
          </p:cNvPr>
          <p:cNvSpPr/>
          <p:nvPr/>
        </p:nvSpPr>
        <p:spPr>
          <a:xfrm>
            <a:off x="7262353" y="4427621"/>
            <a:ext cx="433137" cy="550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E844B7DB-E27B-4442-BF53-93F5FE4140EC}"/>
              </a:ext>
            </a:extLst>
          </p:cNvPr>
          <p:cNvSpPr/>
          <p:nvPr/>
        </p:nvSpPr>
        <p:spPr>
          <a:xfrm>
            <a:off x="4374775" y="2011065"/>
            <a:ext cx="6208295" cy="4511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p>
        </p:txBody>
      </p:sp>
      <p:sp>
        <p:nvSpPr>
          <p:cNvPr id="35" name="Rounded Rectangle 34">
            <a:extLst>
              <a:ext uri="{FF2B5EF4-FFF2-40B4-BE49-F238E27FC236}">
                <a16:creationId xmlns:a16="http://schemas.microsoft.com/office/drawing/2014/main" id="{9F82C259-06C1-C04D-BB4E-959DFA916119}"/>
              </a:ext>
            </a:extLst>
          </p:cNvPr>
          <p:cNvSpPr/>
          <p:nvPr/>
        </p:nvSpPr>
        <p:spPr>
          <a:xfrm>
            <a:off x="4374775" y="2954527"/>
            <a:ext cx="6208295" cy="4511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p>
        </p:txBody>
      </p:sp>
      <p:sp>
        <p:nvSpPr>
          <p:cNvPr id="36" name="Rounded Rectangle 35">
            <a:extLst>
              <a:ext uri="{FF2B5EF4-FFF2-40B4-BE49-F238E27FC236}">
                <a16:creationId xmlns:a16="http://schemas.microsoft.com/office/drawing/2014/main" id="{BC2A8FCE-5A83-D54E-80D7-A97FDE862AC5}"/>
              </a:ext>
            </a:extLst>
          </p:cNvPr>
          <p:cNvSpPr/>
          <p:nvPr/>
        </p:nvSpPr>
        <p:spPr>
          <a:xfrm>
            <a:off x="4374775" y="3965527"/>
            <a:ext cx="6208295" cy="4511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dirty="0"/>
          </a:p>
        </p:txBody>
      </p:sp>
      <p:sp>
        <p:nvSpPr>
          <p:cNvPr id="37" name="Rounded Rectangle 36">
            <a:extLst>
              <a:ext uri="{FF2B5EF4-FFF2-40B4-BE49-F238E27FC236}">
                <a16:creationId xmlns:a16="http://schemas.microsoft.com/office/drawing/2014/main" id="{509BB76F-147F-2F44-94C8-44A05CAE7975}"/>
              </a:ext>
            </a:extLst>
          </p:cNvPr>
          <p:cNvSpPr/>
          <p:nvPr/>
        </p:nvSpPr>
        <p:spPr>
          <a:xfrm>
            <a:off x="6723832" y="4988215"/>
            <a:ext cx="1546109" cy="12370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6C928E3-0BB1-8246-87D3-5F47D7ED0AE3}"/>
              </a:ext>
            </a:extLst>
          </p:cNvPr>
          <p:cNvSpPr/>
          <p:nvPr/>
        </p:nvSpPr>
        <p:spPr>
          <a:xfrm>
            <a:off x="1058070" y="3385379"/>
            <a:ext cx="2389093" cy="805698"/>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B0F0"/>
                </a:solidFill>
              </a:rPr>
              <a:t>Predicates</a:t>
            </a:r>
          </a:p>
        </p:txBody>
      </p:sp>
      <p:sp>
        <p:nvSpPr>
          <p:cNvPr id="15" name="Footer Placeholder 14">
            <a:extLst>
              <a:ext uri="{FF2B5EF4-FFF2-40B4-BE49-F238E27FC236}">
                <a16:creationId xmlns:a16="http://schemas.microsoft.com/office/drawing/2014/main" id="{EDEF356B-3128-8C47-BACA-5CC9D1D75011}"/>
              </a:ext>
            </a:extLst>
          </p:cNvPr>
          <p:cNvSpPr>
            <a:spLocks noGrp="1"/>
          </p:cNvSpPr>
          <p:nvPr>
            <p:ph type="ftr" sz="quarter" idx="11"/>
          </p:nvPr>
        </p:nvSpPr>
        <p:spPr/>
        <p:txBody>
          <a:bodyPr/>
          <a:lstStyle/>
          <a:p>
            <a:r>
              <a:rPr lang="en-US"/>
              <a:t>Causality-Guided Adaptive Interventional Debugging</a:t>
            </a:r>
            <a:endParaRPr lang="en-US" dirty="0"/>
          </a:p>
        </p:txBody>
      </p:sp>
      <p:sp>
        <p:nvSpPr>
          <p:cNvPr id="16" name="Slide Number Placeholder 15">
            <a:extLst>
              <a:ext uri="{FF2B5EF4-FFF2-40B4-BE49-F238E27FC236}">
                <a16:creationId xmlns:a16="http://schemas.microsoft.com/office/drawing/2014/main" id="{661E38D6-74C0-F845-AB2C-7DBE007DFF5A}"/>
              </a:ext>
            </a:extLst>
          </p:cNvPr>
          <p:cNvSpPr>
            <a:spLocks noGrp="1"/>
          </p:cNvSpPr>
          <p:nvPr>
            <p:ph type="sldNum" sz="quarter" idx="12"/>
          </p:nvPr>
        </p:nvSpPr>
        <p:spPr/>
        <p:txBody>
          <a:bodyPr/>
          <a:lstStyle/>
          <a:p>
            <a:fld id="{9F270AAE-46E4-FD44-AE44-9A18EA0BCF5B}" type="slidenum">
              <a:rPr lang="en-US" smtClean="0"/>
              <a:t>14</a:t>
            </a:fld>
            <a:endParaRPr lang="en-US"/>
          </a:p>
        </p:txBody>
      </p:sp>
    </p:spTree>
    <p:extLst>
      <p:ext uri="{BB962C8B-B14F-4D97-AF65-F5344CB8AC3E}">
        <p14:creationId xmlns:p14="http://schemas.microsoft.com/office/powerpoint/2010/main" val="13243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21" grpId="0" animBg="1"/>
      <p:bldP spid="22" grpId="0" animBg="1"/>
      <p:bldP spid="8" grpId="0" animBg="1"/>
      <p:bldP spid="8" grpId="1" animBg="1"/>
      <p:bldP spid="25" grpId="0" animBg="1"/>
      <p:bldP spid="25" grpId="1" animBg="1"/>
      <p:bldP spid="26" grpId="0" animBg="1"/>
      <p:bldP spid="26" grpId="1" animBg="1"/>
      <p:bldP spid="27" grpId="0" animBg="1"/>
      <p:bldP spid="27" grpId="1" animBg="1"/>
      <p:bldP spid="11" grpId="0" animBg="1"/>
      <p:bldP spid="29" grpId="0" animBg="1"/>
      <p:bldP spid="30" grpId="0" animBg="1"/>
      <p:bldP spid="33" grpId="1" animBg="1"/>
      <p:bldP spid="35" grpId="1" animBg="1"/>
      <p:bldP spid="36" grpId="1" animBg="1"/>
      <p:bldP spid="37" grpId="1"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7A45C4-DAAC-2440-815E-F12765ED7CF5}"/>
              </a:ext>
            </a:extLst>
          </p:cNvPr>
          <p:cNvPicPr>
            <a:picLocks noChangeAspect="1"/>
          </p:cNvPicPr>
          <p:nvPr/>
        </p:nvPicPr>
        <p:blipFill>
          <a:blip r:embed="rId3"/>
          <a:stretch>
            <a:fillRect/>
          </a:stretch>
        </p:blipFill>
        <p:spPr>
          <a:xfrm>
            <a:off x="4263480" y="2177340"/>
            <a:ext cx="2659901" cy="2244189"/>
          </a:xfrm>
          <a:prstGeom prst="rect">
            <a:avLst/>
          </a:prstGeom>
        </p:spPr>
      </p:pic>
      <p:sp>
        <p:nvSpPr>
          <p:cNvPr id="29" name="Oval 28">
            <a:extLst>
              <a:ext uri="{FF2B5EF4-FFF2-40B4-BE49-F238E27FC236}">
                <a16:creationId xmlns:a16="http://schemas.microsoft.com/office/drawing/2014/main" id="{A6469939-8333-924E-BF1C-BA68101CB2A4}"/>
              </a:ext>
            </a:extLst>
          </p:cNvPr>
          <p:cNvSpPr/>
          <p:nvPr/>
        </p:nvSpPr>
        <p:spPr>
          <a:xfrm>
            <a:off x="4326219" y="2242243"/>
            <a:ext cx="2578067" cy="2091701"/>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effectLst>
                  <a:glow rad="127000">
                    <a:schemeClr val="bg1"/>
                  </a:glow>
                </a:effectLst>
              </a:rPr>
              <a:t>statistical debugging</a:t>
            </a:r>
          </a:p>
        </p:txBody>
      </p:sp>
      <p:sp>
        <p:nvSpPr>
          <p:cNvPr id="36" name="TextBox 35">
            <a:extLst>
              <a:ext uri="{FF2B5EF4-FFF2-40B4-BE49-F238E27FC236}">
                <a16:creationId xmlns:a16="http://schemas.microsoft.com/office/drawing/2014/main" id="{24F53455-469F-D340-B3B8-08F0598608CB}"/>
              </a:ext>
            </a:extLst>
          </p:cNvPr>
          <p:cNvSpPr txBox="1"/>
          <p:nvPr/>
        </p:nvSpPr>
        <p:spPr>
          <a:xfrm>
            <a:off x="4664785" y="5070479"/>
            <a:ext cx="1906933" cy="380873"/>
          </a:xfrm>
          <a:prstGeom prst="rect">
            <a:avLst/>
          </a:prstGeom>
          <a:noFill/>
        </p:spPr>
        <p:txBody>
          <a:bodyPr wrap="none" rtlCol="0">
            <a:spAutoFit/>
          </a:bodyPr>
          <a:lstStyle/>
          <a:p>
            <a:pPr algn="ctr"/>
            <a:r>
              <a:rPr lang="en-US" sz="1875" dirty="0">
                <a:solidFill>
                  <a:srgbClr val="FF0000"/>
                </a:solidFill>
              </a:rPr>
              <a:t>correlation-based</a:t>
            </a:r>
          </a:p>
        </p:txBody>
      </p:sp>
      <p:grpSp>
        <p:nvGrpSpPr>
          <p:cNvPr id="3" name="Group 2">
            <a:extLst>
              <a:ext uri="{FF2B5EF4-FFF2-40B4-BE49-F238E27FC236}">
                <a16:creationId xmlns:a16="http://schemas.microsoft.com/office/drawing/2014/main" id="{FBF26930-B848-E946-9B8F-95B616D25FD7}"/>
              </a:ext>
            </a:extLst>
          </p:cNvPr>
          <p:cNvGrpSpPr/>
          <p:nvPr/>
        </p:nvGrpSpPr>
        <p:grpSpPr>
          <a:xfrm>
            <a:off x="7381729" y="2177340"/>
            <a:ext cx="4077899" cy="2460532"/>
            <a:chOff x="3119550" y="3490337"/>
            <a:chExt cx="3839033" cy="1981554"/>
          </a:xfrm>
        </p:grpSpPr>
        <p:pic>
          <p:nvPicPr>
            <p:cNvPr id="2" name="Picture 1">
              <a:extLst>
                <a:ext uri="{FF2B5EF4-FFF2-40B4-BE49-F238E27FC236}">
                  <a16:creationId xmlns:a16="http://schemas.microsoft.com/office/drawing/2014/main" id="{FA1FF1B7-9318-0049-BDFA-0EA2EF015B39}"/>
                </a:ext>
              </a:extLst>
            </p:cNvPr>
            <p:cNvPicPr>
              <a:picLocks noChangeAspect="1"/>
            </p:cNvPicPr>
            <p:nvPr/>
          </p:nvPicPr>
          <p:blipFill>
            <a:blip r:embed="rId4"/>
            <a:stretch>
              <a:fillRect/>
            </a:stretch>
          </p:blipFill>
          <p:spPr>
            <a:xfrm>
              <a:off x="3119550" y="3967957"/>
              <a:ext cx="3839033" cy="1503934"/>
            </a:xfrm>
            <a:prstGeom prst="rect">
              <a:avLst/>
            </a:prstGeom>
          </p:spPr>
        </p:pic>
        <p:sp>
          <p:nvSpPr>
            <p:cNvPr id="37" name="TextBox 36">
              <a:extLst>
                <a:ext uri="{FF2B5EF4-FFF2-40B4-BE49-F238E27FC236}">
                  <a16:creationId xmlns:a16="http://schemas.microsoft.com/office/drawing/2014/main" id="{F8E631D9-69DC-6244-AA97-C64B1310202F}"/>
                </a:ext>
              </a:extLst>
            </p:cNvPr>
            <p:cNvSpPr txBox="1"/>
            <p:nvPr/>
          </p:nvSpPr>
          <p:spPr>
            <a:xfrm>
              <a:off x="3119551" y="3490337"/>
              <a:ext cx="3839032" cy="1003847"/>
            </a:xfrm>
            <a:prstGeom prst="rect">
              <a:avLst/>
            </a:prstGeom>
            <a:noFill/>
          </p:spPr>
          <p:txBody>
            <a:bodyPr wrap="square" rtlCol="0">
              <a:spAutoFit/>
            </a:bodyPr>
            <a:lstStyle/>
            <a:p>
              <a:pPr algn="ctr"/>
              <a:r>
                <a:rPr lang="en-US" sz="2500" b="1" dirty="0">
                  <a:solidFill>
                    <a:srgbClr val="7030A0"/>
                  </a:solidFill>
                </a:rPr>
                <a:t>correlation ≠ causation</a:t>
              </a:r>
            </a:p>
            <a:p>
              <a:pPr algn="ctr"/>
              <a:endParaRPr lang="en-US" sz="2500" b="1" dirty="0">
                <a:solidFill>
                  <a:srgbClr val="7030A0"/>
                </a:solidFill>
              </a:endParaRPr>
            </a:p>
            <a:p>
              <a:pPr algn="ctr"/>
              <a:endParaRPr lang="en-US" sz="2500" b="1" dirty="0">
                <a:solidFill>
                  <a:srgbClr val="7030A0"/>
                </a:solidFill>
              </a:endParaRPr>
            </a:p>
          </p:txBody>
        </p:sp>
      </p:grpSp>
      <p:sp>
        <p:nvSpPr>
          <p:cNvPr id="11" name="Title 6">
            <a:extLst>
              <a:ext uri="{FF2B5EF4-FFF2-40B4-BE49-F238E27FC236}">
                <a16:creationId xmlns:a16="http://schemas.microsoft.com/office/drawing/2014/main" id="{E9BD12BC-0BCD-FE48-AC4A-B1D13CB9EAF6}"/>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Root-cause analysis of intermittent bugs</a:t>
            </a:r>
          </a:p>
        </p:txBody>
      </p:sp>
      <p:pic>
        <p:nvPicPr>
          <p:cNvPr id="12" name="Picture 11">
            <a:extLst>
              <a:ext uri="{FF2B5EF4-FFF2-40B4-BE49-F238E27FC236}">
                <a16:creationId xmlns:a16="http://schemas.microsoft.com/office/drawing/2014/main" id="{A8794F68-D9F9-E945-8044-11279879E527}"/>
              </a:ext>
            </a:extLst>
          </p:cNvPr>
          <p:cNvPicPr>
            <a:picLocks noChangeAspect="1"/>
          </p:cNvPicPr>
          <p:nvPr/>
        </p:nvPicPr>
        <p:blipFill>
          <a:blip r:embed="rId3"/>
          <a:stretch>
            <a:fillRect/>
          </a:stretch>
        </p:blipFill>
        <p:spPr>
          <a:xfrm>
            <a:off x="995422" y="2177340"/>
            <a:ext cx="2809709" cy="2244189"/>
          </a:xfrm>
          <a:prstGeom prst="rect">
            <a:avLst/>
          </a:prstGeom>
        </p:spPr>
      </p:pic>
      <p:sp>
        <p:nvSpPr>
          <p:cNvPr id="13" name="Oval 12">
            <a:extLst>
              <a:ext uri="{FF2B5EF4-FFF2-40B4-BE49-F238E27FC236}">
                <a16:creationId xmlns:a16="http://schemas.microsoft.com/office/drawing/2014/main" id="{04431C3C-8AB5-4942-9726-20B43EDE3B3F}"/>
              </a:ext>
            </a:extLst>
          </p:cNvPr>
          <p:cNvSpPr/>
          <p:nvPr/>
        </p:nvSpPr>
        <p:spPr>
          <a:xfrm>
            <a:off x="1076446" y="2242243"/>
            <a:ext cx="2637522" cy="2091701"/>
          </a:xfrm>
          <a:prstGeom prst="ellipse">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effectLst>
                  <a:glow rad="127000">
                    <a:schemeClr val="bg1"/>
                  </a:glow>
                </a:effectLst>
              </a:rPr>
              <a:t>Static/dynamic program  analysis</a:t>
            </a:r>
          </a:p>
        </p:txBody>
      </p:sp>
      <p:sp>
        <p:nvSpPr>
          <p:cNvPr id="14" name="TextBox 13">
            <a:extLst>
              <a:ext uri="{FF2B5EF4-FFF2-40B4-BE49-F238E27FC236}">
                <a16:creationId xmlns:a16="http://schemas.microsoft.com/office/drawing/2014/main" id="{9A09E3C1-58E5-9343-8844-B20E584C5883}"/>
              </a:ext>
            </a:extLst>
          </p:cNvPr>
          <p:cNvSpPr txBox="1"/>
          <p:nvPr/>
        </p:nvSpPr>
        <p:spPr>
          <a:xfrm>
            <a:off x="1583166" y="4781112"/>
            <a:ext cx="1479379" cy="380873"/>
          </a:xfrm>
          <a:prstGeom prst="rect">
            <a:avLst/>
          </a:prstGeom>
          <a:noFill/>
        </p:spPr>
        <p:txBody>
          <a:bodyPr wrap="none" rtlCol="0">
            <a:spAutoFit/>
          </a:bodyPr>
          <a:lstStyle/>
          <a:p>
            <a:pPr algn="ctr"/>
            <a:r>
              <a:rPr lang="en-US" sz="1875" dirty="0">
                <a:solidFill>
                  <a:srgbClr val="FF0000"/>
                </a:solidFill>
              </a:rPr>
              <a:t>heavy-weight</a:t>
            </a:r>
          </a:p>
        </p:txBody>
      </p:sp>
      <p:sp>
        <p:nvSpPr>
          <p:cNvPr id="16" name="TextBox 15">
            <a:extLst>
              <a:ext uri="{FF2B5EF4-FFF2-40B4-BE49-F238E27FC236}">
                <a16:creationId xmlns:a16="http://schemas.microsoft.com/office/drawing/2014/main" id="{37252051-83D2-C749-A52D-460A6BE6E344}"/>
              </a:ext>
            </a:extLst>
          </p:cNvPr>
          <p:cNvSpPr txBox="1"/>
          <p:nvPr/>
        </p:nvSpPr>
        <p:spPr>
          <a:xfrm>
            <a:off x="4939019" y="4781950"/>
            <a:ext cx="1308821" cy="380873"/>
          </a:xfrm>
          <a:prstGeom prst="rect">
            <a:avLst/>
          </a:prstGeom>
          <a:noFill/>
        </p:spPr>
        <p:txBody>
          <a:bodyPr wrap="none" rtlCol="0">
            <a:spAutoFit/>
          </a:bodyPr>
          <a:lstStyle/>
          <a:p>
            <a:pPr algn="ctr"/>
            <a:r>
              <a:rPr lang="en-US" sz="1875" dirty="0">
                <a:solidFill>
                  <a:schemeClr val="accent6">
                    <a:lumMod val="75000"/>
                  </a:schemeClr>
                </a:solidFill>
              </a:rPr>
              <a:t>data-driven</a:t>
            </a:r>
          </a:p>
        </p:txBody>
      </p:sp>
      <p:sp>
        <p:nvSpPr>
          <p:cNvPr id="6" name="Footer Placeholder 5">
            <a:extLst>
              <a:ext uri="{FF2B5EF4-FFF2-40B4-BE49-F238E27FC236}">
                <a16:creationId xmlns:a16="http://schemas.microsoft.com/office/drawing/2014/main" id="{484CA0EE-4D6B-1040-AF23-D04962D969EC}"/>
              </a:ext>
            </a:extLst>
          </p:cNvPr>
          <p:cNvSpPr>
            <a:spLocks noGrp="1"/>
          </p:cNvSpPr>
          <p:nvPr>
            <p:ph type="ftr" sz="quarter" idx="11"/>
          </p:nvPr>
        </p:nvSpPr>
        <p:spPr/>
        <p:txBody>
          <a:bodyPr/>
          <a:lstStyle/>
          <a:p>
            <a:r>
              <a:rPr lang="en-US"/>
              <a:t>Causality-Guided Adaptive Interventional Debugging</a:t>
            </a:r>
          </a:p>
        </p:txBody>
      </p:sp>
      <p:sp>
        <p:nvSpPr>
          <p:cNvPr id="7" name="Slide Number Placeholder 6">
            <a:extLst>
              <a:ext uri="{FF2B5EF4-FFF2-40B4-BE49-F238E27FC236}">
                <a16:creationId xmlns:a16="http://schemas.microsoft.com/office/drawing/2014/main" id="{3D325197-6CA9-A247-9DD9-D27A608BB88F}"/>
              </a:ext>
            </a:extLst>
          </p:cNvPr>
          <p:cNvSpPr>
            <a:spLocks noGrp="1"/>
          </p:cNvSpPr>
          <p:nvPr>
            <p:ph type="sldNum" sz="quarter" idx="12"/>
          </p:nvPr>
        </p:nvSpPr>
        <p:spPr/>
        <p:txBody>
          <a:bodyPr/>
          <a:lstStyle/>
          <a:p>
            <a:fld id="{9F270AAE-46E4-FD44-AE44-9A18EA0BCF5B}" type="slidenum">
              <a:rPr lang="en-US" smtClean="0"/>
              <a:t>15</a:t>
            </a:fld>
            <a:endParaRPr lang="en-US"/>
          </a:p>
        </p:txBody>
      </p:sp>
    </p:spTree>
    <p:extLst>
      <p:ext uri="{BB962C8B-B14F-4D97-AF65-F5344CB8AC3E}">
        <p14:creationId xmlns:p14="http://schemas.microsoft.com/office/powerpoint/2010/main" val="34723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p:bldP spid="13" grpId="0" animBg="1"/>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6D7583B-AA58-C04F-B69B-FD433A1604BF}"/>
              </a:ext>
            </a:extLst>
          </p:cNvPr>
          <p:cNvSpPr/>
          <p:nvPr/>
        </p:nvSpPr>
        <p:spPr>
          <a:xfrm>
            <a:off x="6849035" y="2361145"/>
            <a:ext cx="2294965" cy="3813661"/>
          </a:xfrm>
          <a:prstGeom prst="rect">
            <a:avLst/>
          </a:prstGeom>
          <a:noFill/>
        </p:spPr>
      </p:sp>
      <p:sp>
        <p:nvSpPr>
          <p:cNvPr id="48" name="Freeform 47">
            <a:extLst>
              <a:ext uri="{FF2B5EF4-FFF2-40B4-BE49-F238E27FC236}">
                <a16:creationId xmlns:a16="http://schemas.microsoft.com/office/drawing/2014/main" id="{6052ED70-CCDD-AC41-8ED1-7C8355AAE1BF}"/>
              </a:ext>
            </a:extLst>
          </p:cNvPr>
          <p:cNvSpPr/>
          <p:nvPr/>
        </p:nvSpPr>
        <p:spPr>
          <a:xfrm>
            <a:off x="4410635" y="2083041"/>
            <a:ext cx="2438400" cy="1217385"/>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accent5">
              <a:lumMod val="40000"/>
              <a:lumOff val="60000"/>
            </a:schemeClr>
          </a:solidFill>
          <a:ln>
            <a:solidFill>
              <a:schemeClr val="accent5">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Find() and Get() temporally overlaps</a:t>
            </a:r>
          </a:p>
        </p:txBody>
      </p:sp>
      <p:sp>
        <p:nvSpPr>
          <p:cNvPr id="12" name="Freeform 11">
            <a:extLst>
              <a:ext uri="{FF2B5EF4-FFF2-40B4-BE49-F238E27FC236}">
                <a16:creationId xmlns:a16="http://schemas.microsoft.com/office/drawing/2014/main" id="{58BC0D2E-9541-4C41-A63E-79CD56B9B534}"/>
              </a:ext>
            </a:extLst>
          </p:cNvPr>
          <p:cNvSpPr/>
          <p:nvPr/>
        </p:nvSpPr>
        <p:spPr>
          <a:xfrm>
            <a:off x="6849035" y="5413375"/>
            <a:ext cx="2294965" cy="684336"/>
          </a:xfrm>
          <a:custGeom>
            <a:avLst/>
            <a:gdLst>
              <a:gd name="connsiteX0" fmla="*/ 0 w 3128682"/>
              <a:gd name="connsiteY0" fmla="*/ 0 h 857732"/>
              <a:gd name="connsiteX1" fmla="*/ 3128682 w 3128682"/>
              <a:gd name="connsiteY1" fmla="*/ 0 h 857732"/>
              <a:gd name="connsiteX2" fmla="*/ 3128682 w 3128682"/>
              <a:gd name="connsiteY2" fmla="*/ 857732 h 857732"/>
              <a:gd name="connsiteX3" fmla="*/ 0 w 3128682"/>
              <a:gd name="connsiteY3" fmla="*/ 857732 h 857732"/>
              <a:gd name="connsiteX4" fmla="*/ 0 w 3128682"/>
              <a:gd name="connsiteY4" fmla="*/ 0 h 85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682" h="857732">
                <a:moveTo>
                  <a:pt x="0" y="0"/>
                </a:moveTo>
                <a:lnTo>
                  <a:pt x="3128682" y="0"/>
                </a:lnTo>
                <a:lnTo>
                  <a:pt x="3128682" y="857732"/>
                </a:lnTo>
                <a:lnTo>
                  <a:pt x="0" y="857732"/>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4" rIns="227584" bIns="227584" numCol="1" spcCol="1270" anchor="ctr" anchorCtr="0">
            <a:noAutofit/>
          </a:bodyPr>
          <a:lstStyle/>
          <a:p>
            <a:pPr algn="ctr" defTabSz="1422400">
              <a:lnSpc>
                <a:spcPct val="90000"/>
              </a:lnSpc>
              <a:spcBef>
                <a:spcPct val="0"/>
              </a:spcBef>
              <a:spcAft>
                <a:spcPct val="35000"/>
              </a:spcAft>
            </a:pPr>
            <a:r>
              <a:rPr lang="en-US" sz="3200" b="1" dirty="0">
                <a:solidFill>
                  <a:schemeClr val="tx1"/>
                </a:solidFill>
              </a:rPr>
              <a:t>crash</a:t>
            </a:r>
          </a:p>
        </p:txBody>
      </p:sp>
      <p:sp>
        <p:nvSpPr>
          <p:cNvPr id="21" name="Freeform 20">
            <a:extLst>
              <a:ext uri="{FF2B5EF4-FFF2-40B4-BE49-F238E27FC236}">
                <a16:creationId xmlns:a16="http://schemas.microsoft.com/office/drawing/2014/main" id="{D22A1281-1C8B-FE4B-A214-B494ACEFE526}"/>
              </a:ext>
            </a:extLst>
          </p:cNvPr>
          <p:cNvSpPr/>
          <p:nvPr/>
        </p:nvSpPr>
        <p:spPr>
          <a:xfrm>
            <a:off x="1972235" y="2083041"/>
            <a:ext cx="2294965" cy="1217385"/>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accent5">
              <a:lumMod val="40000"/>
              <a:lumOff val="60000"/>
            </a:schemeClr>
          </a:solidFill>
          <a:ln>
            <a:solidFill>
              <a:schemeClr val="accent5">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Find() is running too slow</a:t>
            </a:r>
          </a:p>
        </p:txBody>
      </p:sp>
      <p:sp>
        <p:nvSpPr>
          <p:cNvPr id="22" name="Freeform 21">
            <a:extLst>
              <a:ext uri="{FF2B5EF4-FFF2-40B4-BE49-F238E27FC236}">
                <a16:creationId xmlns:a16="http://schemas.microsoft.com/office/drawing/2014/main" id="{E18CCCC5-7EB9-5947-8B97-C2F680495ABD}"/>
              </a:ext>
            </a:extLst>
          </p:cNvPr>
          <p:cNvSpPr/>
          <p:nvPr/>
        </p:nvSpPr>
        <p:spPr>
          <a:xfrm>
            <a:off x="7611035" y="2083041"/>
            <a:ext cx="2294965" cy="1217385"/>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accent5">
              <a:lumMod val="40000"/>
              <a:lumOff val="60000"/>
            </a:schemeClr>
          </a:solidFill>
          <a:ln>
            <a:solidFill>
              <a:schemeClr val="accent5">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Get() is running too fast</a:t>
            </a:r>
          </a:p>
        </p:txBody>
      </p:sp>
      <p:sp>
        <p:nvSpPr>
          <p:cNvPr id="23" name="Freeform 22">
            <a:extLst>
              <a:ext uri="{FF2B5EF4-FFF2-40B4-BE49-F238E27FC236}">
                <a16:creationId xmlns:a16="http://schemas.microsoft.com/office/drawing/2014/main" id="{5F5BE872-58FC-D444-9B05-BE8B034B1305}"/>
              </a:ext>
            </a:extLst>
          </p:cNvPr>
          <p:cNvSpPr/>
          <p:nvPr/>
        </p:nvSpPr>
        <p:spPr>
          <a:xfrm>
            <a:off x="6910095" y="2286073"/>
            <a:ext cx="496442" cy="684336"/>
          </a:xfrm>
          <a:custGeom>
            <a:avLst/>
            <a:gdLst>
              <a:gd name="connsiteX0" fmla="*/ 0 w 3128682"/>
              <a:gd name="connsiteY0" fmla="*/ 0 h 857732"/>
              <a:gd name="connsiteX1" fmla="*/ 3128682 w 3128682"/>
              <a:gd name="connsiteY1" fmla="*/ 0 h 857732"/>
              <a:gd name="connsiteX2" fmla="*/ 3128682 w 3128682"/>
              <a:gd name="connsiteY2" fmla="*/ 857732 h 857732"/>
              <a:gd name="connsiteX3" fmla="*/ 0 w 3128682"/>
              <a:gd name="connsiteY3" fmla="*/ 857732 h 857732"/>
              <a:gd name="connsiteX4" fmla="*/ 0 w 3128682"/>
              <a:gd name="connsiteY4" fmla="*/ 0 h 85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682" h="857732">
                <a:moveTo>
                  <a:pt x="0" y="0"/>
                </a:moveTo>
                <a:lnTo>
                  <a:pt x="3128682" y="0"/>
                </a:lnTo>
                <a:lnTo>
                  <a:pt x="3128682" y="857732"/>
                </a:lnTo>
                <a:lnTo>
                  <a:pt x="0" y="857732"/>
                </a:lnTo>
                <a:lnTo>
                  <a:pt x="0" y="0"/>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4" rIns="227584" bIns="227584" numCol="1" spcCol="1270" anchor="ctr" anchorCtr="0">
            <a:noAutofit/>
          </a:bodyPr>
          <a:lstStyle/>
          <a:p>
            <a:pPr algn="ctr" defTabSz="1422400">
              <a:lnSpc>
                <a:spcPct val="90000"/>
              </a:lnSpc>
              <a:spcBef>
                <a:spcPct val="0"/>
              </a:spcBef>
              <a:spcAft>
                <a:spcPct val="35000"/>
              </a:spcAft>
            </a:pPr>
            <a:r>
              <a:rPr lang="en-US" sz="3200" b="1" dirty="0">
                <a:solidFill>
                  <a:schemeClr val="tx1"/>
                </a:solidFill>
              </a:rPr>
              <a:t>…</a:t>
            </a:r>
          </a:p>
        </p:txBody>
      </p:sp>
      <p:pic>
        <p:nvPicPr>
          <p:cNvPr id="8" name="Picture 7">
            <a:extLst>
              <a:ext uri="{FF2B5EF4-FFF2-40B4-BE49-F238E27FC236}">
                <a16:creationId xmlns:a16="http://schemas.microsoft.com/office/drawing/2014/main" id="{84548294-1018-9B4C-9BD3-EB63FEC3663C}"/>
              </a:ext>
            </a:extLst>
          </p:cNvPr>
          <p:cNvPicPr>
            <a:picLocks noChangeAspect="1"/>
          </p:cNvPicPr>
          <p:nvPr/>
        </p:nvPicPr>
        <p:blipFill rotWithShape="1">
          <a:blip r:embed="rId3"/>
          <a:srcRect r="3336" b="8622"/>
          <a:stretch/>
        </p:blipFill>
        <p:spPr>
          <a:xfrm>
            <a:off x="7158316" y="3189178"/>
            <a:ext cx="1522388" cy="2220382"/>
          </a:xfrm>
          <a:prstGeom prst="rect">
            <a:avLst/>
          </a:prstGeom>
        </p:spPr>
      </p:pic>
      <p:pic>
        <p:nvPicPr>
          <p:cNvPr id="9" name="Picture 8">
            <a:extLst>
              <a:ext uri="{FF2B5EF4-FFF2-40B4-BE49-F238E27FC236}">
                <a16:creationId xmlns:a16="http://schemas.microsoft.com/office/drawing/2014/main" id="{897B2DD7-B886-9B43-B8FC-1812D73CA2FF}"/>
              </a:ext>
            </a:extLst>
          </p:cNvPr>
          <p:cNvPicPr>
            <a:picLocks noChangeAspect="1"/>
          </p:cNvPicPr>
          <p:nvPr/>
        </p:nvPicPr>
        <p:blipFill>
          <a:blip r:embed="rId4"/>
          <a:stretch>
            <a:fillRect/>
          </a:stretch>
        </p:blipFill>
        <p:spPr>
          <a:xfrm>
            <a:off x="3119716" y="3528154"/>
            <a:ext cx="2436922" cy="2436922"/>
          </a:xfrm>
          <a:prstGeom prst="rect">
            <a:avLst/>
          </a:prstGeom>
        </p:spPr>
      </p:pic>
      <p:sp>
        <p:nvSpPr>
          <p:cNvPr id="13" name="Title 6">
            <a:extLst>
              <a:ext uri="{FF2B5EF4-FFF2-40B4-BE49-F238E27FC236}">
                <a16:creationId xmlns:a16="http://schemas.microsoft.com/office/drawing/2014/main" id="{71859DC2-7973-A440-8D28-B92481D48647}"/>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Limitations of statistical debugging</a:t>
            </a:r>
          </a:p>
        </p:txBody>
      </p:sp>
      <p:sp>
        <p:nvSpPr>
          <p:cNvPr id="2" name="Footer Placeholder 1">
            <a:extLst>
              <a:ext uri="{FF2B5EF4-FFF2-40B4-BE49-F238E27FC236}">
                <a16:creationId xmlns:a16="http://schemas.microsoft.com/office/drawing/2014/main" id="{6265A9C5-DE25-1F47-BBBF-AFC5FCAD85F6}"/>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0F78D749-DDA8-9E46-9FC0-23D121E5D5CA}"/>
              </a:ext>
            </a:extLst>
          </p:cNvPr>
          <p:cNvSpPr>
            <a:spLocks noGrp="1"/>
          </p:cNvSpPr>
          <p:nvPr>
            <p:ph type="sldNum" sz="quarter" idx="12"/>
          </p:nvPr>
        </p:nvSpPr>
        <p:spPr/>
        <p:txBody>
          <a:bodyPr/>
          <a:lstStyle/>
          <a:p>
            <a:fld id="{9F270AAE-46E4-FD44-AE44-9A18EA0BCF5B}" type="slidenum">
              <a:rPr lang="en-US" smtClean="0"/>
              <a:t>16</a:t>
            </a:fld>
            <a:endParaRPr lang="en-US"/>
          </a:p>
        </p:txBody>
      </p:sp>
    </p:spTree>
    <p:extLst>
      <p:ext uri="{BB962C8B-B14F-4D97-AF65-F5344CB8AC3E}">
        <p14:creationId xmlns:p14="http://schemas.microsoft.com/office/powerpoint/2010/main" val="7352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2"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6D7583B-AA58-C04F-B69B-FD433A1604BF}"/>
              </a:ext>
            </a:extLst>
          </p:cNvPr>
          <p:cNvSpPr/>
          <p:nvPr/>
        </p:nvSpPr>
        <p:spPr>
          <a:xfrm>
            <a:off x="6849035" y="2361145"/>
            <a:ext cx="2294965" cy="3813661"/>
          </a:xfrm>
          <a:prstGeom prst="rect">
            <a:avLst/>
          </a:prstGeom>
          <a:noFill/>
        </p:spPr>
      </p:sp>
      <p:sp>
        <p:nvSpPr>
          <p:cNvPr id="48" name="Freeform 47">
            <a:extLst>
              <a:ext uri="{FF2B5EF4-FFF2-40B4-BE49-F238E27FC236}">
                <a16:creationId xmlns:a16="http://schemas.microsoft.com/office/drawing/2014/main" id="{6052ED70-CCDD-AC41-8ED1-7C8355AAE1BF}"/>
              </a:ext>
            </a:extLst>
          </p:cNvPr>
          <p:cNvSpPr/>
          <p:nvPr/>
        </p:nvSpPr>
        <p:spPr>
          <a:xfrm>
            <a:off x="6849035" y="2070849"/>
            <a:ext cx="2366085" cy="1217385"/>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accent5">
              <a:lumMod val="40000"/>
              <a:lumOff val="60000"/>
            </a:schemeClr>
          </a:solidFill>
          <a:ln>
            <a:solidFill>
              <a:schemeClr val="accent5">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Find() and Get() temporally overlaps</a:t>
            </a:r>
          </a:p>
        </p:txBody>
      </p:sp>
      <p:sp>
        <p:nvSpPr>
          <p:cNvPr id="12" name="Freeform 11">
            <a:extLst>
              <a:ext uri="{FF2B5EF4-FFF2-40B4-BE49-F238E27FC236}">
                <a16:creationId xmlns:a16="http://schemas.microsoft.com/office/drawing/2014/main" id="{58BC0D2E-9541-4C41-A63E-79CD56B9B534}"/>
              </a:ext>
            </a:extLst>
          </p:cNvPr>
          <p:cNvSpPr/>
          <p:nvPr/>
        </p:nvSpPr>
        <p:spPr>
          <a:xfrm>
            <a:off x="6849035" y="5413375"/>
            <a:ext cx="2366085" cy="684336"/>
          </a:xfrm>
          <a:custGeom>
            <a:avLst/>
            <a:gdLst>
              <a:gd name="connsiteX0" fmla="*/ 0 w 3128682"/>
              <a:gd name="connsiteY0" fmla="*/ 0 h 857732"/>
              <a:gd name="connsiteX1" fmla="*/ 3128682 w 3128682"/>
              <a:gd name="connsiteY1" fmla="*/ 0 h 857732"/>
              <a:gd name="connsiteX2" fmla="*/ 3128682 w 3128682"/>
              <a:gd name="connsiteY2" fmla="*/ 857732 h 857732"/>
              <a:gd name="connsiteX3" fmla="*/ 0 w 3128682"/>
              <a:gd name="connsiteY3" fmla="*/ 857732 h 857732"/>
              <a:gd name="connsiteX4" fmla="*/ 0 w 3128682"/>
              <a:gd name="connsiteY4" fmla="*/ 0 h 85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682" h="857732">
                <a:moveTo>
                  <a:pt x="0" y="0"/>
                </a:moveTo>
                <a:lnTo>
                  <a:pt x="3128682" y="0"/>
                </a:lnTo>
                <a:lnTo>
                  <a:pt x="3128682" y="857732"/>
                </a:lnTo>
                <a:lnTo>
                  <a:pt x="0" y="857732"/>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4" rIns="227584" bIns="227584" numCol="1" spcCol="1270" anchor="ctr" anchorCtr="0">
            <a:noAutofit/>
          </a:bodyPr>
          <a:lstStyle/>
          <a:p>
            <a:pPr algn="ctr" defTabSz="1422400">
              <a:lnSpc>
                <a:spcPct val="90000"/>
              </a:lnSpc>
              <a:spcBef>
                <a:spcPct val="0"/>
              </a:spcBef>
              <a:spcAft>
                <a:spcPct val="35000"/>
              </a:spcAft>
            </a:pPr>
            <a:r>
              <a:rPr lang="en-US" sz="3200" b="1" dirty="0">
                <a:solidFill>
                  <a:schemeClr val="tx1"/>
                </a:solidFill>
              </a:rPr>
              <a:t>crash</a:t>
            </a:r>
          </a:p>
        </p:txBody>
      </p:sp>
      <p:sp>
        <p:nvSpPr>
          <p:cNvPr id="19" name="Content Placeholder 2">
            <a:extLst>
              <a:ext uri="{FF2B5EF4-FFF2-40B4-BE49-F238E27FC236}">
                <a16:creationId xmlns:a16="http://schemas.microsoft.com/office/drawing/2014/main" id="{8AF7A0D3-9422-A94A-9B9A-A389F846AADD}"/>
              </a:ext>
            </a:extLst>
          </p:cNvPr>
          <p:cNvSpPr txBox="1">
            <a:spLocks/>
          </p:cNvSpPr>
          <p:nvPr/>
        </p:nvSpPr>
        <p:spPr>
          <a:xfrm>
            <a:off x="2838451" y="2127111"/>
            <a:ext cx="3566832" cy="53551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Root-cause identification</a:t>
            </a:r>
          </a:p>
        </p:txBody>
      </p:sp>
      <p:sp>
        <p:nvSpPr>
          <p:cNvPr id="4" name="Title 3">
            <a:extLst>
              <a:ext uri="{FF2B5EF4-FFF2-40B4-BE49-F238E27FC236}">
                <a16:creationId xmlns:a16="http://schemas.microsoft.com/office/drawing/2014/main" id="{12BDB7C5-8ECA-BC46-BB70-75563611701B}"/>
              </a:ext>
            </a:extLst>
          </p:cNvPr>
          <p:cNvSpPr>
            <a:spLocks noGrp="1"/>
          </p:cNvSpPr>
          <p:nvPr>
            <p:ph type="title"/>
          </p:nvPr>
        </p:nvSpPr>
        <p:spPr/>
        <p:txBody>
          <a:bodyPr>
            <a:normAutofit/>
          </a:bodyPr>
          <a:lstStyle/>
          <a:p>
            <a:r>
              <a:rPr lang="en-US" sz="4000" dirty="0"/>
              <a:t>Our goals</a:t>
            </a:r>
          </a:p>
        </p:txBody>
      </p:sp>
      <p:sp>
        <p:nvSpPr>
          <p:cNvPr id="5" name="Footer Placeholder 4">
            <a:extLst>
              <a:ext uri="{FF2B5EF4-FFF2-40B4-BE49-F238E27FC236}">
                <a16:creationId xmlns:a16="http://schemas.microsoft.com/office/drawing/2014/main" id="{DF3E60AE-D704-3748-A645-E54E2BB65791}"/>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25766D44-06BA-904E-B6D4-134C9C8E0A83}"/>
              </a:ext>
            </a:extLst>
          </p:cNvPr>
          <p:cNvSpPr>
            <a:spLocks noGrp="1"/>
          </p:cNvSpPr>
          <p:nvPr>
            <p:ph type="sldNum" sz="quarter" idx="12"/>
          </p:nvPr>
        </p:nvSpPr>
        <p:spPr/>
        <p:txBody>
          <a:bodyPr/>
          <a:lstStyle/>
          <a:p>
            <a:fld id="{9F270AAE-46E4-FD44-AE44-9A18EA0BCF5B}" type="slidenum">
              <a:rPr lang="en-US" smtClean="0"/>
              <a:t>17</a:t>
            </a:fld>
            <a:endParaRPr lang="en-US"/>
          </a:p>
        </p:txBody>
      </p:sp>
    </p:spTree>
    <p:extLst>
      <p:ext uri="{BB962C8B-B14F-4D97-AF65-F5344CB8AC3E}">
        <p14:creationId xmlns:p14="http://schemas.microsoft.com/office/powerpoint/2010/main" val="3305796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E7C7E57-7FC0-BF45-9B6C-EEBC17ED294C}"/>
              </a:ext>
            </a:extLst>
          </p:cNvPr>
          <p:cNvSpPr/>
          <p:nvPr/>
        </p:nvSpPr>
        <p:spPr>
          <a:xfrm>
            <a:off x="6849035" y="2070849"/>
            <a:ext cx="2366085" cy="1217385"/>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accent5">
              <a:lumMod val="40000"/>
              <a:lumOff val="60000"/>
            </a:schemeClr>
          </a:solidFill>
          <a:ln>
            <a:solidFill>
              <a:schemeClr val="accent5">
                <a:lumMod val="7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Find() and Get() temporally overlaps</a:t>
            </a:r>
          </a:p>
        </p:txBody>
      </p:sp>
      <p:sp>
        <p:nvSpPr>
          <p:cNvPr id="16" name="Freeform 15">
            <a:extLst>
              <a:ext uri="{FF2B5EF4-FFF2-40B4-BE49-F238E27FC236}">
                <a16:creationId xmlns:a16="http://schemas.microsoft.com/office/drawing/2014/main" id="{E779ECF5-3C79-C648-8ABD-95B20F094D91}"/>
              </a:ext>
            </a:extLst>
          </p:cNvPr>
          <p:cNvSpPr/>
          <p:nvPr/>
        </p:nvSpPr>
        <p:spPr>
          <a:xfrm>
            <a:off x="6849035" y="5413375"/>
            <a:ext cx="2366085" cy="684336"/>
          </a:xfrm>
          <a:custGeom>
            <a:avLst/>
            <a:gdLst>
              <a:gd name="connsiteX0" fmla="*/ 0 w 3128682"/>
              <a:gd name="connsiteY0" fmla="*/ 0 h 857732"/>
              <a:gd name="connsiteX1" fmla="*/ 3128682 w 3128682"/>
              <a:gd name="connsiteY1" fmla="*/ 0 h 857732"/>
              <a:gd name="connsiteX2" fmla="*/ 3128682 w 3128682"/>
              <a:gd name="connsiteY2" fmla="*/ 857732 h 857732"/>
              <a:gd name="connsiteX3" fmla="*/ 0 w 3128682"/>
              <a:gd name="connsiteY3" fmla="*/ 857732 h 857732"/>
              <a:gd name="connsiteX4" fmla="*/ 0 w 3128682"/>
              <a:gd name="connsiteY4" fmla="*/ 0 h 85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682" h="857732">
                <a:moveTo>
                  <a:pt x="0" y="0"/>
                </a:moveTo>
                <a:lnTo>
                  <a:pt x="3128682" y="0"/>
                </a:lnTo>
                <a:lnTo>
                  <a:pt x="3128682" y="857732"/>
                </a:lnTo>
                <a:lnTo>
                  <a:pt x="0" y="857732"/>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4" rIns="227584" bIns="227584" numCol="1" spcCol="1270" anchor="ctr" anchorCtr="0">
            <a:noAutofit/>
          </a:bodyPr>
          <a:lstStyle/>
          <a:p>
            <a:pPr algn="ctr" defTabSz="1422400">
              <a:lnSpc>
                <a:spcPct val="90000"/>
              </a:lnSpc>
              <a:spcBef>
                <a:spcPct val="0"/>
              </a:spcBef>
              <a:spcAft>
                <a:spcPct val="35000"/>
              </a:spcAft>
            </a:pPr>
            <a:r>
              <a:rPr lang="en-US" sz="3200" b="1" dirty="0">
                <a:solidFill>
                  <a:schemeClr val="tx1"/>
                </a:solidFill>
              </a:rPr>
              <a:t>crash</a:t>
            </a:r>
          </a:p>
        </p:txBody>
      </p:sp>
      <p:sp>
        <p:nvSpPr>
          <p:cNvPr id="44" name="Rectangle 43">
            <a:extLst>
              <a:ext uri="{FF2B5EF4-FFF2-40B4-BE49-F238E27FC236}">
                <a16:creationId xmlns:a16="http://schemas.microsoft.com/office/drawing/2014/main" id="{B6D7583B-AA58-C04F-B69B-FD433A1604BF}"/>
              </a:ext>
            </a:extLst>
          </p:cNvPr>
          <p:cNvSpPr/>
          <p:nvPr/>
        </p:nvSpPr>
        <p:spPr>
          <a:xfrm>
            <a:off x="6849035" y="2361145"/>
            <a:ext cx="2294965" cy="3813661"/>
          </a:xfrm>
          <a:prstGeom prst="rect">
            <a:avLst/>
          </a:prstGeom>
          <a:noFill/>
        </p:spPr>
      </p:sp>
      <p:sp>
        <p:nvSpPr>
          <p:cNvPr id="46" name="Freeform 45">
            <a:extLst>
              <a:ext uri="{FF2B5EF4-FFF2-40B4-BE49-F238E27FC236}">
                <a16:creationId xmlns:a16="http://schemas.microsoft.com/office/drawing/2014/main" id="{B2827438-E65C-944B-8797-5769D1762331}"/>
              </a:ext>
            </a:extLst>
          </p:cNvPr>
          <p:cNvSpPr/>
          <p:nvPr/>
        </p:nvSpPr>
        <p:spPr>
          <a:xfrm>
            <a:off x="6849035" y="4370578"/>
            <a:ext cx="2366085" cy="1052509"/>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bg1">
              <a:lumMod val="85000"/>
            </a:schemeClr>
          </a:solidFill>
          <a:ln>
            <a:solidFill>
              <a:schemeClr val="tx1">
                <a:lumMod val="85000"/>
                <a:lumOff val="1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39" tIns="142241" rIns="142240" bIns="604261" numCol="1" spcCol="1270" anchor="ctr" anchorCtr="0">
            <a:noAutofit/>
          </a:bodyPr>
          <a:lstStyle/>
          <a:p>
            <a:pPr algn="ctr" defTabSz="889000">
              <a:lnSpc>
                <a:spcPct val="90000"/>
              </a:lnSpc>
              <a:spcBef>
                <a:spcPct val="0"/>
              </a:spcBef>
              <a:spcAft>
                <a:spcPct val="35000"/>
              </a:spcAft>
            </a:pPr>
            <a:r>
              <a:rPr lang="en-US" sz="2000" dirty="0">
                <a:solidFill>
                  <a:schemeClr val="tx1"/>
                </a:solidFill>
              </a:rPr>
              <a:t>index-out-of-bound exception</a:t>
            </a:r>
          </a:p>
        </p:txBody>
      </p:sp>
      <p:sp>
        <p:nvSpPr>
          <p:cNvPr id="47" name="Freeform 46">
            <a:extLst>
              <a:ext uri="{FF2B5EF4-FFF2-40B4-BE49-F238E27FC236}">
                <a16:creationId xmlns:a16="http://schemas.microsoft.com/office/drawing/2014/main" id="{28549A78-9B83-3747-A914-B611F61DF3EC}"/>
              </a:ext>
            </a:extLst>
          </p:cNvPr>
          <p:cNvSpPr/>
          <p:nvPr/>
        </p:nvSpPr>
        <p:spPr>
          <a:xfrm>
            <a:off x="6849035" y="3303152"/>
            <a:ext cx="2366086" cy="1052509"/>
          </a:xfrm>
          <a:custGeom>
            <a:avLst/>
            <a:gdLst>
              <a:gd name="connsiteX0" fmla="*/ 0 w 3128682"/>
              <a:gd name="connsiteY0" fmla="*/ 462021 h 1319192"/>
              <a:gd name="connsiteX1" fmla="*/ 1399442 w 3128682"/>
              <a:gd name="connsiteY1" fmla="*/ 462021 h 1319192"/>
              <a:gd name="connsiteX2" fmla="*/ 1399442 w 3128682"/>
              <a:gd name="connsiteY2" fmla="*/ 329798 h 1319192"/>
              <a:gd name="connsiteX3" fmla="*/ 1234543 w 3128682"/>
              <a:gd name="connsiteY3" fmla="*/ 329798 h 1319192"/>
              <a:gd name="connsiteX4" fmla="*/ 1564341 w 3128682"/>
              <a:gd name="connsiteY4" fmla="*/ 0 h 1319192"/>
              <a:gd name="connsiteX5" fmla="*/ 1894139 w 3128682"/>
              <a:gd name="connsiteY5" fmla="*/ 329798 h 1319192"/>
              <a:gd name="connsiteX6" fmla="*/ 1729240 w 3128682"/>
              <a:gd name="connsiteY6" fmla="*/ 329798 h 1319192"/>
              <a:gd name="connsiteX7" fmla="*/ 1729240 w 3128682"/>
              <a:gd name="connsiteY7" fmla="*/ 462021 h 1319192"/>
              <a:gd name="connsiteX8" fmla="*/ 3128682 w 3128682"/>
              <a:gd name="connsiteY8" fmla="*/ 462021 h 1319192"/>
              <a:gd name="connsiteX9" fmla="*/ 3128682 w 3128682"/>
              <a:gd name="connsiteY9" fmla="*/ 1319192 h 1319192"/>
              <a:gd name="connsiteX10" fmla="*/ 0 w 3128682"/>
              <a:gd name="connsiteY10" fmla="*/ 1319192 h 1319192"/>
              <a:gd name="connsiteX11" fmla="*/ 0 w 3128682"/>
              <a:gd name="connsiteY11" fmla="*/ 462021 h 13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682" h="1319192">
                <a:moveTo>
                  <a:pt x="3128682" y="857171"/>
                </a:moveTo>
                <a:lnTo>
                  <a:pt x="1729240" y="857171"/>
                </a:lnTo>
                <a:lnTo>
                  <a:pt x="1729240" y="989394"/>
                </a:lnTo>
                <a:lnTo>
                  <a:pt x="1894139" y="989394"/>
                </a:lnTo>
                <a:lnTo>
                  <a:pt x="1564341" y="1319191"/>
                </a:lnTo>
                <a:lnTo>
                  <a:pt x="1234543" y="989394"/>
                </a:lnTo>
                <a:lnTo>
                  <a:pt x="1399442" y="989394"/>
                </a:lnTo>
                <a:lnTo>
                  <a:pt x="1399442" y="857171"/>
                </a:lnTo>
                <a:lnTo>
                  <a:pt x="0" y="857171"/>
                </a:lnTo>
                <a:lnTo>
                  <a:pt x="0" y="1"/>
                </a:lnTo>
                <a:lnTo>
                  <a:pt x="3128682" y="1"/>
                </a:lnTo>
                <a:lnTo>
                  <a:pt x="3128682" y="857171"/>
                </a:lnTo>
                <a:close/>
              </a:path>
            </a:pathLst>
          </a:custGeom>
          <a:solidFill>
            <a:schemeClr val="bg1">
              <a:lumMod val="85000"/>
            </a:schemeClr>
          </a:solidFill>
          <a:ln>
            <a:solidFill>
              <a:schemeClr val="tx1">
                <a:lumMod val="85000"/>
                <a:lumOff val="15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39" tIns="142241" rIns="142241" bIns="604261" numCol="1" spcCol="1270" anchor="ctr" anchorCtr="0">
            <a:noAutofit/>
          </a:bodyPr>
          <a:lstStyle/>
          <a:p>
            <a:pPr algn="ctr" defTabSz="889000">
              <a:spcBef>
                <a:spcPct val="0"/>
              </a:spcBef>
            </a:pPr>
            <a:r>
              <a:rPr lang="en-US" sz="2000" dirty="0">
                <a:solidFill>
                  <a:schemeClr val="tx1"/>
                </a:solidFill>
              </a:rPr>
              <a:t>array access </a:t>
            </a:r>
          </a:p>
          <a:p>
            <a:pPr algn="ctr" defTabSz="889000">
              <a:spcBef>
                <a:spcPct val="0"/>
              </a:spcBef>
            </a:pPr>
            <a:r>
              <a:rPr lang="en-US" sz="2000" dirty="0">
                <a:solidFill>
                  <a:schemeClr val="tx1"/>
                </a:solidFill>
              </a:rPr>
              <a:t>at invalid index</a:t>
            </a:r>
          </a:p>
        </p:txBody>
      </p:sp>
      <p:sp>
        <p:nvSpPr>
          <p:cNvPr id="49" name="Content Placeholder 2">
            <a:extLst>
              <a:ext uri="{FF2B5EF4-FFF2-40B4-BE49-F238E27FC236}">
                <a16:creationId xmlns:a16="http://schemas.microsoft.com/office/drawing/2014/main" id="{1A65B653-5D5C-974D-AE8F-98EF1FB70126}"/>
              </a:ext>
            </a:extLst>
          </p:cNvPr>
          <p:cNvSpPr txBox="1">
            <a:spLocks/>
          </p:cNvSpPr>
          <p:nvPr/>
        </p:nvSpPr>
        <p:spPr>
          <a:xfrm>
            <a:off x="2522444" y="4412472"/>
            <a:ext cx="3566832" cy="53551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Explanation</a:t>
            </a:r>
          </a:p>
        </p:txBody>
      </p:sp>
      <p:sp>
        <p:nvSpPr>
          <p:cNvPr id="55" name="Content Placeholder 2">
            <a:extLst>
              <a:ext uri="{FF2B5EF4-FFF2-40B4-BE49-F238E27FC236}">
                <a16:creationId xmlns:a16="http://schemas.microsoft.com/office/drawing/2014/main" id="{5F5DBDA8-DA7B-8340-A3B4-8C9ABFC8B4F7}"/>
              </a:ext>
            </a:extLst>
          </p:cNvPr>
          <p:cNvSpPr txBox="1">
            <a:spLocks/>
          </p:cNvSpPr>
          <p:nvPr/>
        </p:nvSpPr>
        <p:spPr>
          <a:xfrm>
            <a:off x="2838451" y="2127111"/>
            <a:ext cx="3566832" cy="53551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Root-cause identification</a:t>
            </a:r>
          </a:p>
        </p:txBody>
      </p:sp>
      <p:grpSp>
        <p:nvGrpSpPr>
          <p:cNvPr id="52" name="Group 51">
            <a:extLst>
              <a:ext uri="{FF2B5EF4-FFF2-40B4-BE49-F238E27FC236}">
                <a16:creationId xmlns:a16="http://schemas.microsoft.com/office/drawing/2014/main" id="{A13D100C-9AF4-7341-8DD5-A8711D610AA4}"/>
              </a:ext>
            </a:extLst>
          </p:cNvPr>
          <p:cNvGrpSpPr/>
          <p:nvPr/>
        </p:nvGrpSpPr>
        <p:grpSpPr>
          <a:xfrm>
            <a:off x="2522445" y="1842248"/>
            <a:ext cx="7190815" cy="4347475"/>
            <a:chOff x="998444" y="1842247"/>
            <a:chExt cx="7190815" cy="4347475"/>
          </a:xfrm>
        </p:grpSpPr>
        <p:sp>
          <p:nvSpPr>
            <p:cNvPr id="51" name="Rectangle 50">
              <a:extLst>
                <a:ext uri="{FF2B5EF4-FFF2-40B4-BE49-F238E27FC236}">
                  <a16:creationId xmlns:a16="http://schemas.microsoft.com/office/drawing/2014/main" id="{9F2028FE-D40E-8E4B-B92F-95764F1820BD}"/>
                </a:ext>
              </a:extLst>
            </p:cNvPr>
            <p:cNvSpPr/>
            <p:nvPr/>
          </p:nvSpPr>
          <p:spPr>
            <a:xfrm>
              <a:off x="4881283" y="5423086"/>
              <a:ext cx="3146612" cy="76663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F482345-3185-3647-8342-257FA8E3FA3D}"/>
                </a:ext>
              </a:extLst>
            </p:cNvPr>
            <p:cNvSpPr/>
            <p:nvPr/>
          </p:nvSpPr>
          <p:spPr>
            <a:xfrm>
              <a:off x="998444" y="1842247"/>
              <a:ext cx="7190815" cy="144598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C1BEA7A6-7A8B-4F4A-8934-A96C48589C72}"/>
              </a:ext>
            </a:extLst>
          </p:cNvPr>
          <p:cNvSpPr>
            <a:spLocks noGrp="1"/>
          </p:cNvSpPr>
          <p:nvPr>
            <p:ph type="title"/>
          </p:nvPr>
        </p:nvSpPr>
        <p:spPr/>
        <p:txBody>
          <a:bodyPr>
            <a:normAutofit/>
          </a:bodyPr>
          <a:lstStyle/>
          <a:p>
            <a:r>
              <a:rPr lang="en-US" sz="4000" dirty="0"/>
              <a:t>Our goals</a:t>
            </a:r>
          </a:p>
        </p:txBody>
      </p:sp>
      <p:sp>
        <p:nvSpPr>
          <p:cNvPr id="5" name="Footer Placeholder 4">
            <a:extLst>
              <a:ext uri="{FF2B5EF4-FFF2-40B4-BE49-F238E27FC236}">
                <a16:creationId xmlns:a16="http://schemas.microsoft.com/office/drawing/2014/main" id="{7165E110-D02D-B444-A6D1-D56D43B67A12}"/>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D332BA98-422F-CA43-AAA2-6FED61B8A345}"/>
              </a:ext>
            </a:extLst>
          </p:cNvPr>
          <p:cNvSpPr>
            <a:spLocks noGrp="1"/>
          </p:cNvSpPr>
          <p:nvPr>
            <p:ph type="sldNum" sz="quarter" idx="12"/>
          </p:nvPr>
        </p:nvSpPr>
        <p:spPr/>
        <p:txBody>
          <a:bodyPr/>
          <a:lstStyle/>
          <a:p>
            <a:fld id="{9F270AAE-46E4-FD44-AE44-9A18EA0BCF5B}" type="slidenum">
              <a:rPr lang="en-US" smtClean="0"/>
              <a:t>18</a:t>
            </a:fld>
            <a:endParaRPr lang="en-US"/>
          </a:p>
        </p:txBody>
      </p:sp>
    </p:spTree>
    <p:extLst>
      <p:ext uri="{BB962C8B-B14F-4D97-AF65-F5344CB8AC3E}">
        <p14:creationId xmlns:p14="http://schemas.microsoft.com/office/powerpoint/2010/main" val="3374179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CB18-8DE9-084F-85F6-9D9AE9E2DC7F}"/>
              </a:ext>
            </a:extLst>
          </p:cNvPr>
          <p:cNvSpPr>
            <a:spLocks noGrp="1"/>
          </p:cNvSpPr>
          <p:nvPr>
            <p:ph type="title"/>
          </p:nvPr>
        </p:nvSpPr>
        <p:spPr/>
        <p:txBody>
          <a:bodyPr/>
          <a:lstStyle/>
          <a:p>
            <a:r>
              <a:rPr lang="en-US" sz="4000" dirty="0"/>
              <a:t>AID recipe</a:t>
            </a:r>
            <a:endParaRPr lang="en-US" dirty="0"/>
          </a:p>
        </p:txBody>
      </p:sp>
      <p:sp>
        <p:nvSpPr>
          <p:cNvPr id="3" name="Rectangle 2">
            <a:extLst>
              <a:ext uri="{FF2B5EF4-FFF2-40B4-BE49-F238E27FC236}">
                <a16:creationId xmlns:a16="http://schemas.microsoft.com/office/drawing/2014/main" id="{7B1BFA51-7F67-914A-9710-13E135BC5702}"/>
              </a:ext>
            </a:extLst>
          </p:cNvPr>
          <p:cNvSpPr/>
          <p:nvPr/>
        </p:nvSpPr>
        <p:spPr>
          <a:xfrm>
            <a:off x="1247295" y="203699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247295" y="2036994"/>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285508" y="317079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30" name="Rectangle 29">
            <a:extLst>
              <a:ext uri="{FF2B5EF4-FFF2-40B4-BE49-F238E27FC236}">
                <a16:creationId xmlns:a16="http://schemas.microsoft.com/office/drawing/2014/main" id="{6A4F1D0E-DC32-0A4C-9489-86D719C27AE3}"/>
              </a:ext>
            </a:extLst>
          </p:cNvPr>
          <p:cNvSpPr/>
          <p:nvPr/>
        </p:nvSpPr>
        <p:spPr>
          <a:xfrm>
            <a:off x="6541041" y="2037360"/>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6809237" y="2025936"/>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6611320" y="3170791"/>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8" name="Rectangle 27">
            <a:extLst>
              <a:ext uri="{FF2B5EF4-FFF2-40B4-BE49-F238E27FC236}">
                <a16:creationId xmlns:a16="http://schemas.microsoft.com/office/drawing/2014/main" id="{0434AF30-7FFC-0E4A-8B94-3771E122E12A}"/>
              </a:ext>
            </a:extLst>
          </p:cNvPr>
          <p:cNvSpPr/>
          <p:nvPr/>
        </p:nvSpPr>
        <p:spPr>
          <a:xfrm>
            <a:off x="3894168" y="203699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3F1C89-8548-894B-9680-1290DD5406C2}"/>
              </a:ext>
            </a:extLst>
          </p:cNvPr>
          <p:cNvSpPr txBox="1"/>
          <p:nvPr/>
        </p:nvSpPr>
        <p:spPr>
          <a:xfrm>
            <a:off x="4025912" y="3430296"/>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1"/>
          <a:stretch>
            <a:fillRect/>
          </a:stretch>
        </p:blipFill>
        <p:spPr>
          <a:xfrm>
            <a:off x="4214052" y="2388066"/>
            <a:ext cx="1120620" cy="1004278"/>
          </a:xfrm>
          <a:prstGeom prst="rect">
            <a:avLst/>
          </a:prstGeom>
        </p:spPr>
      </p:pic>
      <p:sp>
        <p:nvSpPr>
          <p:cNvPr id="31" name="Rectangle 30">
            <a:extLst>
              <a:ext uri="{FF2B5EF4-FFF2-40B4-BE49-F238E27FC236}">
                <a16:creationId xmlns:a16="http://schemas.microsoft.com/office/drawing/2014/main" id="{A9CB19D5-0A8E-0D4A-96D6-6741B2DF53BE}"/>
              </a:ext>
            </a:extLst>
          </p:cNvPr>
          <p:cNvSpPr/>
          <p:nvPr/>
        </p:nvSpPr>
        <p:spPr>
          <a:xfrm>
            <a:off x="9187914" y="2036994"/>
            <a:ext cx="1892725" cy="2187766"/>
          </a:xfrm>
          <a:prstGeom prst="rect">
            <a:avLst/>
          </a:prstGeom>
          <a:solidFill>
            <a:schemeClr val="bg2">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Group of people">
            <a:extLst>
              <a:ext uri="{FF2B5EF4-FFF2-40B4-BE49-F238E27FC236}">
                <a16:creationId xmlns:a16="http://schemas.microsoft.com/office/drawing/2014/main" id="{D03253DB-24AC-444D-8A4C-4D33F33170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48951" y="2091100"/>
            <a:ext cx="1137474" cy="1082370"/>
          </a:xfrm>
          <a:prstGeom prst="rect">
            <a:avLst/>
          </a:prstGeom>
        </p:spPr>
      </p:pic>
      <p:sp>
        <p:nvSpPr>
          <p:cNvPr id="38" name="TextBox 37">
            <a:extLst>
              <a:ext uri="{FF2B5EF4-FFF2-40B4-BE49-F238E27FC236}">
                <a16:creationId xmlns:a16="http://schemas.microsoft.com/office/drawing/2014/main" id="{A07A5AAE-C495-1349-9146-1A5011FF6072}"/>
              </a:ext>
            </a:extLst>
          </p:cNvPr>
          <p:cNvSpPr txBox="1"/>
          <p:nvPr/>
        </p:nvSpPr>
        <p:spPr>
          <a:xfrm>
            <a:off x="9304871" y="3133331"/>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11" name="Footer Placeholder 10">
            <a:extLst>
              <a:ext uri="{FF2B5EF4-FFF2-40B4-BE49-F238E27FC236}">
                <a16:creationId xmlns:a16="http://schemas.microsoft.com/office/drawing/2014/main" id="{C26054F3-AD9A-344C-9EAC-A5D171EECED4}"/>
              </a:ext>
            </a:extLst>
          </p:cNvPr>
          <p:cNvSpPr>
            <a:spLocks noGrp="1"/>
          </p:cNvSpPr>
          <p:nvPr>
            <p:ph type="ftr" sz="quarter" idx="11"/>
          </p:nvPr>
        </p:nvSpPr>
        <p:spPr/>
        <p:txBody>
          <a:bodyPr/>
          <a:lstStyle/>
          <a:p>
            <a:r>
              <a:rPr lang="en-US"/>
              <a:t>Causality-Guided Adaptive Interventional Debugging</a:t>
            </a:r>
            <a:endParaRPr lang="en-US" dirty="0"/>
          </a:p>
        </p:txBody>
      </p:sp>
      <p:sp>
        <p:nvSpPr>
          <p:cNvPr id="13" name="Slide Number Placeholder 12">
            <a:extLst>
              <a:ext uri="{FF2B5EF4-FFF2-40B4-BE49-F238E27FC236}">
                <a16:creationId xmlns:a16="http://schemas.microsoft.com/office/drawing/2014/main" id="{C2DC5F3F-6360-D540-AB3E-7A8C2B628CB9}"/>
              </a:ext>
            </a:extLst>
          </p:cNvPr>
          <p:cNvSpPr>
            <a:spLocks noGrp="1"/>
          </p:cNvSpPr>
          <p:nvPr>
            <p:ph type="sldNum" sz="quarter" idx="12"/>
          </p:nvPr>
        </p:nvSpPr>
        <p:spPr/>
        <p:txBody>
          <a:bodyPr/>
          <a:lstStyle/>
          <a:p>
            <a:fld id="{9F270AAE-46E4-FD44-AE44-9A18EA0BCF5B}" type="slidenum">
              <a:rPr lang="en-US" smtClean="0"/>
              <a:t>19</a:t>
            </a:fld>
            <a:endParaRPr lang="en-US"/>
          </a:p>
        </p:txBody>
      </p:sp>
    </p:spTree>
    <p:extLst>
      <p:ext uri="{BB962C8B-B14F-4D97-AF65-F5344CB8AC3E}">
        <p14:creationId xmlns:p14="http://schemas.microsoft.com/office/powerpoint/2010/main" val="397975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D7B1F54-07BD-2A48-8E23-EF5AB3496BC2}"/>
              </a:ext>
            </a:extLst>
          </p:cNvPr>
          <p:cNvGrpSpPr/>
          <p:nvPr/>
        </p:nvGrpSpPr>
        <p:grpSpPr>
          <a:xfrm>
            <a:off x="1158065" y="1691726"/>
            <a:ext cx="3098625" cy="2323225"/>
            <a:chOff x="849188" y="1706572"/>
            <a:chExt cx="2889207" cy="2155712"/>
          </a:xfrm>
        </p:grpSpPr>
        <p:pic>
          <p:nvPicPr>
            <p:cNvPr id="4" name="Picture 3">
              <a:extLst>
                <a:ext uri="{FF2B5EF4-FFF2-40B4-BE49-F238E27FC236}">
                  <a16:creationId xmlns:a16="http://schemas.microsoft.com/office/drawing/2014/main" id="{BD0D83DD-A51A-B241-AD59-13C6EB435641}"/>
                </a:ext>
              </a:extLst>
            </p:cNvPr>
            <p:cNvPicPr>
              <a:picLocks noChangeAspect="1"/>
            </p:cNvPicPr>
            <p:nvPr/>
          </p:nvPicPr>
          <p:blipFill>
            <a:blip r:embed="rId3"/>
            <a:stretch>
              <a:fillRect/>
            </a:stretch>
          </p:blipFill>
          <p:spPr>
            <a:xfrm>
              <a:off x="849188" y="2657135"/>
              <a:ext cx="1367086" cy="802024"/>
            </a:xfrm>
            <a:prstGeom prst="rect">
              <a:avLst/>
            </a:prstGeom>
          </p:spPr>
        </p:pic>
        <p:pic>
          <p:nvPicPr>
            <p:cNvPr id="3" name="Picture 2">
              <a:extLst>
                <a:ext uri="{FF2B5EF4-FFF2-40B4-BE49-F238E27FC236}">
                  <a16:creationId xmlns:a16="http://schemas.microsoft.com/office/drawing/2014/main" id="{E46C7D76-4999-194E-B16D-EFE28D1CF157}"/>
                </a:ext>
              </a:extLst>
            </p:cNvPr>
            <p:cNvPicPr>
              <a:picLocks noChangeAspect="1"/>
            </p:cNvPicPr>
            <p:nvPr/>
          </p:nvPicPr>
          <p:blipFill rotWithShape="1">
            <a:blip r:embed="rId4"/>
            <a:srcRect l="48205" r="4360"/>
            <a:stretch/>
          </p:blipFill>
          <p:spPr>
            <a:xfrm>
              <a:off x="2205491" y="2435795"/>
              <a:ext cx="1532904" cy="1302471"/>
            </a:xfrm>
            <a:prstGeom prst="rect">
              <a:avLst/>
            </a:prstGeom>
          </p:spPr>
        </p:pic>
        <p:pic>
          <p:nvPicPr>
            <p:cNvPr id="5" name="Picture 4">
              <a:extLst>
                <a:ext uri="{FF2B5EF4-FFF2-40B4-BE49-F238E27FC236}">
                  <a16:creationId xmlns:a16="http://schemas.microsoft.com/office/drawing/2014/main" id="{022767A9-B170-2F45-B3DD-54C3C30AB846}"/>
                </a:ext>
              </a:extLst>
            </p:cNvPr>
            <p:cNvPicPr>
              <a:picLocks noChangeAspect="1"/>
            </p:cNvPicPr>
            <p:nvPr/>
          </p:nvPicPr>
          <p:blipFill>
            <a:blip r:embed="rId5"/>
            <a:stretch>
              <a:fillRect/>
            </a:stretch>
          </p:blipFill>
          <p:spPr>
            <a:xfrm>
              <a:off x="2275966" y="1722842"/>
              <a:ext cx="1245165" cy="863148"/>
            </a:xfrm>
            <a:prstGeom prst="rect">
              <a:avLst/>
            </a:prstGeom>
          </p:spPr>
        </p:pic>
        <p:pic>
          <p:nvPicPr>
            <p:cNvPr id="6" name="Picture 5">
              <a:extLst>
                <a:ext uri="{FF2B5EF4-FFF2-40B4-BE49-F238E27FC236}">
                  <a16:creationId xmlns:a16="http://schemas.microsoft.com/office/drawing/2014/main" id="{AB51964C-CCB2-3149-9B6E-FF37E004D4B9}"/>
                </a:ext>
              </a:extLst>
            </p:cNvPr>
            <p:cNvPicPr>
              <a:picLocks noChangeAspect="1"/>
            </p:cNvPicPr>
            <p:nvPr/>
          </p:nvPicPr>
          <p:blipFill>
            <a:blip r:embed="rId6"/>
            <a:stretch>
              <a:fillRect/>
            </a:stretch>
          </p:blipFill>
          <p:spPr>
            <a:xfrm>
              <a:off x="1192620" y="1706572"/>
              <a:ext cx="967238" cy="1074709"/>
            </a:xfrm>
            <a:prstGeom prst="rect">
              <a:avLst/>
            </a:prstGeom>
          </p:spPr>
        </p:pic>
        <p:pic>
          <p:nvPicPr>
            <p:cNvPr id="7" name="Picture 6">
              <a:extLst>
                <a:ext uri="{FF2B5EF4-FFF2-40B4-BE49-F238E27FC236}">
                  <a16:creationId xmlns:a16="http://schemas.microsoft.com/office/drawing/2014/main" id="{F26204FA-5FC1-9C4C-8D5B-627AFE8344D1}"/>
                </a:ext>
              </a:extLst>
            </p:cNvPr>
            <p:cNvPicPr>
              <a:picLocks noChangeAspect="1"/>
            </p:cNvPicPr>
            <p:nvPr/>
          </p:nvPicPr>
          <p:blipFill rotWithShape="1">
            <a:blip r:embed="rId7"/>
            <a:srcRect t="32410" b="31742"/>
            <a:stretch/>
          </p:blipFill>
          <p:spPr>
            <a:xfrm>
              <a:off x="944727" y="3455096"/>
              <a:ext cx="1135868" cy="407188"/>
            </a:xfrm>
            <a:prstGeom prst="rect">
              <a:avLst/>
            </a:prstGeom>
          </p:spPr>
        </p:pic>
      </p:grpSp>
      <p:pic>
        <p:nvPicPr>
          <p:cNvPr id="9" name="Picture 8">
            <a:extLst>
              <a:ext uri="{FF2B5EF4-FFF2-40B4-BE49-F238E27FC236}">
                <a16:creationId xmlns:a16="http://schemas.microsoft.com/office/drawing/2014/main" id="{056A1BBD-9FA4-3A47-9F74-74FE9A125857}"/>
              </a:ext>
            </a:extLst>
          </p:cNvPr>
          <p:cNvPicPr>
            <a:picLocks noChangeAspect="1"/>
          </p:cNvPicPr>
          <p:nvPr/>
        </p:nvPicPr>
        <p:blipFill>
          <a:blip r:embed="rId8"/>
          <a:stretch>
            <a:fillRect/>
          </a:stretch>
        </p:blipFill>
        <p:spPr>
          <a:xfrm>
            <a:off x="4939073" y="2028497"/>
            <a:ext cx="5020467" cy="2635088"/>
          </a:xfrm>
          <a:prstGeom prst="rect">
            <a:avLst/>
          </a:prstGeom>
        </p:spPr>
      </p:pic>
      <p:sp>
        <p:nvSpPr>
          <p:cNvPr id="19" name="Rectangle 18">
            <a:extLst>
              <a:ext uri="{FF2B5EF4-FFF2-40B4-BE49-F238E27FC236}">
                <a16:creationId xmlns:a16="http://schemas.microsoft.com/office/drawing/2014/main" id="{7ABD2AFF-6CE3-CC4D-8064-94B0A75D762E}"/>
              </a:ext>
            </a:extLst>
          </p:cNvPr>
          <p:cNvSpPr/>
          <p:nvPr/>
        </p:nvSpPr>
        <p:spPr>
          <a:xfrm>
            <a:off x="1260529" y="4353821"/>
            <a:ext cx="2256452" cy="1200329"/>
          </a:xfrm>
          <a:prstGeom prst="rect">
            <a:avLst/>
          </a:prstGeom>
          <a:noFill/>
          <a:ln>
            <a:noFill/>
          </a:ln>
        </p:spPr>
        <p:txBody>
          <a:bodyPr wrap="none" lIns="91440" tIns="45720" rIns="91440" bIns="45720">
            <a:spAutoFit/>
          </a:bodyPr>
          <a:lstStyle/>
          <a:p>
            <a:pPr marL="342900" indent="-342900">
              <a:buFont typeface="Wingdings" pitchFamily="2" charset="2"/>
              <a:buChar char="Ø"/>
            </a:pPr>
            <a:r>
              <a:rPr lang="en-US" sz="2400" dirty="0">
                <a:ln w="0"/>
              </a:rPr>
              <a:t>concurrent</a:t>
            </a:r>
          </a:p>
          <a:p>
            <a:pPr marL="342900" indent="-342900">
              <a:buFont typeface="Wingdings" pitchFamily="2" charset="2"/>
              <a:buChar char="Ø"/>
            </a:pPr>
            <a:r>
              <a:rPr lang="en-US" sz="2400" dirty="0">
                <a:ln w="0"/>
              </a:rPr>
              <a:t>parallel</a:t>
            </a:r>
          </a:p>
          <a:p>
            <a:pPr marL="342900" indent="-342900">
              <a:buFont typeface="Wingdings" pitchFamily="2" charset="2"/>
              <a:buChar char="Ø"/>
            </a:pPr>
            <a:r>
              <a:rPr lang="en-US" sz="2400" dirty="0">
                <a:ln w="0"/>
              </a:rPr>
              <a:t>asynchronous</a:t>
            </a:r>
          </a:p>
        </p:txBody>
      </p:sp>
      <p:pic>
        <p:nvPicPr>
          <p:cNvPr id="35" name="Picture 34">
            <a:extLst>
              <a:ext uri="{FF2B5EF4-FFF2-40B4-BE49-F238E27FC236}">
                <a16:creationId xmlns:a16="http://schemas.microsoft.com/office/drawing/2014/main" id="{B97F90B0-7588-C540-B2D8-CD7938F4EBF5}"/>
              </a:ext>
            </a:extLst>
          </p:cNvPr>
          <p:cNvPicPr>
            <a:picLocks noChangeAspect="1"/>
          </p:cNvPicPr>
          <p:nvPr/>
        </p:nvPicPr>
        <p:blipFill rotWithShape="1">
          <a:blip r:embed="rId9"/>
          <a:srcRect l="3860" t="5297" r="5034" b="9678"/>
          <a:stretch/>
        </p:blipFill>
        <p:spPr>
          <a:xfrm>
            <a:off x="5255172" y="2154620"/>
            <a:ext cx="6001406" cy="3188083"/>
          </a:xfrm>
          <a:prstGeom prst="rect">
            <a:avLst/>
          </a:prstGeom>
        </p:spPr>
      </p:pic>
      <p:pic>
        <p:nvPicPr>
          <p:cNvPr id="36" name="Picture 35">
            <a:extLst>
              <a:ext uri="{FF2B5EF4-FFF2-40B4-BE49-F238E27FC236}">
                <a16:creationId xmlns:a16="http://schemas.microsoft.com/office/drawing/2014/main" id="{922365DF-7D0A-704B-80FF-C2E043A188B9}"/>
              </a:ext>
            </a:extLst>
          </p:cNvPr>
          <p:cNvPicPr>
            <a:picLocks noChangeAspect="1"/>
          </p:cNvPicPr>
          <p:nvPr/>
        </p:nvPicPr>
        <p:blipFill rotWithShape="1">
          <a:blip r:embed="rId10"/>
          <a:srcRect l="4650" t="3143" r="6372" b="14120"/>
          <a:stretch/>
        </p:blipFill>
        <p:spPr>
          <a:xfrm>
            <a:off x="5694797" y="2369806"/>
            <a:ext cx="5484785" cy="3410884"/>
          </a:xfrm>
          <a:prstGeom prst="rect">
            <a:avLst/>
          </a:prstGeom>
        </p:spPr>
      </p:pic>
      <p:sp>
        <p:nvSpPr>
          <p:cNvPr id="10" name="Title 9">
            <a:extLst>
              <a:ext uri="{FF2B5EF4-FFF2-40B4-BE49-F238E27FC236}">
                <a16:creationId xmlns:a16="http://schemas.microsoft.com/office/drawing/2014/main" id="{5C8BFF64-D64F-A645-A3E1-6CC1B7893021}"/>
              </a:ext>
            </a:extLst>
          </p:cNvPr>
          <p:cNvSpPr>
            <a:spLocks noGrp="1"/>
          </p:cNvSpPr>
          <p:nvPr>
            <p:ph type="title"/>
          </p:nvPr>
        </p:nvSpPr>
        <p:spPr/>
        <p:txBody>
          <a:bodyPr>
            <a:normAutofit/>
          </a:bodyPr>
          <a:lstStyle/>
          <a:p>
            <a:r>
              <a:rPr lang="en-US" sz="4000" dirty="0"/>
              <a:t>DBMS are complex and contain bugs</a:t>
            </a:r>
          </a:p>
        </p:txBody>
      </p:sp>
      <p:sp>
        <p:nvSpPr>
          <p:cNvPr id="20" name="Rectangle 19">
            <a:extLst>
              <a:ext uri="{FF2B5EF4-FFF2-40B4-BE49-F238E27FC236}">
                <a16:creationId xmlns:a16="http://schemas.microsoft.com/office/drawing/2014/main" id="{4F8533A4-A7B8-2C46-B5F0-E8E809DF79F4}"/>
              </a:ext>
            </a:extLst>
          </p:cNvPr>
          <p:cNvSpPr/>
          <p:nvPr/>
        </p:nvSpPr>
        <p:spPr>
          <a:xfrm>
            <a:off x="860677" y="1734367"/>
            <a:ext cx="3396013" cy="243137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mj-lt"/>
              <a:ea typeface="+mj-ea"/>
              <a:cs typeface="+mj-cs"/>
            </a:endParaRPr>
          </a:p>
        </p:txBody>
      </p:sp>
      <p:pic>
        <p:nvPicPr>
          <p:cNvPr id="12" name="Picture 11">
            <a:extLst>
              <a:ext uri="{FF2B5EF4-FFF2-40B4-BE49-F238E27FC236}">
                <a16:creationId xmlns:a16="http://schemas.microsoft.com/office/drawing/2014/main" id="{E844D4E1-0E8E-A546-B348-FF4D51F56855}"/>
              </a:ext>
            </a:extLst>
          </p:cNvPr>
          <p:cNvPicPr>
            <a:picLocks noChangeAspect="1"/>
          </p:cNvPicPr>
          <p:nvPr/>
        </p:nvPicPr>
        <p:blipFill>
          <a:blip r:embed="rId11"/>
          <a:stretch>
            <a:fillRect/>
          </a:stretch>
        </p:blipFill>
        <p:spPr>
          <a:xfrm>
            <a:off x="1574975" y="2127817"/>
            <a:ext cx="2026463" cy="1947431"/>
          </a:xfrm>
          <a:prstGeom prst="rect">
            <a:avLst/>
          </a:prstGeom>
        </p:spPr>
      </p:pic>
      <p:sp>
        <p:nvSpPr>
          <p:cNvPr id="13" name="Footer Placeholder 12">
            <a:extLst>
              <a:ext uri="{FF2B5EF4-FFF2-40B4-BE49-F238E27FC236}">
                <a16:creationId xmlns:a16="http://schemas.microsoft.com/office/drawing/2014/main" id="{C2C2BB3E-7F3B-8647-B5AE-32D430E60168}"/>
              </a:ext>
            </a:extLst>
          </p:cNvPr>
          <p:cNvSpPr>
            <a:spLocks noGrp="1"/>
          </p:cNvSpPr>
          <p:nvPr>
            <p:ph type="ftr" sz="quarter" idx="11"/>
          </p:nvPr>
        </p:nvSpPr>
        <p:spPr/>
        <p:txBody>
          <a:bodyPr/>
          <a:lstStyle/>
          <a:p>
            <a:r>
              <a:rPr lang="en-US"/>
              <a:t>Causality-Guided Adaptive Interventional Debugging</a:t>
            </a:r>
            <a:endParaRPr lang="en-US" dirty="0"/>
          </a:p>
        </p:txBody>
      </p:sp>
      <p:sp>
        <p:nvSpPr>
          <p:cNvPr id="15" name="Slide Number Placeholder 14">
            <a:extLst>
              <a:ext uri="{FF2B5EF4-FFF2-40B4-BE49-F238E27FC236}">
                <a16:creationId xmlns:a16="http://schemas.microsoft.com/office/drawing/2014/main" id="{DF0BDDC3-34AE-F74C-A504-412A6F160A2D}"/>
              </a:ext>
            </a:extLst>
          </p:cNvPr>
          <p:cNvSpPr>
            <a:spLocks noGrp="1"/>
          </p:cNvSpPr>
          <p:nvPr>
            <p:ph type="sldNum" sz="quarter" idx="12"/>
          </p:nvPr>
        </p:nvSpPr>
        <p:spPr/>
        <p:txBody>
          <a:bodyPr/>
          <a:lstStyle/>
          <a:p>
            <a:fld id="{9F270AAE-46E4-FD44-AE44-9A18EA0BCF5B}" type="slidenum">
              <a:rPr lang="en-US" smtClean="0"/>
              <a:t>2</a:t>
            </a:fld>
            <a:endParaRPr lang="en-US"/>
          </a:p>
        </p:txBody>
      </p:sp>
    </p:spTree>
    <p:extLst>
      <p:ext uri="{BB962C8B-B14F-4D97-AF65-F5344CB8AC3E}">
        <p14:creationId xmlns:p14="http://schemas.microsoft.com/office/powerpoint/2010/main" val="9334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CC4CD89C-177E-774B-960A-293CB61C894D}"/>
              </a:ext>
            </a:extLst>
          </p:cNvPr>
          <p:cNvPicPr>
            <a:picLocks noChangeAspect="1"/>
          </p:cNvPicPr>
          <p:nvPr/>
        </p:nvPicPr>
        <p:blipFill>
          <a:blip r:embed="rId3"/>
          <a:stretch>
            <a:fillRect/>
          </a:stretch>
        </p:blipFill>
        <p:spPr>
          <a:xfrm>
            <a:off x="2927370" y="1185012"/>
            <a:ext cx="6334530" cy="4179928"/>
          </a:xfrm>
          <a:prstGeom prst="rect">
            <a:avLst/>
          </a:prstGeom>
        </p:spPr>
      </p:pic>
      <p:sp>
        <p:nvSpPr>
          <p:cNvPr id="3" name="Rectangle 2">
            <a:extLst>
              <a:ext uri="{FF2B5EF4-FFF2-40B4-BE49-F238E27FC236}">
                <a16:creationId xmlns:a16="http://schemas.microsoft.com/office/drawing/2014/main" id="{7B1BFA51-7F67-914A-9710-13E135BC5702}"/>
              </a:ext>
            </a:extLst>
          </p:cNvPr>
          <p:cNvSpPr/>
          <p:nvPr/>
        </p:nvSpPr>
        <p:spPr>
          <a:xfrm>
            <a:off x="1762643" y="218507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762643" y="2185075"/>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800856" y="331887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29" name="Rectangle 28">
            <a:extLst>
              <a:ext uri="{FF2B5EF4-FFF2-40B4-BE49-F238E27FC236}">
                <a16:creationId xmlns:a16="http://schemas.microsoft.com/office/drawing/2014/main" id="{8A385735-CA81-DE4D-A607-18A3FFCA09C2}"/>
              </a:ext>
            </a:extLst>
          </p:cNvPr>
          <p:cNvSpPr/>
          <p:nvPr/>
        </p:nvSpPr>
        <p:spPr>
          <a:xfrm>
            <a:off x="8835275" y="218576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9103471" y="2185764"/>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8905554" y="3330619"/>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8" name="Rectangle 27">
            <a:extLst>
              <a:ext uri="{FF2B5EF4-FFF2-40B4-BE49-F238E27FC236}">
                <a16:creationId xmlns:a16="http://schemas.microsoft.com/office/drawing/2014/main" id="{0434AF30-7FFC-0E4A-8B94-3771E122E12A}"/>
              </a:ext>
            </a:extLst>
          </p:cNvPr>
          <p:cNvSpPr/>
          <p:nvPr/>
        </p:nvSpPr>
        <p:spPr>
          <a:xfrm>
            <a:off x="5164861" y="21644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3F1C89-8548-894B-9680-1290DD5406C2}"/>
              </a:ext>
            </a:extLst>
          </p:cNvPr>
          <p:cNvSpPr txBox="1"/>
          <p:nvPr/>
        </p:nvSpPr>
        <p:spPr>
          <a:xfrm>
            <a:off x="5296605" y="1609747"/>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2"/>
          <a:stretch>
            <a:fillRect/>
          </a:stretch>
        </p:blipFill>
        <p:spPr>
          <a:xfrm>
            <a:off x="5484745" y="567517"/>
            <a:ext cx="1120620" cy="1004278"/>
          </a:xfrm>
          <a:prstGeom prst="rect">
            <a:avLst/>
          </a:prstGeom>
        </p:spPr>
      </p:pic>
      <p:cxnSp>
        <p:nvCxnSpPr>
          <p:cNvPr id="20" name="Curved Connector 19">
            <a:extLst>
              <a:ext uri="{FF2B5EF4-FFF2-40B4-BE49-F238E27FC236}">
                <a16:creationId xmlns:a16="http://schemas.microsoft.com/office/drawing/2014/main" id="{BD53F27D-61E3-6741-AF5F-722ED52F82BF}"/>
              </a:ext>
            </a:extLst>
          </p:cNvPr>
          <p:cNvCxnSpPr>
            <a:cxnSpLocks/>
            <a:stCxn id="12" idx="0"/>
            <a:endCxn id="28" idx="1"/>
          </p:cNvCxnSpPr>
          <p:nvPr/>
        </p:nvCxnSpPr>
        <p:spPr>
          <a:xfrm rot="5400000" flipH="1" flipV="1">
            <a:off x="3572963" y="593178"/>
            <a:ext cx="874747" cy="2309049"/>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ED083D91-F137-AA4E-9BF7-052B035D163F}"/>
              </a:ext>
            </a:extLst>
          </p:cNvPr>
          <p:cNvCxnSpPr>
            <a:cxnSpLocks/>
            <a:stCxn id="28" idx="3"/>
            <a:endCxn id="14" idx="0"/>
          </p:cNvCxnSpPr>
          <p:nvPr/>
        </p:nvCxnSpPr>
        <p:spPr>
          <a:xfrm>
            <a:off x="7057586" y="1310328"/>
            <a:ext cx="2645960" cy="87543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B28D053B-2FED-274A-88C5-9D9075F6F508}"/>
              </a:ext>
            </a:extLst>
          </p:cNvPr>
          <p:cNvCxnSpPr>
            <a:cxnSpLocks/>
            <a:stCxn id="29" idx="2"/>
          </p:cNvCxnSpPr>
          <p:nvPr/>
        </p:nvCxnSpPr>
        <p:spPr>
          <a:xfrm rot="5400000">
            <a:off x="7971559" y="3459557"/>
            <a:ext cx="896107" cy="2724052"/>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DF67A09-ADBA-BF40-B762-C1A6AE0E03E0}"/>
              </a:ext>
            </a:extLst>
          </p:cNvPr>
          <p:cNvCxnSpPr>
            <a:cxnSpLocks/>
            <a:endCxn id="3" idx="2"/>
          </p:cNvCxnSpPr>
          <p:nvPr/>
        </p:nvCxnSpPr>
        <p:spPr>
          <a:xfrm rot="10800000">
            <a:off x="2709007" y="4372841"/>
            <a:ext cx="2455855" cy="89679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Graphic 51" descr="List">
            <a:extLst>
              <a:ext uri="{FF2B5EF4-FFF2-40B4-BE49-F238E27FC236}">
                <a16:creationId xmlns:a16="http://schemas.microsoft.com/office/drawing/2014/main" id="{6B350A86-85A1-6449-BC13-AE6235763D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8043" y="462264"/>
            <a:ext cx="843290" cy="914400"/>
          </a:xfrm>
          <a:prstGeom prst="rect">
            <a:avLst/>
          </a:prstGeom>
        </p:spPr>
      </p:pic>
      <p:pic>
        <p:nvPicPr>
          <p:cNvPr id="58" name="Graphic 57" descr="Web design">
            <a:extLst>
              <a:ext uri="{FF2B5EF4-FFF2-40B4-BE49-F238E27FC236}">
                <a16:creationId xmlns:a16="http://schemas.microsoft.com/office/drawing/2014/main" id="{036D359A-3602-0743-8401-D3B21C55C3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32342" y="5020428"/>
            <a:ext cx="1301366" cy="1301366"/>
          </a:xfrm>
          <a:prstGeom prst="rect">
            <a:avLst/>
          </a:prstGeom>
        </p:spPr>
      </p:pic>
      <p:pic>
        <p:nvPicPr>
          <p:cNvPr id="60" name="Graphic 59" descr="Workflow">
            <a:extLst>
              <a:ext uri="{FF2B5EF4-FFF2-40B4-BE49-F238E27FC236}">
                <a16:creationId xmlns:a16="http://schemas.microsoft.com/office/drawing/2014/main" id="{53761449-12B9-1340-8BFF-3D8680733A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25825" y="462264"/>
            <a:ext cx="914400" cy="914400"/>
          </a:xfrm>
          <a:prstGeom prst="rect">
            <a:avLst/>
          </a:prstGeom>
        </p:spPr>
      </p:pic>
      <p:pic>
        <p:nvPicPr>
          <p:cNvPr id="62" name="Graphic 61" descr="Bug">
            <a:extLst>
              <a:ext uri="{FF2B5EF4-FFF2-40B4-BE49-F238E27FC236}">
                <a16:creationId xmlns:a16="http://schemas.microsoft.com/office/drawing/2014/main" id="{0AEE3A93-5100-5842-80E6-13014D41B9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88954" y="5539383"/>
            <a:ext cx="592683" cy="563423"/>
          </a:xfrm>
          <a:prstGeom prst="rect">
            <a:avLst/>
          </a:prstGeom>
        </p:spPr>
      </p:pic>
      <p:sp>
        <p:nvSpPr>
          <p:cNvPr id="66" name="Rectangle 65">
            <a:extLst>
              <a:ext uri="{FF2B5EF4-FFF2-40B4-BE49-F238E27FC236}">
                <a16:creationId xmlns:a16="http://schemas.microsoft.com/office/drawing/2014/main" id="{504793C1-2C1D-6048-BEA5-FFD183E41906}"/>
              </a:ext>
            </a:extLst>
          </p:cNvPr>
          <p:cNvSpPr/>
          <p:nvPr/>
        </p:nvSpPr>
        <p:spPr>
          <a:xfrm>
            <a:off x="5175098" y="4097911"/>
            <a:ext cx="1892725" cy="2187766"/>
          </a:xfrm>
          <a:prstGeom prst="rect">
            <a:avLst/>
          </a:prstGeom>
          <a:solidFill>
            <a:schemeClr val="bg2">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Group of people">
            <a:extLst>
              <a:ext uri="{FF2B5EF4-FFF2-40B4-BE49-F238E27FC236}">
                <a16:creationId xmlns:a16="http://schemas.microsoft.com/office/drawing/2014/main" id="{FE5B9C07-6BA2-C441-8913-737379CB57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36135" y="4152017"/>
            <a:ext cx="1137474" cy="1082370"/>
          </a:xfrm>
          <a:prstGeom prst="rect">
            <a:avLst/>
          </a:prstGeom>
        </p:spPr>
      </p:pic>
      <p:sp>
        <p:nvSpPr>
          <p:cNvPr id="68" name="TextBox 67">
            <a:extLst>
              <a:ext uri="{FF2B5EF4-FFF2-40B4-BE49-F238E27FC236}">
                <a16:creationId xmlns:a16="http://schemas.microsoft.com/office/drawing/2014/main" id="{F8FE8BA7-BEB8-2746-B288-C34580CBD31E}"/>
              </a:ext>
            </a:extLst>
          </p:cNvPr>
          <p:cNvSpPr txBox="1"/>
          <p:nvPr/>
        </p:nvSpPr>
        <p:spPr>
          <a:xfrm>
            <a:off x="5292055" y="5194248"/>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73" name="Title 1">
            <a:extLst>
              <a:ext uri="{FF2B5EF4-FFF2-40B4-BE49-F238E27FC236}">
                <a16:creationId xmlns:a16="http://schemas.microsoft.com/office/drawing/2014/main" id="{C73BFD2E-B76D-B644-8ECD-89B01655C4E6}"/>
              </a:ext>
            </a:extLst>
          </p:cNvPr>
          <p:cNvSpPr>
            <a:spLocks noGrp="1"/>
          </p:cNvSpPr>
          <p:nvPr>
            <p:ph type="title"/>
          </p:nvPr>
        </p:nvSpPr>
        <p:spPr>
          <a:xfrm>
            <a:off x="299781" y="-90825"/>
            <a:ext cx="10515600" cy="1325563"/>
          </a:xfrm>
        </p:spPr>
        <p:txBody>
          <a:bodyPr/>
          <a:lstStyle/>
          <a:p>
            <a:r>
              <a:rPr lang="en-US" sz="4000" b="1" dirty="0"/>
              <a:t>AID</a:t>
            </a:r>
            <a:endParaRPr lang="en-US" b="1" dirty="0"/>
          </a:p>
        </p:txBody>
      </p:sp>
      <p:sp>
        <p:nvSpPr>
          <p:cNvPr id="74" name="Footer Placeholder 73">
            <a:extLst>
              <a:ext uri="{FF2B5EF4-FFF2-40B4-BE49-F238E27FC236}">
                <a16:creationId xmlns:a16="http://schemas.microsoft.com/office/drawing/2014/main" id="{135B30E9-E83E-184A-BA6A-37F0B8E25917}"/>
              </a:ext>
            </a:extLst>
          </p:cNvPr>
          <p:cNvSpPr>
            <a:spLocks noGrp="1"/>
          </p:cNvSpPr>
          <p:nvPr>
            <p:ph type="ftr" sz="quarter" idx="11"/>
          </p:nvPr>
        </p:nvSpPr>
        <p:spPr/>
        <p:txBody>
          <a:bodyPr/>
          <a:lstStyle/>
          <a:p>
            <a:r>
              <a:rPr lang="en-US"/>
              <a:t>Causality-Guided Adaptive Interventional Debugging</a:t>
            </a:r>
            <a:endParaRPr lang="en-US" dirty="0"/>
          </a:p>
        </p:txBody>
      </p:sp>
      <p:sp>
        <p:nvSpPr>
          <p:cNvPr id="75" name="Slide Number Placeholder 74">
            <a:extLst>
              <a:ext uri="{FF2B5EF4-FFF2-40B4-BE49-F238E27FC236}">
                <a16:creationId xmlns:a16="http://schemas.microsoft.com/office/drawing/2014/main" id="{1C13F656-8AC1-2041-A77D-D253ED7194D7}"/>
              </a:ext>
            </a:extLst>
          </p:cNvPr>
          <p:cNvSpPr>
            <a:spLocks noGrp="1"/>
          </p:cNvSpPr>
          <p:nvPr>
            <p:ph type="sldNum" sz="quarter" idx="12"/>
          </p:nvPr>
        </p:nvSpPr>
        <p:spPr/>
        <p:txBody>
          <a:bodyPr/>
          <a:lstStyle/>
          <a:p>
            <a:fld id="{9F270AAE-46E4-FD44-AE44-9A18EA0BCF5B}" type="slidenum">
              <a:rPr lang="en-US" smtClean="0"/>
              <a:t>20</a:t>
            </a:fld>
            <a:endParaRPr lang="en-US"/>
          </a:p>
        </p:txBody>
      </p:sp>
      <p:pic>
        <p:nvPicPr>
          <p:cNvPr id="31" name="Graphic 30" descr="Web design">
            <a:extLst>
              <a:ext uri="{FF2B5EF4-FFF2-40B4-BE49-F238E27FC236}">
                <a16:creationId xmlns:a16="http://schemas.microsoft.com/office/drawing/2014/main" id="{838C764B-F94C-F24C-8F9E-E14F9308D5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1277" y="4987769"/>
            <a:ext cx="1301366" cy="1301366"/>
          </a:xfrm>
          <a:prstGeom prst="rect">
            <a:avLst/>
          </a:prstGeom>
        </p:spPr>
      </p:pic>
      <p:cxnSp>
        <p:nvCxnSpPr>
          <p:cNvPr id="32" name="Elbow Connector 31">
            <a:extLst>
              <a:ext uri="{FF2B5EF4-FFF2-40B4-BE49-F238E27FC236}">
                <a16:creationId xmlns:a16="http://schemas.microsoft.com/office/drawing/2014/main" id="{92ED85FE-F936-7342-B6EB-C5F551999CF2}"/>
              </a:ext>
            </a:extLst>
          </p:cNvPr>
          <p:cNvCxnSpPr>
            <a:cxnSpLocks/>
            <a:stCxn id="31" idx="0"/>
          </p:cNvCxnSpPr>
          <p:nvPr/>
        </p:nvCxnSpPr>
        <p:spPr>
          <a:xfrm rot="5400000" flipH="1" flipV="1">
            <a:off x="472600" y="3697727"/>
            <a:ext cx="1929402" cy="650683"/>
          </a:xfrm>
          <a:prstGeom prst="bentConnector2">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3" descr="Decision chart">
            <a:extLst>
              <a:ext uri="{FF2B5EF4-FFF2-40B4-BE49-F238E27FC236}">
                <a16:creationId xmlns:a16="http://schemas.microsoft.com/office/drawing/2014/main" id="{60669C18-9CE1-3F4C-8FFF-5A6DCA4750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82373" y="5263974"/>
            <a:ext cx="727122" cy="727122"/>
          </a:xfrm>
          <a:prstGeom prst="rect">
            <a:avLst/>
          </a:prstGeom>
        </p:spPr>
      </p:pic>
    </p:spTree>
    <p:extLst>
      <p:ext uri="{BB962C8B-B14F-4D97-AF65-F5344CB8AC3E}">
        <p14:creationId xmlns:p14="http://schemas.microsoft.com/office/powerpoint/2010/main" val="19809591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1000" fill="hold"/>
                                        <p:tgtEl>
                                          <p:spTgt spid="3"/>
                                        </p:tgtEl>
                                        <p:attrNameLst>
                                          <p:attrName>fillcolor</p:attrName>
                                        </p:attrNameLst>
                                      </p:cBhvr>
                                      <p:to>
                                        <a:schemeClr val="tx2"/>
                                      </p:to>
                                    </p:animClr>
                                    <p:set>
                                      <p:cBhvr>
                                        <p:cTn id="13" dur="1000" fill="hold"/>
                                        <p:tgtEl>
                                          <p:spTgt spid="3"/>
                                        </p:tgtEl>
                                        <p:attrNameLst>
                                          <p:attrName>fill.type</p:attrName>
                                        </p:attrNameLst>
                                      </p:cBhvr>
                                      <p:to>
                                        <p:strVal val="solid"/>
                                      </p:to>
                                    </p:set>
                                    <p:set>
                                      <p:cBhvr>
                                        <p:cTn id="14" dur="1000" fill="hold"/>
                                        <p:tgtEl>
                                          <p:spTgt spid="3"/>
                                        </p:tgtEl>
                                        <p:attrNameLst>
                                          <p:attrName>fill.on</p:attrName>
                                        </p:attrNameLst>
                                      </p:cBhvr>
                                      <p:to>
                                        <p:strVal val="true"/>
                                      </p:to>
                                    </p:set>
                                  </p:childTnLst>
                                  <p:subTnLst>
                                    <p:animClr clrSpc="rgb" dir="cw">
                                      <p:cBhvr override="childStyle">
                                        <p:cTn dur="1" fill="hold" display="0" masterRel="nextClick" afterEffect="1"/>
                                        <p:tgtEl>
                                          <p:spTgt spid="3"/>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28"/>
                                        </p:tgtEl>
                                        <p:attrNameLst>
                                          <p:attrName>fillcolor</p:attrName>
                                        </p:attrNameLst>
                                      </p:cBhvr>
                                      <p:to>
                                        <a:schemeClr val="tx2"/>
                                      </p:to>
                                    </p:animClr>
                                    <p:set>
                                      <p:cBhvr>
                                        <p:cTn id="23" dur="1000" fill="hold"/>
                                        <p:tgtEl>
                                          <p:spTgt spid="28"/>
                                        </p:tgtEl>
                                        <p:attrNameLst>
                                          <p:attrName>fill.type</p:attrName>
                                        </p:attrNameLst>
                                      </p:cBhvr>
                                      <p:to>
                                        <p:strVal val="solid"/>
                                      </p:to>
                                    </p:set>
                                    <p:set>
                                      <p:cBhvr>
                                        <p:cTn id="24" dur="1000" fill="hold"/>
                                        <p:tgtEl>
                                          <p:spTgt spid="28"/>
                                        </p:tgtEl>
                                        <p:attrNameLst>
                                          <p:attrName>fill.on</p:attrName>
                                        </p:attrNameLst>
                                      </p:cBhvr>
                                      <p:to>
                                        <p:strVal val="true"/>
                                      </p:to>
                                    </p:set>
                                  </p:childTnLst>
                                  <p:subTnLst>
                                    <p:animClr clrSpc="rgb" dir="cw">
                                      <p:cBhvr override="childStyle">
                                        <p:cTn dur="1" fill="hold" display="0" masterRel="nextClick" afterEffect="1"/>
                                        <p:tgtEl>
                                          <p:spTgt spid="28"/>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1000" fill="hold"/>
                                        <p:tgtEl>
                                          <p:spTgt spid="29"/>
                                        </p:tgtEl>
                                        <p:attrNameLst>
                                          <p:attrName>fillcolor</p:attrName>
                                        </p:attrNameLst>
                                      </p:cBhvr>
                                      <p:to>
                                        <a:schemeClr val="tx2"/>
                                      </p:to>
                                    </p:animClr>
                                    <p:set>
                                      <p:cBhvr>
                                        <p:cTn id="33" dur="1000" fill="hold"/>
                                        <p:tgtEl>
                                          <p:spTgt spid="29"/>
                                        </p:tgtEl>
                                        <p:attrNameLst>
                                          <p:attrName>fill.type</p:attrName>
                                        </p:attrNameLst>
                                      </p:cBhvr>
                                      <p:to>
                                        <p:strVal val="solid"/>
                                      </p:to>
                                    </p:set>
                                    <p:set>
                                      <p:cBhvr>
                                        <p:cTn id="34" dur="1000" fill="hold"/>
                                        <p:tgtEl>
                                          <p:spTgt spid="29"/>
                                        </p:tgtEl>
                                        <p:attrNameLst>
                                          <p:attrName>fill.on</p:attrName>
                                        </p:attrNameLst>
                                      </p:cBhvr>
                                      <p:to>
                                        <p:strVal val="true"/>
                                      </p:to>
                                    </p:set>
                                  </p:childTnLst>
                                  <p:subTnLst>
                                    <p:animClr clrSpc="rgb" dir="cw">
                                      <p:cBhvr override="childStyle">
                                        <p:cTn dur="1" fill="hold" display="0" masterRel="nextClick" afterEffect="1"/>
                                        <p:tgtEl>
                                          <p:spTgt spid="29"/>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66"/>
                                        </p:tgtEl>
                                        <p:attrNameLst>
                                          <p:attrName>fillcolor</p:attrName>
                                        </p:attrNameLst>
                                      </p:cBhvr>
                                      <p:to>
                                        <a:schemeClr val="tx2"/>
                                      </p:to>
                                    </p:animClr>
                                    <p:set>
                                      <p:cBhvr>
                                        <p:cTn id="45" dur="1000" fill="hold"/>
                                        <p:tgtEl>
                                          <p:spTgt spid="66"/>
                                        </p:tgtEl>
                                        <p:attrNameLst>
                                          <p:attrName>fill.type</p:attrName>
                                        </p:attrNameLst>
                                      </p:cBhvr>
                                      <p:to>
                                        <p:strVal val="solid"/>
                                      </p:to>
                                    </p:set>
                                    <p:set>
                                      <p:cBhvr>
                                        <p:cTn id="46" dur="1000" fill="hold"/>
                                        <p:tgtEl>
                                          <p:spTgt spid="66"/>
                                        </p:tgtEl>
                                        <p:attrNameLst>
                                          <p:attrName>fill.on</p:attrName>
                                        </p:attrNameLst>
                                      </p:cBhvr>
                                      <p:to>
                                        <p:strVal val="true"/>
                                      </p:to>
                                    </p:set>
                                  </p:childTnLst>
                                  <p:subTnLst>
                                    <p:animClr clrSpc="rgb" dir="cw">
                                      <p:cBhvr override="childStyle">
                                        <p:cTn dur="1" fill="hold" display="0" masterRel="nextClick" afterEffect="1"/>
                                        <p:tgtEl>
                                          <p:spTgt spid="66"/>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3F52B9-FBFE-8A4F-AC23-6BF6FB8D800C}"/>
              </a:ext>
            </a:extLst>
          </p:cNvPr>
          <p:cNvGrpSpPr/>
          <p:nvPr/>
        </p:nvGrpSpPr>
        <p:grpSpPr>
          <a:xfrm>
            <a:off x="0" y="6111433"/>
            <a:ext cx="902825" cy="746567"/>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43" name="Title 1">
            <a:extLst>
              <a:ext uri="{FF2B5EF4-FFF2-40B4-BE49-F238E27FC236}">
                <a16:creationId xmlns:a16="http://schemas.microsoft.com/office/drawing/2014/main" id="{BA3A39DD-3987-7E41-BA2D-7AE710726044}"/>
              </a:ext>
            </a:extLst>
          </p:cNvPr>
          <p:cNvSpPr>
            <a:spLocks noGrp="1"/>
          </p:cNvSpPr>
          <p:nvPr>
            <p:ph type="title"/>
          </p:nvPr>
        </p:nvSpPr>
        <p:spPr>
          <a:xfrm>
            <a:off x="838200" y="365125"/>
            <a:ext cx="10515600" cy="1325563"/>
          </a:xfrm>
        </p:spPr>
        <p:txBody>
          <a:bodyPr>
            <a:normAutofit/>
          </a:bodyPr>
          <a:lstStyle/>
          <a:p>
            <a:r>
              <a:rPr lang="en-US" sz="4000" dirty="0"/>
              <a:t>Finding candidate predicates</a:t>
            </a:r>
          </a:p>
        </p:txBody>
      </p:sp>
      <p:grpSp>
        <p:nvGrpSpPr>
          <p:cNvPr id="45" name="Group 44">
            <a:extLst>
              <a:ext uri="{FF2B5EF4-FFF2-40B4-BE49-F238E27FC236}">
                <a16:creationId xmlns:a16="http://schemas.microsoft.com/office/drawing/2014/main" id="{2D2DF65A-890B-FE4B-A62E-B4F425C2DE13}"/>
              </a:ext>
            </a:extLst>
          </p:cNvPr>
          <p:cNvGrpSpPr/>
          <p:nvPr/>
        </p:nvGrpSpPr>
        <p:grpSpPr>
          <a:xfrm>
            <a:off x="902824" y="3417637"/>
            <a:ext cx="3632758" cy="2711667"/>
            <a:chOff x="-310937" y="1333219"/>
            <a:chExt cx="3381067" cy="4784034"/>
          </a:xfrm>
        </p:grpSpPr>
        <p:cxnSp>
          <p:nvCxnSpPr>
            <p:cNvPr id="46" name="Straight Connector 45">
              <a:extLst>
                <a:ext uri="{FF2B5EF4-FFF2-40B4-BE49-F238E27FC236}">
                  <a16:creationId xmlns:a16="http://schemas.microsoft.com/office/drawing/2014/main" id="{7D6CAAAF-F7C2-8946-B4D3-CD16CED75DA8}"/>
                </a:ext>
              </a:extLst>
            </p:cNvPr>
            <p:cNvCxnSpPr/>
            <p:nvPr/>
          </p:nvCxnSpPr>
          <p:spPr>
            <a:xfrm>
              <a:off x="1474374" y="3777464"/>
              <a:ext cx="0" cy="2339789"/>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6BB528-8E43-E844-A0AD-AB63D4E94A6C}"/>
                </a:ext>
              </a:extLst>
            </p:cNvPr>
            <p:cNvCxnSpPr>
              <a:cxnSpLocks/>
            </p:cNvCxnSpPr>
            <p:nvPr/>
          </p:nvCxnSpPr>
          <p:spPr>
            <a:xfrm>
              <a:off x="1148321" y="3777464"/>
              <a:ext cx="0" cy="2339789"/>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5943F9B-A516-A947-8C20-A82369C41CE1}"/>
                </a:ext>
              </a:extLst>
            </p:cNvPr>
            <p:cNvSpPr/>
            <p:nvPr/>
          </p:nvSpPr>
          <p:spPr>
            <a:xfrm>
              <a:off x="-310937" y="1333219"/>
              <a:ext cx="3381067" cy="1944382"/>
            </a:xfrm>
            <a:prstGeom prst="rect">
              <a:avLst/>
            </a:prstGeom>
            <a:solidFill>
              <a:schemeClr val="bg1">
                <a:lumMod val="8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75000"/>
                    </a:schemeClr>
                  </a:solidFill>
                </a:rPr>
                <a:t>Always</a:t>
              </a:r>
              <a:r>
                <a:rPr lang="en-US" sz="2800" dirty="0"/>
                <a:t> </a:t>
              </a:r>
              <a:r>
                <a:rPr lang="en-US" sz="2800" dirty="0">
                  <a:solidFill>
                    <a:schemeClr val="tx1"/>
                  </a:solidFill>
                </a:rPr>
                <a:t>appear in </a:t>
              </a:r>
            </a:p>
            <a:p>
              <a:pPr algn="ctr"/>
              <a:r>
                <a:rPr lang="en-US" sz="2800" b="1" dirty="0">
                  <a:solidFill>
                    <a:srgbClr val="FF0000"/>
                  </a:solidFill>
                </a:rPr>
                <a:t>failed</a:t>
              </a:r>
              <a:r>
                <a:rPr lang="en-US" sz="2800" dirty="0"/>
                <a:t> </a:t>
              </a:r>
              <a:r>
                <a:rPr lang="en-US" sz="2800" dirty="0">
                  <a:solidFill>
                    <a:schemeClr val="tx1"/>
                  </a:solidFill>
                </a:rPr>
                <a:t>executions</a:t>
              </a:r>
            </a:p>
          </p:txBody>
        </p:sp>
        <p:sp>
          <p:nvSpPr>
            <p:cNvPr id="50" name="Rectangle 49">
              <a:extLst>
                <a:ext uri="{FF2B5EF4-FFF2-40B4-BE49-F238E27FC236}">
                  <a16:creationId xmlns:a16="http://schemas.microsoft.com/office/drawing/2014/main" id="{4F89FDAC-5212-E846-B1C2-0BB2C7F67CFE}"/>
                </a:ext>
              </a:extLst>
            </p:cNvPr>
            <p:cNvSpPr/>
            <p:nvPr/>
          </p:nvSpPr>
          <p:spPr>
            <a:xfrm>
              <a:off x="-310937" y="3957930"/>
              <a:ext cx="1764926" cy="584712"/>
            </a:xfrm>
            <a:prstGeom prst="rect">
              <a:avLst/>
            </a:prstGeom>
            <a:solidFill>
              <a:srgbClr val="00B0F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urier New" panose="02070309020205020404" pitchFamily="49" charset="0"/>
                  <a:cs typeface="Courier New" panose="02070309020205020404" pitchFamily="49" charset="0"/>
                </a:rPr>
                <a:t>foo()</a:t>
              </a:r>
            </a:p>
          </p:txBody>
        </p:sp>
        <p:sp>
          <p:nvSpPr>
            <p:cNvPr id="51" name="Rectangle 50">
              <a:extLst>
                <a:ext uri="{FF2B5EF4-FFF2-40B4-BE49-F238E27FC236}">
                  <a16:creationId xmlns:a16="http://schemas.microsoft.com/office/drawing/2014/main" id="{3559D6F8-DB93-B240-A1D1-97E79A10FF24}"/>
                </a:ext>
              </a:extLst>
            </p:cNvPr>
            <p:cNvSpPr/>
            <p:nvPr/>
          </p:nvSpPr>
          <p:spPr>
            <a:xfrm>
              <a:off x="1148321" y="5144572"/>
              <a:ext cx="1921809" cy="584712"/>
            </a:xfrm>
            <a:prstGeom prst="rect">
              <a:avLst/>
            </a:prstGeom>
            <a:solidFill>
              <a:srgbClr val="D148C8">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urier New" panose="02070309020205020404" pitchFamily="49" charset="0"/>
                  <a:cs typeface="Courier New" panose="02070309020205020404" pitchFamily="49" charset="0"/>
                </a:rPr>
                <a:t>bar()</a:t>
              </a:r>
            </a:p>
          </p:txBody>
        </p:sp>
      </p:grpSp>
      <p:grpSp>
        <p:nvGrpSpPr>
          <p:cNvPr id="53" name="Group 52">
            <a:extLst>
              <a:ext uri="{FF2B5EF4-FFF2-40B4-BE49-F238E27FC236}">
                <a16:creationId xmlns:a16="http://schemas.microsoft.com/office/drawing/2014/main" id="{87D15599-3613-5F47-BB45-997FA2850365}"/>
              </a:ext>
            </a:extLst>
          </p:cNvPr>
          <p:cNvGrpSpPr/>
          <p:nvPr/>
        </p:nvGrpSpPr>
        <p:grpSpPr>
          <a:xfrm>
            <a:off x="7226710" y="3436671"/>
            <a:ext cx="4127090" cy="2692633"/>
            <a:chOff x="4075928" y="1679887"/>
            <a:chExt cx="4667426" cy="4410098"/>
          </a:xfrm>
        </p:grpSpPr>
        <p:sp>
          <p:nvSpPr>
            <p:cNvPr id="54" name="Rectangle 53">
              <a:extLst>
                <a:ext uri="{FF2B5EF4-FFF2-40B4-BE49-F238E27FC236}">
                  <a16:creationId xmlns:a16="http://schemas.microsoft.com/office/drawing/2014/main" id="{580D57A6-5126-8446-9742-47466C59C413}"/>
                </a:ext>
              </a:extLst>
            </p:cNvPr>
            <p:cNvSpPr/>
            <p:nvPr/>
          </p:nvSpPr>
          <p:spPr>
            <a:xfrm>
              <a:off x="4075928" y="1679887"/>
              <a:ext cx="4667426" cy="1773900"/>
            </a:xfrm>
            <a:prstGeom prst="rect">
              <a:avLst/>
            </a:prstGeom>
            <a:solidFill>
              <a:schemeClr val="bg1">
                <a:lumMod val="8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Never</a:t>
              </a:r>
              <a:r>
                <a:rPr lang="en-US" sz="2800" dirty="0"/>
                <a:t> </a:t>
              </a:r>
              <a:r>
                <a:rPr lang="en-US" sz="2800" dirty="0">
                  <a:solidFill>
                    <a:schemeClr val="tx1"/>
                  </a:solidFill>
                </a:rPr>
                <a:t>appear in </a:t>
              </a:r>
            </a:p>
            <a:p>
              <a:pPr algn="ctr"/>
              <a:r>
                <a:rPr lang="en-US" sz="2800" b="1" dirty="0">
                  <a:solidFill>
                    <a:schemeClr val="accent6">
                      <a:lumMod val="75000"/>
                    </a:schemeClr>
                  </a:solidFill>
                </a:rPr>
                <a:t>successful</a:t>
              </a:r>
              <a:r>
                <a:rPr lang="en-US" sz="2800" dirty="0"/>
                <a:t> </a:t>
              </a:r>
              <a:r>
                <a:rPr lang="en-US" sz="2800" dirty="0">
                  <a:solidFill>
                    <a:schemeClr val="tx1"/>
                  </a:solidFill>
                </a:rPr>
                <a:t>executions</a:t>
              </a:r>
            </a:p>
          </p:txBody>
        </p:sp>
        <p:sp>
          <p:nvSpPr>
            <p:cNvPr id="55" name="Rectangle 54">
              <a:extLst>
                <a:ext uri="{FF2B5EF4-FFF2-40B4-BE49-F238E27FC236}">
                  <a16:creationId xmlns:a16="http://schemas.microsoft.com/office/drawing/2014/main" id="{AD118092-1C8E-5A4A-AAF0-C1D3D270D3BD}"/>
                </a:ext>
              </a:extLst>
            </p:cNvPr>
            <p:cNvSpPr/>
            <p:nvPr/>
          </p:nvSpPr>
          <p:spPr>
            <a:xfrm>
              <a:off x="4075928" y="4064424"/>
              <a:ext cx="1764926" cy="584712"/>
            </a:xfrm>
            <a:prstGeom prst="rect">
              <a:avLst/>
            </a:prstGeom>
            <a:solidFill>
              <a:srgbClr val="00B0F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urier New" panose="02070309020205020404" pitchFamily="49" charset="0"/>
                  <a:cs typeface="Courier New" panose="02070309020205020404" pitchFamily="49" charset="0"/>
                </a:rPr>
                <a:t>foo()</a:t>
              </a:r>
            </a:p>
          </p:txBody>
        </p:sp>
        <p:sp>
          <p:nvSpPr>
            <p:cNvPr id="56" name="Rectangle 55">
              <a:extLst>
                <a:ext uri="{FF2B5EF4-FFF2-40B4-BE49-F238E27FC236}">
                  <a16:creationId xmlns:a16="http://schemas.microsoft.com/office/drawing/2014/main" id="{AB43A144-B941-3343-AC33-DE07B3DB45CF}"/>
                </a:ext>
              </a:extLst>
            </p:cNvPr>
            <p:cNvSpPr/>
            <p:nvPr/>
          </p:nvSpPr>
          <p:spPr>
            <a:xfrm>
              <a:off x="6821545" y="4873692"/>
              <a:ext cx="1921809" cy="584712"/>
            </a:xfrm>
            <a:prstGeom prst="rect">
              <a:avLst/>
            </a:prstGeom>
            <a:solidFill>
              <a:srgbClr val="D148C8">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urier New" panose="02070309020205020404" pitchFamily="49" charset="0"/>
                  <a:cs typeface="Courier New" panose="02070309020205020404" pitchFamily="49" charset="0"/>
                </a:rPr>
                <a:t>bar()</a:t>
              </a:r>
            </a:p>
          </p:txBody>
        </p:sp>
        <p:cxnSp>
          <p:nvCxnSpPr>
            <p:cNvPr id="57" name="Straight Connector 56">
              <a:extLst>
                <a:ext uri="{FF2B5EF4-FFF2-40B4-BE49-F238E27FC236}">
                  <a16:creationId xmlns:a16="http://schemas.microsoft.com/office/drawing/2014/main" id="{362C0112-C46D-4543-B725-02F70ABD17C7}"/>
                </a:ext>
              </a:extLst>
            </p:cNvPr>
            <p:cNvCxnSpPr/>
            <p:nvPr/>
          </p:nvCxnSpPr>
          <p:spPr>
            <a:xfrm>
              <a:off x="5844244" y="3750197"/>
              <a:ext cx="0" cy="2339788"/>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54EC51-B544-7A4D-8BA9-114B8206250E}"/>
                </a:ext>
              </a:extLst>
            </p:cNvPr>
            <p:cNvCxnSpPr/>
            <p:nvPr/>
          </p:nvCxnSpPr>
          <p:spPr>
            <a:xfrm>
              <a:off x="6839475" y="3750196"/>
              <a:ext cx="0" cy="2339789"/>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2E7AD8F8-B47B-E241-8947-297A5B55B1F8}"/>
              </a:ext>
            </a:extLst>
          </p:cNvPr>
          <p:cNvSpPr>
            <a:spLocks noGrp="1"/>
          </p:cNvSpPr>
          <p:nvPr>
            <p:ph type="ftr" sz="quarter" idx="11"/>
          </p:nvPr>
        </p:nvSpPr>
        <p:spPr/>
        <p:txBody>
          <a:bodyPr/>
          <a:lstStyle/>
          <a:p>
            <a:r>
              <a:rPr lang="en-US"/>
              <a:t>Causality-Guided Adaptive Interventional Debugging</a:t>
            </a:r>
            <a:endParaRPr lang="en-US" dirty="0"/>
          </a:p>
        </p:txBody>
      </p:sp>
      <p:sp>
        <p:nvSpPr>
          <p:cNvPr id="8" name="Slide Number Placeholder 7">
            <a:extLst>
              <a:ext uri="{FF2B5EF4-FFF2-40B4-BE49-F238E27FC236}">
                <a16:creationId xmlns:a16="http://schemas.microsoft.com/office/drawing/2014/main" id="{7A89CC83-D842-B844-A0E9-B6F18D6DD6A6}"/>
              </a:ext>
            </a:extLst>
          </p:cNvPr>
          <p:cNvSpPr>
            <a:spLocks noGrp="1"/>
          </p:cNvSpPr>
          <p:nvPr>
            <p:ph type="sldNum" sz="quarter" idx="12"/>
          </p:nvPr>
        </p:nvSpPr>
        <p:spPr/>
        <p:txBody>
          <a:bodyPr/>
          <a:lstStyle/>
          <a:p>
            <a:fld id="{9F270AAE-46E4-FD44-AE44-9A18EA0BCF5B}" type="slidenum">
              <a:rPr lang="en-US" smtClean="0"/>
              <a:t>21</a:t>
            </a:fld>
            <a:endParaRPr lang="en-US"/>
          </a:p>
        </p:txBody>
      </p:sp>
      <p:sp>
        <p:nvSpPr>
          <p:cNvPr id="20" name="Rectangle 19">
            <a:extLst>
              <a:ext uri="{FF2B5EF4-FFF2-40B4-BE49-F238E27FC236}">
                <a16:creationId xmlns:a16="http://schemas.microsoft.com/office/drawing/2014/main" id="{0D448258-31E1-4C41-A97F-268970B13702}"/>
              </a:ext>
            </a:extLst>
          </p:cNvPr>
          <p:cNvSpPr/>
          <p:nvPr/>
        </p:nvSpPr>
        <p:spPr>
          <a:xfrm>
            <a:off x="902826" y="1564801"/>
            <a:ext cx="8112588" cy="565606"/>
          </a:xfrm>
          <a:prstGeom prst="rect">
            <a:avLst/>
          </a:prstGeom>
          <a:solidFill>
            <a:schemeClr val="bg1">
              <a:lumMod val="8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Ø"/>
            </a:pPr>
            <a:r>
              <a:rPr lang="en-US" sz="2600" dirty="0">
                <a:solidFill>
                  <a:schemeClr val="tx1"/>
                </a:solidFill>
              </a:rPr>
              <a:t>Step 1: Program instrumentation finds all predicates</a:t>
            </a:r>
          </a:p>
        </p:txBody>
      </p:sp>
      <p:sp>
        <p:nvSpPr>
          <p:cNvPr id="21" name="Rectangle 20">
            <a:extLst>
              <a:ext uri="{FF2B5EF4-FFF2-40B4-BE49-F238E27FC236}">
                <a16:creationId xmlns:a16="http://schemas.microsoft.com/office/drawing/2014/main" id="{BCFB9CA4-A55B-0640-973F-5D4194780FBB}"/>
              </a:ext>
            </a:extLst>
          </p:cNvPr>
          <p:cNvSpPr/>
          <p:nvPr/>
        </p:nvSpPr>
        <p:spPr>
          <a:xfrm>
            <a:off x="902826" y="2206683"/>
            <a:ext cx="8112588" cy="565606"/>
          </a:xfrm>
          <a:prstGeom prst="rect">
            <a:avLst/>
          </a:prstGeom>
          <a:solidFill>
            <a:schemeClr val="bg1">
              <a:lumMod val="8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Ø"/>
            </a:pPr>
            <a:r>
              <a:rPr lang="en-US" sz="2600" dirty="0">
                <a:solidFill>
                  <a:schemeClr val="tx1"/>
                </a:solidFill>
              </a:rPr>
              <a:t>Step 2: Statistical debugging finds correlated predicates</a:t>
            </a:r>
          </a:p>
        </p:txBody>
      </p:sp>
    </p:spTree>
    <p:extLst>
      <p:ext uri="{BB962C8B-B14F-4D97-AF65-F5344CB8AC3E}">
        <p14:creationId xmlns:p14="http://schemas.microsoft.com/office/powerpoint/2010/main" val="35823393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BFA51-7F67-914A-9710-13E135BC5702}"/>
              </a:ext>
            </a:extLst>
          </p:cNvPr>
          <p:cNvSpPr/>
          <p:nvPr/>
        </p:nvSpPr>
        <p:spPr>
          <a:xfrm>
            <a:off x="1762643" y="218507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762643" y="2185075"/>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800856" y="331887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29" name="Rectangle 28">
            <a:extLst>
              <a:ext uri="{FF2B5EF4-FFF2-40B4-BE49-F238E27FC236}">
                <a16:creationId xmlns:a16="http://schemas.microsoft.com/office/drawing/2014/main" id="{8A385735-CA81-DE4D-A607-18A3FFCA09C2}"/>
              </a:ext>
            </a:extLst>
          </p:cNvPr>
          <p:cNvSpPr/>
          <p:nvPr/>
        </p:nvSpPr>
        <p:spPr>
          <a:xfrm>
            <a:off x="8835275" y="218576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9103471" y="2185764"/>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8905554" y="3330619"/>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8" name="Rectangle 27">
            <a:extLst>
              <a:ext uri="{FF2B5EF4-FFF2-40B4-BE49-F238E27FC236}">
                <a16:creationId xmlns:a16="http://schemas.microsoft.com/office/drawing/2014/main" id="{0434AF30-7FFC-0E4A-8B94-3771E122E12A}"/>
              </a:ext>
            </a:extLst>
          </p:cNvPr>
          <p:cNvSpPr/>
          <p:nvPr/>
        </p:nvSpPr>
        <p:spPr>
          <a:xfrm>
            <a:off x="5164861" y="216445"/>
            <a:ext cx="1892725" cy="218776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3F1C89-8548-894B-9680-1290DD5406C2}"/>
              </a:ext>
            </a:extLst>
          </p:cNvPr>
          <p:cNvSpPr txBox="1"/>
          <p:nvPr/>
        </p:nvSpPr>
        <p:spPr>
          <a:xfrm>
            <a:off x="5296605" y="1609747"/>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1"/>
          <a:stretch>
            <a:fillRect/>
          </a:stretch>
        </p:blipFill>
        <p:spPr>
          <a:xfrm>
            <a:off x="5484745" y="567517"/>
            <a:ext cx="1120620" cy="1004278"/>
          </a:xfrm>
          <a:prstGeom prst="rect">
            <a:avLst/>
          </a:prstGeom>
        </p:spPr>
      </p:pic>
      <p:cxnSp>
        <p:nvCxnSpPr>
          <p:cNvPr id="20" name="Curved Connector 19">
            <a:extLst>
              <a:ext uri="{FF2B5EF4-FFF2-40B4-BE49-F238E27FC236}">
                <a16:creationId xmlns:a16="http://schemas.microsoft.com/office/drawing/2014/main" id="{BD53F27D-61E3-6741-AF5F-722ED52F82BF}"/>
              </a:ext>
            </a:extLst>
          </p:cNvPr>
          <p:cNvCxnSpPr>
            <a:cxnSpLocks/>
            <a:stCxn id="12" idx="0"/>
            <a:endCxn id="28" idx="1"/>
          </p:cNvCxnSpPr>
          <p:nvPr/>
        </p:nvCxnSpPr>
        <p:spPr>
          <a:xfrm rot="5400000" flipH="1" flipV="1">
            <a:off x="3572963" y="593178"/>
            <a:ext cx="874747" cy="2309049"/>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ED083D91-F137-AA4E-9BF7-052B035D163F}"/>
              </a:ext>
            </a:extLst>
          </p:cNvPr>
          <p:cNvCxnSpPr>
            <a:cxnSpLocks/>
            <a:stCxn id="28" idx="3"/>
            <a:endCxn id="14" idx="0"/>
          </p:cNvCxnSpPr>
          <p:nvPr/>
        </p:nvCxnSpPr>
        <p:spPr>
          <a:xfrm>
            <a:off x="7057586" y="1310328"/>
            <a:ext cx="2645960" cy="87543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B28D053B-2FED-274A-88C5-9D9075F6F508}"/>
              </a:ext>
            </a:extLst>
          </p:cNvPr>
          <p:cNvCxnSpPr>
            <a:cxnSpLocks/>
            <a:stCxn id="29" idx="2"/>
          </p:cNvCxnSpPr>
          <p:nvPr/>
        </p:nvCxnSpPr>
        <p:spPr>
          <a:xfrm rot="5400000">
            <a:off x="7971559" y="3459557"/>
            <a:ext cx="896107" cy="2724052"/>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DF67A09-ADBA-BF40-B762-C1A6AE0E03E0}"/>
              </a:ext>
            </a:extLst>
          </p:cNvPr>
          <p:cNvCxnSpPr>
            <a:cxnSpLocks/>
            <a:endCxn id="3" idx="2"/>
          </p:cNvCxnSpPr>
          <p:nvPr/>
        </p:nvCxnSpPr>
        <p:spPr>
          <a:xfrm rot="10800000">
            <a:off x="2709007" y="4372841"/>
            <a:ext cx="2455855" cy="89679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Graphic 47" descr="Web design">
            <a:extLst>
              <a:ext uri="{FF2B5EF4-FFF2-40B4-BE49-F238E27FC236}">
                <a16:creationId xmlns:a16="http://schemas.microsoft.com/office/drawing/2014/main" id="{EAE1FC66-5C68-7E4D-A4D2-01BAB2889A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1277" y="4987769"/>
            <a:ext cx="1301366" cy="1301366"/>
          </a:xfrm>
          <a:prstGeom prst="rect">
            <a:avLst/>
          </a:prstGeom>
        </p:spPr>
      </p:pic>
      <p:pic>
        <p:nvPicPr>
          <p:cNvPr id="52" name="Graphic 51" descr="List">
            <a:extLst>
              <a:ext uri="{FF2B5EF4-FFF2-40B4-BE49-F238E27FC236}">
                <a16:creationId xmlns:a16="http://schemas.microsoft.com/office/drawing/2014/main" id="{6B350A86-85A1-6449-BC13-AE6235763D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38043" y="462264"/>
            <a:ext cx="843290" cy="914400"/>
          </a:xfrm>
          <a:prstGeom prst="rect">
            <a:avLst/>
          </a:prstGeom>
        </p:spPr>
      </p:pic>
      <p:pic>
        <p:nvPicPr>
          <p:cNvPr id="58" name="Graphic 57" descr="Web design">
            <a:extLst>
              <a:ext uri="{FF2B5EF4-FFF2-40B4-BE49-F238E27FC236}">
                <a16:creationId xmlns:a16="http://schemas.microsoft.com/office/drawing/2014/main" id="{036D359A-3602-0743-8401-D3B21C55C3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2342" y="5020428"/>
            <a:ext cx="1301366" cy="1301366"/>
          </a:xfrm>
          <a:prstGeom prst="rect">
            <a:avLst/>
          </a:prstGeom>
        </p:spPr>
      </p:pic>
      <p:pic>
        <p:nvPicPr>
          <p:cNvPr id="60" name="Graphic 59" descr="Workflow">
            <a:extLst>
              <a:ext uri="{FF2B5EF4-FFF2-40B4-BE49-F238E27FC236}">
                <a16:creationId xmlns:a16="http://schemas.microsoft.com/office/drawing/2014/main" id="{53761449-12B9-1340-8BFF-3D8680733A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5825" y="462264"/>
            <a:ext cx="914400" cy="914400"/>
          </a:xfrm>
          <a:prstGeom prst="rect">
            <a:avLst/>
          </a:prstGeom>
        </p:spPr>
      </p:pic>
      <p:pic>
        <p:nvPicPr>
          <p:cNvPr id="62" name="Graphic 61" descr="Bug">
            <a:extLst>
              <a:ext uri="{FF2B5EF4-FFF2-40B4-BE49-F238E27FC236}">
                <a16:creationId xmlns:a16="http://schemas.microsoft.com/office/drawing/2014/main" id="{0AEE3A93-5100-5842-80E6-13014D41B9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8954" y="5539383"/>
            <a:ext cx="592683" cy="563423"/>
          </a:xfrm>
          <a:prstGeom prst="rect">
            <a:avLst/>
          </a:prstGeom>
        </p:spPr>
      </p:pic>
      <p:sp>
        <p:nvSpPr>
          <p:cNvPr id="66" name="Rectangle 65">
            <a:extLst>
              <a:ext uri="{FF2B5EF4-FFF2-40B4-BE49-F238E27FC236}">
                <a16:creationId xmlns:a16="http://schemas.microsoft.com/office/drawing/2014/main" id="{504793C1-2C1D-6048-BEA5-FFD183E41906}"/>
              </a:ext>
            </a:extLst>
          </p:cNvPr>
          <p:cNvSpPr/>
          <p:nvPr/>
        </p:nvSpPr>
        <p:spPr>
          <a:xfrm>
            <a:off x="5175098" y="4097911"/>
            <a:ext cx="1892725" cy="2187766"/>
          </a:xfrm>
          <a:prstGeom prst="rect">
            <a:avLst/>
          </a:prstGeom>
          <a:solidFill>
            <a:schemeClr val="bg2">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Group of people">
            <a:extLst>
              <a:ext uri="{FF2B5EF4-FFF2-40B4-BE49-F238E27FC236}">
                <a16:creationId xmlns:a16="http://schemas.microsoft.com/office/drawing/2014/main" id="{FE5B9C07-6BA2-C441-8913-737379CB57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36135" y="4152017"/>
            <a:ext cx="1137474" cy="1082370"/>
          </a:xfrm>
          <a:prstGeom prst="rect">
            <a:avLst/>
          </a:prstGeom>
        </p:spPr>
      </p:pic>
      <p:sp>
        <p:nvSpPr>
          <p:cNvPr id="68" name="TextBox 67">
            <a:extLst>
              <a:ext uri="{FF2B5EF4-FFF2-40B4-BE49-F238E27FC236}">
                <a16:creationId xmlns:a16="http://schemas.microsoft.com/office/drawing/2014/main" id="{F8FE8BA7-BEB8-2746-B288-C34580CBD31E}"/>
              </a:ext>
            </a:extLst>
          </p:cNvPr>
          <p:cNvSpPr txBox="1"/>
          <p:nvPr/>
        </p:nvSpPr>
        <p:spPr>
          <a:xfrm>
            <a:off x="5292055" y="5194248"/>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2" name="Footer Placeholder 1">
            <a:extLst>
              <a:ext uri="{FF2B5EF4-FFF2-40B4-BE49-F238E27FC236}">
                <a16:creationId xmlns:a16="http://schemas.microsoft.com/office/drawing/2014/main" id="{8C158E49-7C0A-A149-B537-6697DAE5EFC3}"/>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57F2032A-E046-3A42-88DC-AB3F7A01B8BB}"/>
              </a:ext>
            </a:extLst>
          </p:cNvPr>
          <p:cNvSpPr>
            <a:spLocks noGrp="1"/>
          </p:cNvSpPr>
          <p:nvPr>
            <p:ph type="sldNum" sz="quarter" idx="12"/>
          </p:nvPr>
        </p:nvSpPr>
        <p:spPr/>
        <p:txBody>
          <a:bodyPr/>
          <a:lstStyle/>
          <a:p>
            <a:fld id="{9F270AAE-46E4-FD44-AE44-9A18EA0BCF5B}" type="slidenum">
              <a:rPr lang="en-US" smtClean="0"/>
              <a:t>22</a:t>
            </a:fld>
            <a:endParaRPr lang="en-US"/>
          </a:p>
        </p:txBody>
      </p:sp>
      <p:pic>
        <p:nvPicPr>
          <p:cNvPr id="5" name="Graphic 4" descr="Checkmark">
            <a:extLst>
              <a:ext uri="{FF2B5EF4-FFF2-40B4-BE49-F238E27FC236}">
                <a16:creationId xmlns:a16="http://schemas.microsoft.com/office/drawing/2014/main" id="{C743F089-9FD1-224D-B2FF-5A62746281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07305" y="296122"/>
            <a:ext cx="623342" cy="623342"/>
          </a:xfrm>
          <a:prstGeom prst="rect">
            <a:avLst/>
          </a:prstGeom>
        </p:spPr>
      </p:pic>
      <p:pic>
        <p:nvPicPr>
          <p:cNvPr id="34" name="Graphic 33" descr="Decision chart">
            <a:extLst>
              <a:ext uri="{FF2B5EF4-FFF2-40B4-BE49-F238E27FC236}">
                <a16:creationId xmlns:a16="http://schemas.microsoft.com/office/drawing/2014/main" id="{48C1953B-3FCD-F44D-82D8-E3C846D83A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82373" y="5263974"/>
            <a:ext cx="727122" cy="727122"/>
          </a:xfrm>
          <a:prstGeom prst="rect">
            <a:avLst/>
          </a:prstGeom>
        </p:spPr>
      </p:pic>
      <p:sp>
        <p:nvSpPr>
          <p:cNvPr id="35" name="Title 1">
            <a:extLst>
              <a:ext uri="{FF2B5EF4-FFF2-40B4-BE49-F238E27FC236}">
                <a16:creationId xmlns:a16="http://schemas.microsoft.com/office/drawing/2014/main" id="{6EC9EBE7-7504-1449-BA45-DBBC44A653ED}"/>
              </a:ext>
            </a:extLst>
          </p:cNvPr>
          <p:cNvSpPr>
            <a:spLocks noGrp="1"/>
          </p:cNvSpPr>
          <p:nvPr>
            <p:ph type="title"/>
          </p:nvPr>
        </p:nvSpPr>
        <p:spPr>
          <a:xfrm>
            <a:off x="299781" y="-90825"/>
            <a:ext cx="10515600" cy="1325563"/>
          </a:xfrm>
        </p:spPr>
        <p:txBody>
          <a:bodyPr/>
          <a:lstStyle/>
          <a:p>
            <a:r>
              <a:rPr lang="en-US" sz="4000" b="1" dirty="0"/>
              <a:t>AID</a:t>
            </a:r>
            <a:endParaRPr lang="en-US" b="1" dirty="0"/>
          </a:p>
        </p:txBody>
      </p:sp>
      <p:cxnSp>
        <p:nvCxnSpPr>
          <p:cNvPr id="37" name="Elbow Connector 36">
            <a:extLst>
              <a:ext uri="{FF2B5EF4-FFF2-40B4-BE49-F238E27FC236}">
                <a16:creationId xmlns:a16="http://schemas.microsoft.com/office/drawing/2014/main" id="{EE001DC8-1DB7-7C42-B8F2-BA9DBD6F2B62}"/>
              </a:ext>
            </a:extLst>
          </p:cNvPr>
          <p:cNvCxnSpPr>
            <a:cxnSpLocks/>
          </p:cNvCxnSpPr>
          <p:nvPr/>
        </p:nvCxnSpPr>
        <p:spPr>
          <a:xfrm rot="5400000" flipH="1" flipV="1">
            <a:off x="472600" y="3697727"/>
            <a:ext cx="1929402" cy="650683"/>
          </a:xfrm>
          <a:prstGeom prst="bentConnector2">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42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3"/>
          <a:stretch>
            <a:fillRect/>
          </a:stretch>
        </p:blipFill>
        <p:spPr>
          <a:xfrm>
            <a:off x="0" y="6148979"/>
            <a:ext cx="843226" cy="755683"/>
          </a:xfrm>
          <a:prstGeom prst="rect">
            <a:avLst/>
          </a:prstGeom>
        </p:spPr>
      </p:pic>
      <p:sp>
        <p:nvSpPr>
          <p:cNvPr id="34" name="Rectangle 33">
            <a:extLst>
              <a:ext uri="{FF2B5EF4-FFF2-40B4-BE49-F238E27FC236}">
                <a16:creationId xmlns:a16="http://schemas.microsoft.com/office/drawing/2014/main" id="{1E7FAB06-3255-C44F-A662-749FE75D3CE3}"/>
              </a:ext>
            </a:extLst>
          </p:cNvPr>
          <p:cNvSpPr/>
          <p:nvPr/>
        </p:nvSpPr>
        <p:spPr>
          <a:xfrm>
            <a:off x="2110687" y="420978"/>
            <a:ext cx="7360441" cy="951101"/>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rPr>
              <a:t>Cause must </a:t>
            </a:r>
            <a:r>
              <a:rPr lang="en-US" sz="3500" b="1" dirty="0">
                <a:solidFill>
                  <a:schemeClr val="tx1"/>
                </a:solidFill>
              </a:rPr>
              <a:t>temporally</a:t>
            </a:r>
            <a:r>
              <a:rPr lang="en-US" sz="3500" dirty="0">
                <a:solidFill>
                  <a:schemeClr val="tx1"/>
                </a:solidFill>
              </a:rPr>
              <a:t> </a:t>
            </a:r>
            <a:r>
              <a:rPr lang="en-US" sz="3500" b="1" dirty="0">
                <a:solidFill>
                  <a:schemeClr val="tx1"/>
                </a:solidFill>
              </a:rPr>
              <a:t>precede</a:t>
            </a:r>
            <a:r>
              <a:rPr lang="en-US" sz="3500" dirty="0">
                <a:solidFill>
                  <a:schemeClr val="tx1"/>
                </a:solidFill>
              </a:rPr>
              <a:t> effect</a:t>
            </a:r>
          </a:p>
        </p:txBody>
      </p:sp>
      <p:sp>
        <p:nvSpPr>
          <p:cNvPr id="2" name="Footer Placeholder 1">
            <a:extLst>
              <a:ext uri="{FF2B5EF4-FFF2-40B4-BE49-F238E27FC236}">
                <a16:creationId xmlns:a16="http://schemas.microsoft.com/office/drawing/2014/main" id="{C90E17FC-6DF5-914A-B95D-A7383BE79490}"/>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EB89C6DF-6CF0-6840-9939-711A8E1B735B}"/>
              </a:ext>
            </a:extLst>
          </p:cNvPr>
          <p:cNvSpPr>
            <a:spLocks noGrp="1"/>
          </p:cNvSpPr>
          <p:nvPr>
            <p:ph type="sldNum" sz="quarter" idx="12"/>
          </p:nvPr>
        </p:nvSpPr>
        <p:spPr/>
        <p:txBody>
          <a:bodyPr/>
          <a:lstStyle/>
          <a:p>
            <a:fld id="{9F270AAE-46E4-FD44-AE44-9A18EA0BCF5B}" type="slidenum">
              <a:rPr lang="en-US" smtClean="0"/>
              <a:t>23</a:t>
            </a:fld>
            <a:endParaRPr lang="en-US"/>
          </a:p>
        </p:txBody>
      </p:sp>
      <p:grpSp>
        <p:nvGrpSpPr>
          <p:cNvPr id="7" name="Group 6">
            <a:extLst>
              <a:ext uri="{FF2B5EF4-FFF2-40B4-BE49-F238E27FC236}">
                <a16:creationId xmlns:a16="http://schemas.microsoft.com/office/drawing/2014/main" id="{A09730A2-8015-1042-8DFD-38CE1747DA10}"/>
              </a:ext>
            </a:extLst>
          </p:cNvPr>
          <p:cNvGrpSpPr/>
          <p:nvPr/>
        </p:nvGrpSpPr>
        <p:grpSpPr>
          <a:xfrm>
            <a:off x="5130488" y="1690689"/>
            <a:ext cx="3736674" cy="4119686"/>
            <a:chOff x="933381" y="1673602"/>
            <a:chExt cx="3736674" cy="4119686"/>
          </a:xfrm>
        </p:grpSpPr>
        <p:sp>
          <p:nvSpPr>
            <p:cNvPr id="8" name="Rectangle 7">
              <a:extLst>
                <a:ext uri="{FF2B5EF4-FFF2-40B4-BE49-F238E27FC236}">
                  <a16:creationId xmlns:a16="http://schemas.microsoft.com/office/drawing/2014/main" id="{85FFE3D2-14F3-1D4E-A502-4A66B8C49A66}"/>
                </a:ext>
              </a:extLst>
            </p:cNvPr>
            <p:cNvSpPr/>
            <p:nvPr/>
          </p:nvSpPr>
          <p:spPr>
            <a:xfrm>
              <a:off x="933381" y="1673602"/>
              <a:ext cx="3736674" cy="4119686"/>
            </a:xfrm>
            <a:prstGeom prst="rect">
              <a:avLst/>
            </a:prstGeom>
            <a:solidFill>
              <a:schemeClr val="bg1">
                <a:lumMod val="85000"/>
                <a:alpha val="46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328D2E18-5484-CA49-BD9C-4CA013DE767E}"/>
                </a:ext>
              </a:extLst>
            </p:cNvPr>
            <p:cNvSpPr/>
            <p:nvPr/>
          </p:nvSpPr>
          <p:spPr>
            <a:xfrm>
              <a:off x="2389492" y="176352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a:t>
              </a:r>
            </a:p>
          </p:txBody>
        </p:sp>
        <p:sp>
          <p:nvSpPr>
            <p:cNvPr id="10" name="Rectangle 9">
              <a:extLst>
                <a:ext uri="{FF2B5EF4-FFF2-40B4-BE49-F238E27FC236}">
                  <a16:creationId xmlns:a16="http://schemas.microsoft.com/office/drawing/2014/main" id="{9F6726C3-4C10-344E-85CC-7706A49A9560}"/>
                </a:ext>
              </a:extLst>
            </p:cNvPr>
            <p:cNvSpPr/>
            <p:nvPr/>
          </p:nvSpPr>
          <p:spPr>
            <a:xfrm>
              <a:off x="2389492" y="224881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rPr>
                <a:t>P2</a:t>
              </a:r>
            </a:p>
          </p:txBody>
        </p:sp>
        <p:sp>
          <p:nvSpPr>
            <p:cNvPr id="11" name="Rectangle 10">
              <a:extLst>
                <a:ext uri="{FF2B5EF4-FFF2-40B4-BE49-F238E27FC236}">
                  <a16:creationId xmlns:a16="http://schemas.microsoft.com/office/drawing/2014/main" id="{20C5396B-6D61-F74A-8786-864C9992A218}"/>
                </a:ext>
              </a:extLst>
            </p:cNvPr>
            <p:cNvSpPr/>
            <p:nvPr/>
          </p:nvSpPr>
          <p:spPr>
            <a:xfrm>
              <a:off x="1205646" y="2490658"/>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P3</a:t>
              </a:r>
            </a:p>
          </p:txBody>
        </p:sp>
        <p:sp>
          <p:nvSpPr>
            <p:cNvPr id="12" name="Rectangle 11">
              <a:extLst>
                <a:ext uri="{FF2B5EF4-FFF2-40B4-BE49-F238E27FC236}">
                  <a16:creationId xmlns:a16="http://schemas.microsoft.com/office/drawing/2014/main" id="{379B774C-2D42-1746-9AFD-2F9BC0938376}"/>
                </a:ext>
              </a:extLst>
            </p:cNvPr>
            <p:cNvSpPr/>
            <p:nvPr/>
          </p:nvSpPr>
          <p:spPr>
            <a:xfrm>
              <a:off x="1205424" y="3234948"/>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P4</a:t>
              </a:r>
            </a:p>
          </p:txBody>
        </p:sp>
        <p:cxnSp>
          <p:nvCxnSpPr>
            <p:cNvPr id="13" name="Straight Arrow Connector 12">
              <a:extLst>
                <a:ext uri="{FF2B5EF4-FFF2-40B4-BE49-F238E27FC236}">
                  <a16:creationId xmlns:a16="http://schemas.microsoft.com/office/drawing/2014/main" id="{85BEA608-4ACA-D041-A0D9-E7EF6B1C9B7D}"/>
                </a:ext>
              </a:extLst>
            </p:cNvPr>
            <p:cNvCxnSpPr>
              <a:cxnSpLocks/>
            </p:cNvCxnSpPr>
            <p:nvPr/>
          </p:nvCxnSpPr>
          <p:spPr>
            <a:xfrm flipH="1">
              <a:off x="1593802" y="3003941"/>
              <a:ext cx="1974" cy="23100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F7338605-A1E9-6242-A5D6-C74C201CD4C1}"/>
                </a:ext>
              </a:extLst>
            </p:cNvPr>
            <p:cNvSpPr/>
            <p:nvPr/>
          </p:nvSpPr>
          <p:spPr>
            <a:xfrm>
              <a:off x="1212693" y="3752950"/>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P5</a:t>
              </a:r>
            </a:p>
          </p:txBody>
        </p:sp>
        <p:cxnSp>
          <p:nvCxnSpPr>
            <p:cNvPr id="15" name="Straight Arrow Connector 14">
              <a:extLst>
                <a:ext uri="{FF2B5EF4-FFF2-40B4-BE49-F238E27FC236}">
                  <a16:creationId xmlns:a16="http://schemas.microsoft.com/office/drawing/2014/main" id="{6CFBB9CB-6B35-4C4C-8F29-B14241D9D16F}"/>
                </a:ext>
              </a:extLst>
            </p:cNvPr>
            <p:cNvCxnSpPr>
              <a:cxnSpLocks/>
            </p:cNvCxnSpPr>
            <p:nvPr/>
          </p:nvCxnSpPr>
          <p:spPr>
            <a:xfrm>
              <a:off x="1601752" y="3443327"/>
              <a:ext cx="0" cy="277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2367B28-DAEA-D74B-BE14-49EAAC3834AB}"/>
                </a:ext>
              </a:extLst>
            </p:cNvPr>
            <p:cNvCxnSpPr>
              <a:cxnSpLocks/>
              <a:endCxn id="35" idx="1"/>
            </p:cNvCxnSpPr>
            <p:nvPr/>
          </p:nvCxnSpPr>
          <p:spPr>
            <a:xfrm>
              <a:off x="1595776" y="3003941"/>
              <a:ext cx="813495" cy="33346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AB87FAC5-9C57-3241-BE66-A1CB4A77F760}"/>
                </a:ext>
              </a:extLst>
            </p:cNvPr>
            <p:cNvSpPr/>
            <p:nvPr/>
          </p:nvSpPr>
          <p:spPr>
            <a:xfrm>
              <a:off x="2389492" y="4278817"/>
              <a:ext cx="771435" cy="203394"/>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P9</a:t>
              </a:r>
            </a:p>
          </p:txBody>
        </p:sp>
        <p:sp>
          <p:nvSpPr>
            <p:cNvPr id="18" name="Rectangle 17">
              <a:extLst>
                <a:ext uri="{FF2B5EF4-FFF2-40B4-BE49-F238E27FC236}">
                  <a16:creationId xmlns:a16="http://schemas.microsoft.com/office/drawing/2014/main" id="{3850DC18-0E4C-0C46-A9DC-02E2461DBD12}"/>
                </a:ext>
              </a:extLst>
            </p:cNvPr>
            <p:cNvSpPr/>
            <p:nvPr/>
          </p:nvSpPr>
          <p:spPr>
            <a:xfrm>
              <a:off x="2389492" y="4959908"/>
              <a:ext cx="771435"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P10</a:t>
              </a:r>
            </a:p>
          </p:txBody>
        </p:sp>
        <p:sp>
          <p:nvSpPr>
            <p:cNvPr id="19" name="Rectangle 18">
              <a:extLst>
                <a:ext uri="{FF2B5EF4-FFF2-40B4-BE49-F238E27FC236}">
                  <a16:creationId xmlns:a16="http://schemas.microsoft.com/office/drawing/2014/main" id="{F963D8DE-CE10-4045-AB1A-0082CDBF32B6}"/>
                </a:ext>
              </a:extLst>
            </p:cNvPr>
            <p:cNvSpPr/>
            <p:nvPr/>
          </p:nvSpPr>
          <p:spPr>
            <a:xfrm>
              <a:off x="2390575" y="5340051"/>
              <a:ext cx="770352" cy="24194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F</a:t>
              </a:r>
            </a:p>
          </p:txBody>
        </p:sp>
        <p:cxnSp>
          <p:nvCxnSpPr>
            <p:cNvPr id="20" name="Straight Arrow Connector 19">
              <a:extLst>
                <a:ext uri="{FF2B5EF4-FFF2-40B4-BE49-F238E27FC236}">
                  <a16:creationId xmlns:a16="http://schemas.microsoft.com/office/drawing/2014/main" id="{C7108F7C-60CB-D74F-A428-2F2F005B133E}"/>
                </a:ext>
              </a:extLst>
            </p:cNvPr>
            <p:cNvCxnSpPr>
              <a:cxnSpLocks/>
            </p:cNvCxnSpPr>
            <p:nvPr/>
          </p:nvCxnSpPr>
          <p:spPr>
            <a:xfrm flipH="1">
              <a:off x="2771577" y="4482211"/>
              <a:ext cx="3632" cy="19229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3D3E540-A5CE-E74C-A43D-ED145579D22E}"/>
                </a:ext>
              </a:extLst>
            </p:cNvPr>
            <p:cNvCxnSpPr>
              <a:cxnSpLocks/>
            </p:cNvCxnSpPr>
            <p:nvPr/>
          </p:nvCxnSpPr>
          <p:spPr>
            <a:xfrm>
              <a:off x="2775210" y="5146831"/>
              <a:ext cx="541" cy="193220"/>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438699A-6A5D-554C-B1C6-30B7E3B549E3}"/>
                </a:ext>
              </a:extLst>
            </p:cNvPr>
            <p:cNvCxnSpPr>
              <a:cxnSpLocks/>
            </p:cNvCxnSpPr>
            <p:nvPr/>
          </p:nvCxnSpPr>
          <p:spPr>
            <a:xfrm>
              <a:off x="1607574" y="4479331"/>
              <a:ext cx="1106177" cy="24558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64AD8B4-C1D2-914A-8461-B6A75B6C5DDE}"/>
                </a:ext>
              </a:extLst>
            </p:cNvPr>
            <p:cNvCxnSpPr>
              <a:cxnSpLocks/>
              <a:stCxn id="37" idx="2"/>
            </p:cNvCxnSpPr>
            <p:nvPr/>
          </p:nvCxnSpPr>
          <p:spPr>
            <a:xfrm flipH="1">
              <a:off x="2829404" y="4112196"/>
              <a:ext cx="1322110" cy="61272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2D031869-0F18-FB4B-9B66-7467BE007809}"/>
                </a:ext>
              </a:extLst>
            </p:cNvPr>
            <p:cNvCxnSpPr>
              <a:cxnSpLocks/>
            </p:cNvCxnSpPr>
            <p:nvPr/>
          </p:nvCxnSpPr>
          <p:spPr>
            <a:xfrm flipH="1">
              <a:off x="1594024" y="2354933"/>
              <a:ext cx="795468" cy="13572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84F5DF1-5C45-5640-97B5-CF407790CDBD}"/>
                </a:ext>
              </a:extLst>
            </p:cNvPr>
            <p:cNvCxnSpPr>
              <a:cxnSpLocks/>
            </p:cNvCxnSpPr>
            <p:nvPr/>
          </p:nvCxnSpPr>
          <p:spPr>
            <a:xfrm>
              <a:off x="2775210" y="1975766"/>
              <a:ext cx="0" cy="27304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B9F0E13E-46B0-AB4D-B1C6-E3A16D71BDEF}"/>
                </a:ext>
              </a:extLst>
            </p:cNvPr>
            <p:cNvSpPr/>
            <p:nvPr/>
          </p:nvSpPr>
          <p:spPr>
            <a:xfrm>
              <a:off x="1219196" y="4271975"/>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P6</a:t>
              </a:r>
            </a:p>
          </p:txBody>
        </p:sp>
        <p:cxnSp>
          <p:nvCxnSpPr>
            <p:cNvPr id="27" name="Straight Arrow Connector 26">
              <a:extLst>
                <a:ext uri="{FF2B5EF4-FFF2-40B4-BE49-F238E27FC236}">
                  <a16:creationId xmlns:a16="http://schemas.microsoft.com/office/drawing/2014/main" id="{C0C887AB-B1D2-C54D-A4CF-7233521C7D86}"/>
                </a:ext>
              </a:extLst>
            </p:cNvPr>
            <p:cNvCxnSpPr>
              <a:cxnSpLocks/>
            </p:cNvCxnSpPr>
            <p:nvPr/>
          </p:nvCxnSpPr>
          <p:spPr>
            <a:xfrm>
              <a:off x="1601071" y="3960306"/>
              <a:ext cx="6503" cy="311669"/>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4FA966BB-08E3-5745-B7A6-7B3A21D2D138}"/>
                </a:ext>
              </a:extLst>
            </p:cNvPr>
            <p:cNvSpPr/>
            <p:nvPr/>
          </p:nvSpPr>
          <p:spPr>
            <a:xfrm>
              <a:off x="1537950" y="290311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29" name="Straight Arrow Connector 28">
              <a:extLst>
                <a:ext uri="{FF2B5EF4-FFF2-40B4-BE49-F238E27FC236}">
                  <a16:creationId xmlns:a16="http://schemas.microsoft.com/office/drawing/2014/main" id="{15FB0A7F-DD70-C44C-BEC8-4764EB13F670}"/>
                </a:ext>
              </a:extLst>
            </p:cNvPr>
            <p:cNvCxnSpPr>
              <a:cxnSpLocks/>
            </p:cNvCxnSpPr>
            <p:nvPr/>
          </p:nvCxnSpPr>
          <p:spPr>
            <a:xfrm>
              <a:off x="1594024" y="2698015"/>
              <a:ext cx="1752" cy="20509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30" name="Oval 29">
              <a:extLst>
                <a:ext uri="{FF2B5EF4-FFF2-40B4-BE49-F238E27FC236}">
                  <a16:creationId xmlns:a16="http://schemas.microsoft.com/office/drawing/2014/main" id="{0BA69CD7-331A-4D46-904A-83A198DCFA4B}"/>
                </a:ext>
              </a:extLst>
            </p:cNvPr>
            <p:cNvSpPr/>
            <p:nvPr/>
          </p:nvSpPr>
          <p:spPr>
            <a:xfrm>
              <a:off x="2713751" y="4674504"/>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31" name="Straight Arrow Connector 30">
              <a:extLst>
                <a:ext uri="{FF2B5EF4-FFF2-40B4-BE49-F238E27FC236}">
                  <a16:creationId xmlns:a16="http://schemas.microsoft.com/office/drawing/2014/main" id="{6834E79E-908B-8247-AC89-BB72892215C2}"/>
                </a:ext>
              </a:extLst>
            </p:cNvPr>
            <p:cNvCxnSpPr>
              <a:cxnSpLocks/>
            </p:cNvCxnSpPr>
            <p:nvPr/>
          </p:nvCxnSpPr>
          <p:spPr>
            <a:xfrm>
              <a:off x="2771577" y="4775334"/>
              <a:ext cx="3632" cy="18457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B3872846-9E97-984F-9802-BAC389311503}"/>
                </a:ext>
              </a:extLst>
            </p:cNvPr>
            <p:cNvSpPr/>
            <p:nvPr/>
          </p:nvSpPr>
          <p:spPr>
            <a:xfrm>
              <a:off x="2409271" y="3233727"/>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P7</a:t>
              </a:r>
            </a:p>
          </p:txBody>
        </p:sp>
        <p:sp>
          <p:nvSpPr>
            <p:cNvPr id="36" name="Rectangle 35">
              <a:extLst>
                <a:ext uri="{FF2B5EF4-FFF2-40B4-BE49-F238E27FC236}">
                  <a16:creationId xmlns:a16="http://schemas.microsoft.com/office/drawing/2014/main" id="{9E0EF837-D446-2947-90CA-07529673D51A}"/>
                </a:ext>
              </a:extLst>
            </p:cNvPr>
            <p:cNvSpPr/>
            <p:nvPr/>
          </p:nvSpPr>
          <p:spPr>
            <a:xfrm>
              <a:off x="2395307" y="3911888"/>
              <a:ext cx="761878"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P8</a:t>
              </a:r>
            </a:p>
          </p:txBody>
        </p:sp>
        <p:sp>
          <p:nvSpPr>
            <p:cNvPr id="37" name="Rectangle 36">
              <a:extLst>
                <a:ext uri="{FF2B5EF4-FFF2-40B4-BE49-F238E27FC236}">
                  <a16:creationId xmlns:a16="http://schemas.microsoft.com/office/drawing/2014/main" id="{CB1DC0A9-6632-FC44-8E85-C753610F5F32}"/>
                </a:ext>
              </a:extLst>
            </p:cNvPr>
            <p:cNvSpPr/>
            <p:nvPr/>
          </p:nvSpPr>
          <p:spPr>
            <a:xfrm>
              <a:off x="3763136" y="3904840"/>
              <a:ext cx="776755" cy="20735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P11</a:t>
              </a:r>
            </a:p>
          </p:txBody>
        </p:sp>
        <p:cxnSp>
          <p:nvCxnSpPr>
            <p:cNvPr id="38" name="Straight Arrow Connector 37">
              <a:extLst>
                <a:ext uri="{FF2B5EF4-FFF2-40B4-BE49-F238E27FC236}">
                  <a16:creationId xmlns:a16="http://schemas.microsoft.com/office/drawing/2014/main" id="{BB599008-C3D3-FF4D-A493-3A38A8D20F06}"/>
                </a:ext>
              </a:extLst>
            </p:cNvPr>
            <p:cNvCxnSpPr>
              <a:cxnSpLocks/>
            </p:cNvCxnSpPr>
            <p:nvPr/>
          </p:nvCxnSpPr>
          <p:spPr>
            <a:xfrm>
              <a:off x="2838373" y="3707584"/>
              <a:ext cx="924763" cy="300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B7D580F9-200A-F44B-A7AC-A5C896A78836}"/>
                </a:ext>
              </a:extLst>
            </p:cNvPr>
            <p:cNvCxnSpPr>
              <a:cxnSpLocks/>
            </p:cNvCxnSpPr>
            <p:nvPr/>
          </p:nvCxnSpPr>
          <p:spPr>
            <a:xfrm flipH="1">
              <a:off x="2794988" y="3722351"/>
              <a:ext cx="2497" cy="18953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9653FAD3-95A3-CF48-9A86-06F71D231144}"/>
                </a:ext>
              </a:extLst>
            </p:cNvPr>
            <p:cNvSpPr/>
            <p:nvPr/>
          </p:nvSpPr>
          <p:spPr>
            <a:xfrm>
              <a:off x="2739658" y="362152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41" name="Straight Arrow Connector 40">
              <a:extLst>
                <a:ext uri="{FF2B5EF4-FFF2-40B4-BE49-F238E27FC236}">
                  <a16:creationId xmlns:a16="http://schemas.microsoft.com/office/drawing/2014/main" id="{78E92C9C-941D-AC45-BACE-CB45DCA6B219}"/>
                </a:ext>
              </a:extLst>
            </p:cNvPr>
            <p:cNvCxnSpPr>
              <a:cxnSpLocks/>
            </p:cNvCxnSpPr>
            <p:nvPr/>
          </p:nvCxnSpPr>
          <p:spPr>
            <a:xfrm flipH="1">
              <a:off x="2797484" y="3441083"/>
              <a:ext cx="165" cy="18043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1EBAA522-5FDD-CF40-A01F-5819BCE23D06}"/>
                </a:ext>
              </a:extLst>
            </p:cNvPr>
            <p:cNvCxnSpPr>
              <a:cxnSpLocks/>
              <a:stCxn id="36" idx="2"/>
              <a:endCxn id="17" idx="0"/>
            </p:cNvCxnSpPr>
            <p:nvPr/>
          </p:nvCxnSpPr>
          <p:spPr>
            <a:xfrm flipH="1">
              <a:off x="2775210" y="4098811"/>
              <a:ext cx="1037" cy="18000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grpSp>
      <p:sp>
        <p:nvSpPr>
          <p:cNvPr id="43" name="Title 1">
            <a:extLst>
              <a:ext uri="{FF2B5EF4-FFF2-40B4-BE49-F238E27FC236}">
                <a16:creationId xmlns:a16="http://schemas.microsoft.com/office/drawing/2014/main" id="{73529D2D-E1DF-2C40-B0D5-20C318071E39}"/>
              </a:ext>
            </a:extLst>
          </p:cNvPr>
          <p:cNvSpPr>
            <a:spLocks noGrp="1"/>
          </p:cNvSpPr>
          <p:nvPr>
            <p:ph type="title"/>
          </p:nvPr>
        </p:nvSpPr>
        <p:spPr>
          <a:xfrm>
            <a:off x="1814052" y="2265897"/>
            <a:ext cx="2712018" cy="1996266"/>
          </a:xfrm>
        </p:spPr>
        <p:txBody>
          <a:bodyPr>
            <a:normAutofit/>
          </a:bodyPr>
          <a:lstStyle/>
          <a:p>
            <a:r>
              <a:rPr lang="en-US" sz="4000" dirty="0"/>
              <a:t>Temporal precedence graph</a:t>
            </a:r>
          </a:p>
        </p:txBody>
      </p:sp>
    </p:spTree>
    <p:extLst>
      <p:ext uri="{BB962C8B-B14F-4D97-AF65-F5344CB8AC3E}">
        <p14:creationId xmlns:p14="http://schemas.microsoft.com/office/powerpoint/2010/main" val="104379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BEE2-A777-A44A-BB33-5A890DB135D0}"/>
              </a:ext>
            </a:extLst>
          </p:cNvPr>
          <p:cNvSpPr>
            <a:spLocks noGrp="1"/>
          </p:cNvSpPr>
          <p:nvPr>
            <p:ph type="title"/>
          </p:nvPr>
        </p:nvSpPr>
        <p:spPr/>
        <p:txBody>
          <a:bodyPr>
            <a:normAutofit/>
          </a:bodyPr>
          <a:lstStyle/>
          <a:p>
            <a:r>
              <a:rPr lang="en-US" sz="4000" dirty="0"/>
              <a:t>Approximating causality</a:t>
            </a:r>
          </a:p>
        </p:txBody>
      </p:sp>
      <p:sp>
        <p:nvSpPr>
          <p:cNvPr id="33" name="Rectangle 32">
            <a:extLst>
              <a:ext uri="{FF2B5EF4-FFF2-40B4-BE49-F238E27FC236}">
                <a16:creationId xmlns:a16="http://schemas.microsoft.com/office/drawing/2014/main" id="{8A07B2D9-FB88-B646-9D04-FD916D6BE89C}"/>
              </a:ext>
            </a:extLst>
          </p:cNvPr>
          <p:cNvSpPr/>
          <p:nvPr/>
        </p:nvSpPr>
        <p:spPr>
          <a:xfrm>
            <a:off x="4227663" y="1690689"/>
            <a:ext cx="3736674" cy="4119686"/>
          </a:xfrm>
          <a:prstGeom prst="rect">
            <a:avLst/>
          </a:prstGeom>
          <a:solidFill>
            <a:schemeClr val="bg1">
              <a:lumMod val="85000"/>
              <a:alpha val="46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a:extLst>
              <a:ext uri="{FF2B5EF4-FFF2-40B4-BE49-F238E27FC236}">
                <a16:creationId xmlns:a16="http://schemas.microsoft.com/office/drawing/2014/main" id="{3646C782-0AAB-1C43-BE26-3C4867771B2C}"/>
              </a:ext>
            </a:extLst>
          </p:cNvPr>
          <p:cNvSpPr/>
          <p:nvPr/>
        </p:nvSpPr>
        <p:spPr>
          <a:xfrm>
            <a:off x="5683774" y="1780608"/>
            <a:ext cx="771436" cy="212247"/>
          </a:xfrm>
          <a:prstGeom prst="rect">
            <a:avLst/>
          </a:prstGeom>
          <a:solidFill>
            <a:schemeClr val="accent6">
              <a:lumMod val="60000"/>
              <a:lumOff val="40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a:t>
            </a:r>
          </a:p>
        </p:txBody>
      </p:sp>
      <p:sp>
        <p:nvSpPr>
          <p:cNvPr id="35" name="Rectangle 34">
            <a:extLst>
              <a:ext uri="{FF2B5EF4-FFF2-40B4-BE49-F238E27FC236}">
                <a16:creationId xmlns:a16="http://schemas.microsoft.com/office/drawing/2014/main" id="{0EA18948-020A-6141-AED8-53E0A8A63954}"/>
              </a:ext>
            </a:extLst>
          </p:cNvPr>
          <p:cNvSpPr/>
          <p:nvPr/>
        </p:nvSpPr>
        <p:spPr>
          <a:xfrm>
            <a:off x="5683774" y="2265898"/>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rPr>
              <a:t>P2</a:t>
            </a:r>
          </a:p>
        </p:txBody>
      </p:sp>
      <p:sp>
        <p:nvSpPr>
          <p:cNvPr id="36" name="Rectangle 35">
            <a:extLst>
              <a:ext uri="{FF2B5EF4-FFF2-40B4-BE49-F238E27FC236}">
                <a16:creationId xmlns:a16="http://schemas.microsoft.com/office/drawing/2014/main" id="{1BBFEAC5-0635-1E4C-B643-2E5A1B0A9B53}"/>
              </a:ext>
            </a:extLst>
          </p:cNvPr>
          <p:cNvSpPr/>
          <p:nvPr/>
        </p:nvSpPr>
        <p:spPr>
          <a:xfrm>
            <a:off x="4499929" y="2507745"/>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P3</a:t>
            </a:r>
          </a:p>
        </p:txBody>
      </p:sp>
      <p:sp>
        <p:nvSpPr>
          <p:cNvPr id="37" name="Rectangle 36">
            <a:extLst>
              <a:ext uri="{FF2B5EF4-FFF2-40B4-BE49-F238E27FC236}">
                <a16:creationId xmlns:a16="http://schemas.microsoft.com/office/drawing/2014/main" id="{1867CDA0-0D8E-8E41-A94E-C8998145063B}"/>
              </a:ext>
            </a:extLst>
          </p:cNvPr>
          <p:cNvSpPr/>
          <p:nvPr/>
        </p:nvSpPr>
        <p:spPr>
          <a:xfrm>
            <a:off x="4499707" y="3252035"/>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P4</a:t>
            </a:r>
          </a:p>
        </p:txBody>
      </p:sp>
      <p:cxnSp>
        <p:nvCxnSpPr>
          <p:cNvPr id="38" name="Straight Arrow Connector 37">
            <a:extLst>
              <a:ext uri="{FF2B5EF4-FFF2-40B4-BE49-F238E27FC236}">
                <a16:creationId xmlns:a16="http://schemas.microsoft.com/office/drawing/2014/main" id="{395C251E-9367-F54C-92F4-82A97B64E93F}"/>
              </a:ext>
            </a:extLst>
          </p:cNvPr>
          <p:cNvCxnSpPr>
            <a:cxnSpLocks/>
          </p:cNvCxnSpPr>
          <p:nvPr/>
        </p:nvCxnSpPr>
        <p:spPr>
          <a:xfrm flipH="1">
            <a:off x="4888084" y="3021029"/>
            <a:ext cx="1974" cy="23100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4C92C058-251E-834C-851D-10D8C153C73D}"/>
              </a:ext>
            </a:extLst>
          </p:cNvPr>
          <p:cNvSpPr/>
          <p:nvPr/>
        </p:nvSpPr>
        <p:spPr>
          <a:xfrm>
            <a:off x="4506976" y="3770037"/>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P5</a:t>
            </a:r>
          </a:p>
        </p:txBody>
      </p:sp>
      <p:cxnSp>
        <p:nvCxnSpPr>
          <p:cNvPr id="40" name="Straight Arrow Connector 39">
            <a:extLst>
              <a:ext uri="{FF2B5EF4-FFF2-40B4-BE49-F238E27FC236}">
                <a16:creationId xmlns:a16="http://schemas.microsoft.com/office/drawing/2014/main" id="{13D6C5E7-CC01-3F41-9677-7435C133AA8E}"/>
              </a:ext>
            </a:extLst>
          </p:cNvPr>
          <p:cNvCxnSpPr>
            <a:cxnSpLocks/>
          </p:cNvCxnSpPr>
          <p:nvPr/>
        </p:nvCxnSpPr>
        <p:spPr>
          <a:xfrm>
            <a:off x="4896034" y="3460414"/>
            <a:ext cx="0" cy="277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1DFDBE48-1FF2-4E46-8AF1-DF53D63691C2}"/>
              </a:ext>
            </a:extLst>
          </p:cNvPr>
          <p:cNvCxnSpPr>
            <a:cxnSpLocks/>
            <a:endCxn id="57" idx="1"/>
          </p:cNvCxnSpPr>
          <p:nvPr/>
        </p:nvCxnSpPr>
        <p:spPr>
          <a:xfrm>
            <a:off x="4890059" y="3021029"/>
            <a:ext cx="813495" cy="333465"/>
          </a:xfrm>
          <a:prstGeom prst="straightConnector1">
            <a:avLst/>
          </a:prstGeom>
          <a:ln w="44450">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78B2DE75-9B70-1B46-AF64-48A8A3EB5A46}"/>
              </a:ext>
            </a:extLst>
          </p:cNvPr>
          <p:cNvSpPr/>
          <p:nvPr/>
        </p:nvSpPr>
        <p:spPr>
          <a:xfrm>
            <a:off x="5683775" y="4295904"/>
            <a:ext cx="771435" cy="203394"/>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P9</a:t>
            </a:r>
          </a:p>
        </p:txBody>
      </p:sp>
      <p:sp>
        <p:nvSpPr>
          <p:cNvPr id="43" name="Rectangle 42">
            <a:extLst>
              <a:ext uri="{FF2B5EF4-FFF2-40B4-BE49-F238E27FC236}">
                <a16:creationId xmlns:a16="http://schemas.microsoft.com/office/drawing/2014/main" id="{7EF3C906-D368-E843-B328-729E6B0C59D6}"/>
              </a:ext>
            </a:extLst>
          </p:cNvPr>
          <p:cNvSpPr/>
          <p:nvPr/>
        </p:nvSpPr>
        <p:spPr>
          <a:xfrm>
            <a:off x="5683775" y="4976996"/>
            <a:ext cx="771435"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P10</a:t>
            </a:r>
          </a:p>
        </p:txBody>
      </p:sp>
      <p:sp>
        <p:nvSpPr>
          <p:cNvPr id="44" name="Rectangle 43">
            <a:extLst>
              <a:ext uri="{FF2B5EF4-FFF2-40B4-BE49-F238E27FC236}">
                <a16:creationId xmlns:a16="http://schemas.microsoft.com/office/drawing/2014/main" id="{BB80531E-2B68-014B-9022-6D26C902EBFF}"/>
              </a:ext>
            </a:extLst>
          </p:cNvPr>
          <p:cNvSpPr/>
          <p:nvPr/>
        </p:nvSpPr>
        <p:spPr>
          <a:xfrm>
            <a:off x="5684857" y="5357138"/>
            <a:ext cx="770352" cy="24194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F</a:t>
            </a:r>
          </a:p>
        </p:txBody>
      </p:sp>
      <p:cxnSp>
        <p:nvCxnSpPr>
          <p:cNvPr id="45" name="Straight Arrow Connector 44">
            <a:extLst>
              <a:ext uri="{FF2B5EF4-FFF2-40B4-BE49-F238E27FC236}">
                <a16:creationId xmlns:a16="http://schemas.microsoft.com/office/drawing/2014/main" id="{1DAA0549-A92D-DE4B-9292-264E6C3FD06A}"/>
              </a:ext>
            </a:extLst>
          </p:cNvPr>
          <p:cNvCxnSpPr>
            <a:cxnSpLocks/>
          </p:cNvCxnSpPr>
          <p:nvPr/>
        </p:nvCxnSpPr>
        <p:spPr>
          <a:xfrm flipH="1">
            <a:off x="6065859" y="4499299"/>
            <a:ext cx="3632" cy="19229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C21E5BD3-91FB-A040-9A71-D5B24C973D59}"/>
              </a:ext>
            </a:extLst>
          </p:cNvPr>
          <p:cNvCxnSpPr>
            <a:cxnSpLocks/>
          </p:cNvCxnSpPr>
          <p:nvPr/>
        </p:nvCxnSpPr>
        <p:spPr>
          <a:xfrm>
            <a:off x="6069493" y="5163918"/>
            <a:ext cx="541" cy="193220"/>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4363C486-6325-A44C-8CF3-FFC7BE10EDC2}"/>
              </a:ext>
            </a:extLst>
          </p:cNvPr>
          <p:cNvCxnSpPr>
            <a:cxnSpLocks/>
          </p:cNvCxnSpPr>
          <p:nvPr/>
        </p:nvCxnSpPr>
        <p:spPr>
          <a:xfrm>
            <a:off x="4901857" y="4496418"/>
            <a:ext cx="1106177" cy="24558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7C0AD293-2990-1944-B8F5-1C0AA0E81B19}"/>
              </a:ext>
            </a:extLst>
          </p:cNvPr>
          <p:cNvCxnSpPr>
            <a:cxnSpLocks/>
            <a:stCxn id="59" idx="2"/>
          </p:cNvCxnSpPr>
          <p:nvPr/>
        </p:nvCxnSpPr>
        <p:spPr>
          <a:xfrm flipH="1">
            <a:off x="6123686" y="4129284"/>
            <a:ext cx="1322110" cy="61272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8C4C3AC-FE88-274E-AA11-2E1B0CEEC42A}"/>
              </a:ext>
            </a:extLst>
          </p:cNvPr>
          <p:cNvCxnSpPr>
            <a:cxnSpLocks/>
          </p:cNvCxnSpPr>
          <p:nvPr/>
        </p:nvCxnSpPr>
        <p:spPr>
          <a:xfrm flipH="1">
            <a:off x="4888306" y="2372021"/>
            <a:ext cx="795468" cy="135725"/>
          </a:xfrm>
          <a:prstGeom prst="straightConnector1">
            <a:avLst/>
          </a:prstGeom>
          <a:ln w="44450">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8F142918-12DC-9A4D-AAB1-3BF03F4D8652}"/>
              </a:ext>
            </a:extLst>
          </p:cNvPr>
          <p:cNvCxnSpPr>
            <a:cxnSpLocks/>
          </p:cNvCxnSpPr>
          <p:nvPr/>
        </p:nvCxnSpPr>
        <p:spPr>
          <a:xfrm>
            <a:off x="6069492" y="1992854"/>
            <a:ext cx="0" cy="273043"/>
          </a:xfrm>
          <a:prstGeom prst="straightConnector1">
            <a:avLst/>
          </a:prstGeom>
          <a:ln w="44450">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2A6C1EAC-D702-8F47-AF49-1C8A9610627E}"/>
              </a:ext>
            </a:extLst>
          </p:cNvPr>
          <p:cNvSpPr/>
          <p:nvPr/>
        </p:nvSpPr>
        <p:spPr>
          <a:xfrm>
            <a:off x="4513479" y="4289062"/>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P6</a:t>
            </a:r>
          </a:p>
        </p:txBody>
      </p:sp>
      <p:cxnSp>
        <p:nvCxnSpPr>
          <p:cNvPr id="52" name="Straight Arrow Connector 51">
            <a:extLst>
              <a:ext uri="{FF2B5EF4-FFF2-40B4-BE49-F238E27FC236}">
                <a16:creationId xmlns:a16="http://schemas.microsoft.com/office/drawing/2014/main" id="{FCF443A1-A296-4C40-A4E4-1D5FB8E11D07}"/>
              </a:ext>
            </a:extLst>
          </p:cNvPr>
          <p:cNvCxnSpPr>
            <a:cxnSpLocks/>
          </p:cNvCxnSpPr>
          <p:nvPr/>
        </p:nvCxnSpPr>
        <p:spPr>
          <a:xfrm>
            <a:off x="4895354" y="3977394"/>
            <a:ext cx="6503" cy="311669"/>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53" name="Oval 52">
            <a:extLst>
              <a:ext uri="{FF2B5EF4-FFF2-40B4-BE49-F238E27FC236}">
                <a16:creationId xmlns:a16="http://schemas.microsoft.com/office/drawing/2014/main" id="{F860F3F6-E967-1D41-8C4D-7DBF907228F1}"/>
              </a:ext>
            </a:extLst>
          </p:cNvPr>
          <p:cNvSpPr/>
          <p:nvPr/>
        </p:nvSpPr>
        <p:spPr>
          <a:xfrm>
            <a:off x="4832233" y="2920198"/>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54" name="Straight Arrow Connector 53">
            <a:extLst>
              <a:ext uri="{FF2B5EF4-FFF2-40B4-BE49-F238E27FC236}">
                <a16:creationId xmlns:a16="http://schemas.microsoft.com/office/drawing/2014/main" id="{F73C28B5-2248-F24B-9B31-886C7285A532}"/>
              </a:ext>
            </a:extLst>
          </p:cNvPr>
          <p:cNvCxnSpPr>
            <a:cxnSpLocks/>
          </p:cNvCxnSpPr>
          <p:nvPr/>
        </p:nvCxnSpPr>
        <p:spPr>
          <a:xfrm>
            <a:off x="4888306" y="2715102"/>
            <a:ext cx="1752" cy="20509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55" name="Oval 54">
            <a:extLst>
              <a:ext uri="{FF2B5EF4-FFF2-40B4-BE49-F238E27FC236}">
                <a16:creationId xmlns:a16="http://schemas.microsoft.com/office/drawing/2014/main" id="{9A109F1B-9599-464B-B1CD-F337B96C848F}"/>
              </a:ext>
            </a:extLst>
          </p:cNvPr>
          <p:cNvSpPr/>
          <p:nvPr/>
        </p:nvSpPr>
        <p:spPr>
          <a:xfrm>
            <a:off x="6008034" y="469159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56" name="Straight Arrow Connector 55">
            <a:extLst>
              <a:ext uri="{FF2B5EF4-FFF2-40B4-BE49-F238E27FC236}">
                <a16:creationId xmlns:a16="http://schemas.microsoft.com/office/drawing/2014/main" id="{77D958BB-0ADD-1544-AB20-CE57FBA14F2D}"/>
              </a:ext>
            </a:extLst>
          </p:cNvPr>
          <p:cNvCxnSpPr>
            <a:cxnSpLocks/>
          </p:cNvCxnSpPr>
          <p:nvPr/>
        </p:nvCxnSpPr>
        <p:spPr>
          <a:xfrm>
            <a:off x="6065859" y="4792422"/>
            <a:ext cx="3632" cy="18457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28C58548-DE92-834A-8556-8FC98B3574E3}"/>
              </a:ext>
            </a:extLst>
          </p:cNvPr>
          <p:cNvSpPr/>
          <p:nvPr/>
        </p:nvSpPr>
        <p:spPr>
          <a:xfrm>
            <a:off x="5703554" y="3250814"/>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P7</a:t>
            </a:r>
          </a:p>
        </p:txBody>
      </p:sp>
      <p:sp>
        <p:nvSpPr>
          <p:cNvPr id="58" name="Rectangle 57">
            <a:extLst>
              <a:ext uri="{FF2B5EF4-FFF2-40B4-BE49-F238E27FC236}">
                <a16:creationId xmlns:a16="http://schemas.microsoft.com/office/drawing/2014/main" id="{37D94B55-BAE9-0741-8AE0-EA8D6B599AF1}"/>
              </a:ext>
            </a:extLst>
          </p:cNvPr>
          <p:cNvSpPr/>
          <p:nvPr/>
        </p:nvSpPr>
        <p:spPr>
          <a:xfrm>
            <a:off x="5689589" y="3928976"/>
            <a:ext cx="761878" cy="186923"/>
          </a:xfrm>
          <a:prstGeom prst="rect">
            <a:avLst/>
          </a:prstGeom>
          <a:solidFill>
            <a:srgbClr val="FFC000"/>
          </a:solid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P8</a:t>
            </a:r>
          </a:p>
        </p:txBody>
      </p:sp>
      <p:sp>
        <p:nvSpPr>
          <p:cNvPr id="59" name="Rectangle 58">
            <a:extLst>
              <a:ext uri="{FF2B5EF4-FFF2-40B4-BE49-F238E27FC236}">
                <a16:creationId xmlns:a16="http://schemas.microsoft.com/office/drawing/2014/main" id="{2C3AECA1-58B7-0E4D-AF12-5015CE374F68}"/>
              </a:ext>
            </a:extLst>
          </p:cNvPr>
          <p:cNvSpPr/>
          <p:nvPr/>
        </p:nvSpPr>
        <p:spPr>
          <a:xfrm>
            <a:off x="7057419" y="3921927"/>
            <a:ext cx="776755" cy="20735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P11</a:t>
            </a:r>
          </a:p>
        </p:txBody>
      </p:sp>
      <p:cxnSp>
        <p:nvCxnSpPr>
          <p:cNvPr id="60" name="Straight Arrow Connector 59">
            <a:extLst>
              <a:ext uri="{FF2B5EF4-FFF2-40B4-BE49-F238E27FC236}">
                <a16:creationId xmlns:a16="http://schemas.microsoft.com/office/drawing/2014/main" id="{DEBADCB2-CECF-9340-82A5-A72CC7939A5A}"/>
              </a:ext>
            </a:extLst>
          </p:cNvPr>
          <p:cNvCxnSpPr>
            <a:cxnSpLocks/>
          </p:cNvCxnSpPr>
          <p:nvPr/>
        </p:nvCxnSpPr>
        <p:spPr>
          <a:xfrm>
            <a:off x="6132656" y="3724671"/>
            <a:ext cx="924763" cy="300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2BB0182B-6B22-B74F-A777-50CA74EA6162}"/>
              </a:ext>
            </a:extLst>
          </p:cNvPr>
          <p:cNvCxnSpPr>
            <a:cxnSpLocks/>
          </p:cNvCxnSpPr>
          <p:nvPr/>
        </p:nvCxnSpPr>
        <p:spPr>
          <a:xfrm flipH="1">
            <a:off x="6089271" y="3739438"/>
            <a:ext cx="2497" cy="189538"/>
          </a:xfrm>
          <a:prstGeom prst="straightConnector1">
            <a:avLst/>
          </a:prstGeom>
          <a:ln w="44450">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62" name="Oval 61">
            <a:extLst>
              <a:ext uri="{FF2B5EF4-FFF2-40B4-BE49-F238E27FC236}">
                <a16:creationId xmlns:a16="http://schemas.microsoft.com/office/drawing/2014/main" id="{7A19FAEE-2669-3441-9BE4-D18918169547}"/>
              </a:ext>
            </a:extLst>
          </p:cNvPr>
          <p:cNvSpPr/>
          <p:nvPr/>
        </p:nvSpPr>
        <p:spPr>
          <a:xfrm>
            <a:off x="6033941" y="3638608"/>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63" name="Straight Arrow Connector 62">
            <a:extLst>
              <a:ext uri="{FF2B5EF4-FFF2-40B4-BE49-F238E27FC236}">
                <a16:creationId xmlns:a16="http://schemas.microsoft.com/office/drawing/2014/main" id="{904F4139-AF5B-9F4D-B4D1-E1F6404DD4A7}"/>
              </a:ext>
            </a:extLst>
          </p:cNvPr>
          <p:cNvCxnSpPr>
            <a:cxnSpLocks/>
          </p:cNvCxnSpPr>
          <p:nvPr/>
        </p:nvCxnSpPr>
        <p:spPr>
          <a:xfrm flipH="1">
            <a:off x="6091767" y="3458171"/>
            <a:ext cx="165" cy="180437"/>
          </a:xfrm>
          <a:prstGeom prst="straightConnector1">
            <a:avLst/>
          </a:prstGeom>
          <a:ln w="44450">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9AEE4353-FC50-9340-AE6D-25AD763B148C}"/>
              </a:ext>
            </a:extLst>
          </p:cNvPr>
          <p:cNvCxnSpPr>
            <a:cxnSpLocks/>
            <a:stCxn id="58" idx="2"/>
            <a:endCxn id="42" idx="0"/>
          </p:cNvCxnSpPr>
          <p:nvPr/>
        </p:nvCxnSpPr>
        <p:spPr>
          <a:xfrm flipH="1">
            <a:off x="6069493" y="4115898"/>
            <a:ext cx="1037" cy="18000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1" name="Rectangular Callout 10">
            <a:extLst>
              <a:ext uri="{FF2B5EF4-FFF2-40B4-BE49-F238E27FC236}">
                <a16:creationId xmlns:a16="http://schemas.microsoft.com/office/drawing/2014/main" id="{9344F607-CE65-9B47-AB2C-9CF86FE46E43}"/>
              </a:ext>
            </a:extLst>
          </p:cNvPr>
          <p:cNvSpPr/>
          <p:nvPr/>
        </p:nvSpPr>
        <p:spPr>
          <a:xfrm>
            <a:off x="7366000" y="2265897"/>
            <a:ext cx="2885440" cy="654301"/>
          </a:xfrm>
          <a:prstGeom prst="wedgeRectCallout">
            <a:avLst>
              <a:gd name="adj1" fmla="val -79883"/>
              <a:gd name="adj2" fmla="val 2207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P1 </a:t>
            </a:r>
            <a:r>
              <a:rPr lang="en-US" sz="3000" b="1" i="1" dirty="0">
                <a:solidFill>
                  <a:schemeClr val="tx1"/>
                </a:solidFill>
              </a:rPr>
              <a:t>may</a:t>
            </a:r>
            <a:r>
              <a:rPr lang="en-US" sz="3000" dirty="0">
                <a:solidFill>
                  <a:schemeClr val="tx1"/>
                </a:solidFill>
              </a:rPr>
              <a:t> cause P8</a:t>
            </a:r>
          </a:p>
        </p:txBody>
      </p:sp>
      <p:sp>
        <p:nvSpPr>
          <p:cNvPr id="3" name="Footer Placeholder 2">
            <a:extLst>
              <a:ext uri="{FF2B5EF4-FFF2-40B4-BE49-F238E27FC236}">
                <a16:creationId xmlns:a16="http://schemas.microsoft.com/office/drawing/2014/main" id="{00EB68A8-4122-E249-9C70-972A65182BCB}"/>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234F8440-D2C7-934E-BC92-F7B0C146FEDD}"/>
              </a:ext>
            </a:extLst>
          </p:cNvPr>
          <p:cNvSpPr>
            <a:spLocks noGrp="1"/>
          </p:cNvSpPr>
          <p:nvPr>
            <p:ph type="sldNum" sz="quarter" idx="12"/>
          </p:nvPr>
        </p:nvSpPr>
        <p:spPr/>
        <p:txBody>
          <a:bodyPr/>
          <a:lstStyle/>
          <a:p>
            <a:fld id="{9F270AAE-46E4-FD44-AE44-9A18EA0BCF5B}" type="slidenum">
              <a:rPr lang="en-US" smtClean="0"/>
              <a:t>24</a:t>
            </a:fld>
            <a:endParaRPr lang="en-US"/>
          </a:p>
        </p:txBody>
      </p:sp>
      <p:pic>
        <p:nvPicPr>
          <p:cNvPr id="66" name="Picture 65">
            <a:extLst>
              <a:ext uri="{FF2B5EF4-FFF2-40B4-BE49-F238E27FC236}">
                <a16:creationId xmlns:a16="http://schemas.microsoft.com/office/drawing/2014/main" id="{DE559170-F589-F74D-A8E4-596D33F1DA48}"/>
              </a:ext>
            </a:extLst>
          </p:cNvPr>
          <p:cNvPicPr>
            <a:picLocks noChangeAspect="1"/>
          </p:cNvPicPr>
          <p:nvPr/>
        </p:nvPicPr>
        <p:blipFill>
          <a:blip r:embed="rId3"/>
          <a:stretch>
            <a:fillRect/>
          </a:stretch>
        </p:blipFill>
        <p:spPr>
          <a:xfrm>
            <a:off x="0" y="6148979"/>
            <a:ext cx="843226" cy="755683"/>
          </a:xfrm>
          <a:prstGeom prst="rect">
            <a:avLst/>
          </a:prstGeom>
        </p:spPr>
      </p:pic>
    </p:spTree>
    <p:extLst>
      <p:ext uri="{BB962C8B-B14F-4D97-AF65-F5344CB8AC3E}">
        <p14:creationId xmlns:p14="http://schemas.microsoft.com/office/powerpoint/2010/main" val="371628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BEE2-A777-A44A-BB33-5A890DB135D0}"/>
              </a:ext>
            </a:extLst>
          </p:cNvPr>
          <p:cNvSpPr>
            <a:spLocks noGrp="1"/>
          </p:cNvSpPr>
          <p:nvPr>
            <p:ph type="title"/>
          </p:nvPr>
        </p:nvSpPr>
        <p:spPr/>
        <p:txBody>
          <a:bodyPr>
            <a:normAutofit/>
          </a:bodyPr>
          <a:lstStyle/>
          <a:p>
            <a:r>
              <a:rPr lang="en-US" sz="4000" dirty="0"/>
              <a:t>Approximating causality</a:t>
            </a:r>
          </a:p>
        </p:txBody>
      </p:sp>
      <p:grpSp>
        <p:nvGrpSpPr>
          <p:cNvPr id="65" name="Group 64">
            <a:extLst>
              <a:ext uri="{FF2B5EF4-FFF2-40B4-BE49-F238E27FC236}">
                <a16:creationId xmlns:a16="http://schemas.microsoft.com/office/drawing/2014/main" id="{3D5DD15B-5446-E447-8432-74D03760E035}"/>
              </a:ext>
            </a:extLst>
          </p:cNvPr>
          <p:cNvGrpSpPr/>
          <p:nvPr/>
        </p:nvGrpSpPr>
        <p:grpSpPr>
          <a:xfrm>
            <a:off x="4227663" y="1690689"/>
            <a:ext cx="3736674" cy="4119686"/>
            <a:chOff x="933381" y="1673602"/>
            <a:chExt cx="3736674" cy="4119686"/>
          </a:xfrm>
        </p:grpSpPr>
        <p:sp>
          <p:nvSpPr>
            <p:cNvPr id="67" name="Rectangle 66">
              <a:extLst>
                <a:ext uri="{FF2B5EF4-FFF2-40B4-BE49-F238E27FC236}">
                  <a16:creationId xmlns:a16="http://schemas.microsoft.com/office/drawing/2014/main" id="{BB6DBB17-97D3-D64E-9FFD-159F91D393A4}"/>
                </a:ext>
              </a:extLst>
            </p:cNvPr>
            <p:cNvSpPr/>
            <p:nvPr/>
          </p:nvSpPr>
          <p:spPr>
            <a:xfrm>
              <a:off x="933381" y="1673602"/>
              <a:ext cx="3736674" cy="4119686"/>
            </a:xfrm>
            <a:prstGeom prst="rect">
              <a:avLst/>
            </a:prstGeom>
            <a:solidFill>
              <a:schemeClr val="bg1">
                <a:lumMod val="85000"/>
                <a:alpha val="46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 name="Rectangle 67">
              <a:extLst>
                <a:ext uri="{FF2B5EF4-FFF2-40B4-BE49-F238E27FC236}">
                  <a16:creationId xmlns:a16="http://schemas.microsoft.com/office/drawing/2014/main" id="{4090C953-ADE2-2342-94CB-2519E393DBE0}"/>
                </a:ext>
              </a:extLst>
            </p:cNvPr>
            <p:cNvSpPr/>
            <p:nvPr/>
          </p:nvSpPr>
          <p:spPr>
            <a:xfrm>
              <a:off x="2389492" y="176352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a:t>
              </a:r>
            </a:p>
          </p:txBody>
        </p:sp>
        <p:sp>
          <p:nvSpPr>
            <p:cNvPr id="69" name="Rectangle 68">
              <a:extLst>
                <a:ext uri="{FF2B5EF4-FFF2-40B4-BE49-F238E27FC236}">
                  <a16:creationId xmlns:a16="http://schemas.microsoft.com/office/drawing/2014/main" id="{FC5C8FDD-69AE-8644-A4E6-FA11840EBD35}"/>
                </a:ext>
              </a:extLst>
            </p:cNvPr>
            <p:cNvSpPr/>
            <p:nvPr/>
          </p:nvSpPr>
          <p:spPr>
            <a:xfrm>
              <a:off x="2389492" y="224881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rPr>
                <a:t>P2</a:t>
              </a:r>
            </a:p>
          </p:txBody>
        </p:sp>
        <p:sp>
          <p:nvSpPr>
            <p:cNvPr id="70" name="Rectangle 69">
              <a:extLst>
                <a:ext uri="{FF2B5EF4-FFF2-40B4-BE49-F238E27FC236}">
                  <a16:creationId xmlns:a16="http://schemas.microsoft.com/office/drawing/2014/main" id="{FD298E43-5E9E-D14A-A1DE-8B448E9C4453}"/>
                </a:ext>
              </a:extLst>
            </p:cNvPr>
            <p:cNvSpPr/>
            <p:nvPr/>
          </p:nvSpPr>
          <p:spPr>
            <a:xfrm>
              <a:off x="1205646" y="2490658"/>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P3</a:t>
              </a:r>
            </a:p>
          </p:txBody>
        </p:sp>
        <p:sp>
          <p:nvSpPr>
            <p:cNvPr id="71" name="Rectangle 70">
              <a:extLst>
                <a:ext uri="{FF2B5EF4-FFF2-40B4-BE49-F238E27FC236}">
                  <a16:creationId xmlns:a16="http://schemas.microsoft.com/office/drawing/2014/main" id="{084A98B2-914B-D14A-8586-F8F0FB52FCB8}"/>
                </a:ext>
              </a:extLst>
            </p:cNvPr>
            <p:cNvSpPr/>
            <p:nvPr/>
          </p:nvSpPr>
          <p:spPr>
            <a:xfrm>
              <a:off x="1205424" y="3234948"/>
              <a:ext cx="776755" cy="207356"/>
            </a:xfrm>
            <a:prstGeom prst="rect">
              <a:avLst/>
            </a:prstGeom>
            <a:solidFill>
              <a:schemeClr val="accent6">
                <a:lumMod val="60000"/>
                <a:lumOff val="40000"/>
              </a:schemeClr>
            </a:solid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P4</a:t>
              </a:r>
            </a:p>
          </p:txBody>
        </p:sp>
        <p:cxnSp>
          <p:nvCxnSpPr>
            <p:cNvPr id="72" name="Straight Arrow Connector 71">
              <a:extLst>
                <a:ext uri="{FF2B5EF4-FFF2-40B4-BE49-F238E27FC236}">
                  <a16:creationId xmlns:a16="http://schemas.microsoft.com/office/drawing/2014/main" id="{B3775C72-3201-3B40-ACBE-040D0114D076}"/>
                </a:ext>
              </a:extLst>
            </p:cNvPr>
            <p:cNvCxnSpPr>
              <a:cxnSpLocks/>
            </p:cNvCxnSpPr>
            <p:nvPr/>
          </p:nvCxnSpPr>
          <p:spPr>
            <a:xfrm flipH="1">
              <a:off x="1593802" y="3003941"/>
              <a:ext cx="1974" cy="23100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73" name="Rectangle 72">
              <a:extLst>
                <a:ext uri="{FF2B5EF4-FFF2-40B4-BE49-F238E27FC236}">
                  <a16:creationId xmlns:a16="http://schemas.microsoft.com/office/drawing/2014/main" id="{87BF3623-AE2A-154B-9854-0081BD8F7677}"/>
                </a:ext>
              </a:extLst>
            </p:cNvPr>
            <p:cNvSpPr/>
            <p:nvPr/>
          </p:nvSpPr>
          <p:spPr>
            <a:xfrm>
              <a:off x="1212693" y="3752950"/>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P5</a:t>
              </a:r>
            </a:p>
          </p:txBody>
        </p:sp>
        <p:cxnSp>
          <p:nvCxnSpPr>
            <p:cNvPr id="74" name="Straight Arrow Connector 73">
              <a:extLst>
                <a:ext uri="{FF2B5EF4-FFF2-40B4-BE49-F238E27FC236}">
                  <a16:creationId xmlns:a16="http://schemas.microsoft.com/office/drawing/2014/main" id="{83527F90-2771-D54D-BFA0-1FD9515D8B27}"/>
                </a:ext>
              </a:extLst>
            </p:cNvPr>
            <p:cNvCxnSpPr>
              <a:cxnSpLocks/>
            </p:cNvCxnSpPr>
            <p:nvPr/>
          </p:nvCxnSpPr>
          <p:spPr>
            <a:xfrm>
              <a:off x="1601752" y="3443327"/>
              <a:ext cx="0" cy="277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F7E3A1E6-A1F7-4545-B7BB-3ECDA9060F17}"/>
                </a:ext>
              </a:extLst>
            </p:cNvPr>
            <p:cNvCxnSpPr>
              <a:cxnSpLocks/>
              <a:endCxn id="91" idx="1"/>
            </p:cNvCxnSpPr>
            <p:nvPr/>
          </p:nvCxnSpPr>
          <p:spPr>
            <a:xfrm>
              <a:off x="1595776" y="3003941"/>
              <a:ext cx="813495" cy="33346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76" name="Rectangle 75">
              <a:extLst>
                <a:ext uri="{FF2B5EF4-FFF2-40B4-BE49-F238E27FC236}">
                  <a16:creationId xmlns:a16="http://schemas.microsoft.com/office/drawing/2014/main" id="{BD5DD184-0DF7-7344-8AB9-9A1E623DFDCC}"/>
                </a:ext>
              </a:extLst>
            </p:cNvPr>
            <p:cNvSpPr/>
            <p:nvPr/>
          </p:nvSpPr>
          <p:spPr>
            <a:xfrm>
              <a:off x="2389492" y="4278817"/>
              <a:ext cx="771435" cy="203394"/>
            </a:xfrm>
            <a:prstGeom prst="rect">
              <a:avLst/>
            </a:prstGeom>
            <a:solidFill>
              <a:srgbClr val="FFC000"/>
            </a:solid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P9</a:t>
              </a:r>
            </a:p>
          </p:txBody>
        </p:sp>
        <p:sp>
          <p:nvSpPr>
            <p:cNvPr id="77" name="Rectangle 76">
              <a:extLst>
                <a:ext uri="{FF2B5EF4-FFF2-40B4-BE49-F238E27FC236}">
                  <a16:creationId xmlns:a16="http://schemas.microsoft.com/office/drawing/2014/main" id="{EE37C588-37D9-A34D-B59B-FF239C6021BE}"/>
                </a:ext>
              </a:extLst>
            </p:cNvPr>
            <p:cNvSpPr/>
            <p:nvPr/>
          </p:nvSpPr>
          <p:spPr>
            <a:xfrm>
              <a:off x="2389492" y="4959908"/>
              <a:ext cx="771435"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P10</a:t>
              </a:r>
            </a:p>
          </p:txBody>
        </p:sp>
        <p:sp>
          <p:nvSpPr>
            <p:cNvPr id="78" name="Rectangle 77">
              <a:extLst>
                <a:ext uri="{FF2B5EF4-FFF2-40B4-BE49-F238E27FC236}">
                  <a16:creationId xmlns:a16="http://schemas.microsoft.com/office/drawing/2014/main" id="{B8ED4526-2665-BE4E-89A1-A5F5C6415F90}"/>
                </a:ext>
              </a:extLst>
            </p:cNvPr>
            <p:cNvSpPr/>
            <p:nvPr/>
          </p:nvSpPr>
          <p:spPr>
            <a:xfrm>
              <a:off x="2390575" y="5340051"/>
              <a:ext cx="770352" cy="24194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F</a:t>
              </a:r>
            </a:p>
          </p:txBody>
        </p:sp>
        <p:cxnSp>
          <p:nvCxnSpPr>
            <p:cNvPr id="79" name="Straight Arrow Connector 78">
              <a:extLst>
                <a:ext uri="{FF2B5EF4-FFF2-40B4-BE49-F238E27FC236}">
                  <a16:creationId xmlns:a16="http://schemas.microsoft.com/office/drawing/2014/main" id="{B8227EEA-67F2-3949-8D25-B175A60DAEB2}"/>
                </a:ext>
              </a:extLst>
            </p:cNvPr>
            <p:cNvCxnSpPr>
              <a:cxnSpLocks/>
            </p:cNvCxnSpPr>
            <p:nvPr/>
          </p:nvCxnSpPr>
          <p:spPr>
            <a:xfrm flipH="1">
              <a:off x="2771577" y="4482211"/>
              <a:ext cx="3632" cy="19229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9D0BFB2F-6D01-2A42-8FEB-5563E032BA28}"/>
                </a:ext>
              </a:extLst>
            </p:cNvPr>
            <p:cNvCxnSpPr>
              <a:cxnSpLocks/>
            </p:cNvCxnSpPr>
            <p:nvPr/>
          </p:nvCxnSpPr>
          <p:spPr>
            <a:xfrm>
              <a:off x="2775210" y="5146831"/>
              <a:ext cx="541" cy="193220"/>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004873D7-4D1A-FC4E-A34E-91E01B8D12D1}"/>
                </a:ext>
              </a:extLst>
            </p:cNvPr>
            <p:cNvCxnSpPr>
              <a:cxnSpLocks/>
            </p:cNvCxnSpPr>
            <p:nvPr/>
          </p:nvCxnSpPr>
          <p:spPr>
            <a:xfrm>
              <a:off x="1607574" y="4479331"/>
              <a:ext cx="1106177" cy="24558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5A46C96E-C1B3-F542-89BD-3A7A5641E842}"/>
                </a:ext>
              </a:extLst>
            </p:cNvPr>
            <p:cNvCxnSpPr>
              <a:cxnSpLocks/>
              <a:stCxn id="93" idx="2"/>
            </p:cNvCxnSpPr>
            <p:nvPr/>
          </p:nvCxnSpPr>
          <p:spPr>
            <a:xfrm flipH="1">
              <a:off x="2829404" y="4112196"/>
              <a:ext cx="1322110" cy="61272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0265998D-5300-F340-BE24-71D8B755DB0E}"/>
                </a:ext>
              </a:extLst>
            </p:cNvPr>
            <p:cNvCxnSpPr>
              <a:cxnSpLocks/>
            </p:cNvCxnSpPr>
            <p:nvPr/>
          </p:nvCxnSpPr>
          <p:spPr>
            <a:xfrm flipH="1">
              <a:off x="1594024" y="2354933"/>
              <a:ext cx="795468" cy="13572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0060B677-38A8-6B4E-8E6C-C48496B7B9A4}"/>
                </a:ext>
              </a:extLst>
            </p:cNvPr>
            <p:cNvCxnSpPr>
              <a:cxnSpLocks/>
            </p:cNvCxnSpPr>
            <p:nvPr/>
          </p:nvCxnSpPr>
          <p:spPr>
            <a:xfrm>
              <a:off x="2775210" y="1975766"/>
              <a:ext cx="0" cy="27304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85" name="Rectangle 84">
              <a:extLst>
                <a:ext uri="{FF2B5EF4-FFF2-40B4-BE49-F238E27FC236}">
                  <a16:creationId xmlns:a16="http://schemas.microsoft.com/office/drawing/2014/main" id="{C9E33732-912A-9F48-A716-8454E2A66F3F}"/>
                </a:ext>
              </a:extLst>
            </p:cNvPr>
            <p:cNvSpPr/>
            <p:nvPr/>
          </p:nvSpPr>
          <p:spPr>
            <a:xfrm>
              <a:off x="1219196" y="4271975"/>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P6</a:t>
              </a:r>
            </a:p>
          </p:txBody>
        </p:sp>
        <p:cxnSp>
          <p:nvCxnSpPr>
            <p:cNvPr id="86" name="Straight Arrow Connector 85">
              <a:extLst>
                <a:ext uri="{FF2B5EF4-FFF2-40B4-BE49-F238E27FC236}">
                  <a16:creationId xmlns:a16="http://schemas.microsoft.com/office/drawing/2014/main" id="{9297299B-A6A1-5647-8625-70396B943859}"/>
                </a:ext>
              </a:extLst>
            </p:cNvPr>
            <p:cNvCxnSpPr>
              <a:cxnSpLocks/>
            </p:cNvCxnSpPr>
            <p:nvPr/>
          </p:nvCxnSpPr>
          <p:spPr>
            <a:xfrm>
              <a:off x="1601071" y="3960306"/>
              <a:ext cx="6503" cy="311669"/>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87" name="Oval 86">
              <a:extLst>
                <a:ext uri="{FF2B5EF4-FFF2-40B4-BE49-F238E27FC236}">
                  <a16:creationId xmlns:a16="http://schemas.microsoft.com/office/drawing/2014/main" id="{C8FE3030-3933-564A-9EE2-09AD8186C659}"/>
                </a:ext>
              </a:extLst>
            </p:cNvPr>
            <p:cNvSpPr/>
            <p:nvPr/>
          </p:nvSpPr>
          <p:spPr>
            <a:xfrm>
              <a:off x="1537950" y="290311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88" name="Straight Arrow Connector 87">
              <a:extLst>
                <a:ext uri="{FF2B5EF4-FFF2-40B4-BE49-F238E27FC236}">
                  <a16:creationId xmlns:a16="http://schemas.microsoft.com/office/drawing/2014/main" id="{4F778584-E7F3-8243-8E0D-F7350B180C6F}"/>
                </a:ext>
              </a:extLst>
            </p:cNvPr>
            <p:cNvCxnSpPr>
              <a:cxnSpLocks/>
            </p:cNvCxnSpPr>
            <p:nvPr/>
          </p:nvCxnSpPr>
          <p:spPr>
            <a:xfrm>
              <a:off x="1594024" y="2698015"/>
              <a:ext cx="1752" cy="20509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89" name="Oval 88">
              <a:extLst>
                <a:ext uri="{FF2B5EF4-FFF2-40B4-BE49-F238E27FC236}">
                  <a16:creationId xmlns:a16="http://schemas.microsoft.com/office/drawing/2014/main" id="{1B27BFB8-9D3A-6F4C-A4BA-EDBDEA7074AC}"/>
                </a:ext>
              </a:extLst>
            </p:cNvPr>
            <p:cNvSpPr/>
            <p:nvPr/>
          </p:nvSpPr>
          <p:spPr>
            <a:xfrm>
              <a:off x="2713751" y="4674504"/>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90" name="Straight Arrow Connector 89">
              <a:extLst>
                <a:ext uri="{FF2B5EF4-FFF2-40B4-BE49-F238E27FC236}">
                  <a16:creationId xmlns:a16="http://schemas.microsoft.com/office/drawing/2014/main" id="{1E9169A6-BCE3-294A-9D69-A968B3EDFB05}"/>
                </a:ext>
              </a:extLst>
            </p:cNvPr>
            <p:cNvCxnSpPr>
              <a:cxnSpLocks/>
            </p:cNvCxnSpPr>
            <p:nvPr/>
          </p:nvCxnSpPr>
          <p:spPr>
            <a:xfrm>
              <a:off x="2771577" y="4775334"/>
              <a:ext cx="3632" cy="18457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91" name="Rectangle 90">
              <a:extLst>
                <a:ext uri="{FF2B5EF4-FFF2-40B4-BE49-F238E27FC236}">
                  <a16:creationId xmlns:a16="http://schemas.microsoft.com/office/drawing/2014/main" id="{0E02BD00-BB2A-664D-AE21-5942E69169A0}"/>
                </a:ext>
              </a:extLst>
            </p:cNvPr>
            <p:cNvSpPr/>
            <p:nvPr/>
          </p:nvSpPr>
          <p:spPr>
            <a:xfrm>
              <a:off x="2409271" y="3233727"/>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P7</a:t>
              </a:r>
            </a:p>
          </p:txBody>
        </p:sp>
        <p:sp>
          <p:nvSpPr>
            <p:cNvPr id="92" name="Rectangle 91">
              <a:extLst>
                <a:ext uri="{FF2B5EF4-FFF2-40B4-BE49-F238E27FC236}">
                  <a16:creationId xmlns:a16="http://schemas.microsoft.com/office/drawing/2014/main" id="{A3C032BE-62C9-1949-91FA-1624B182906A}"/>
                </a:ext>
              </a:extLst>
            </p:cNvPr>
            <p:cNvSpPr/>
            <p:nvPr/>
          </p:nvSpPr>
          <p:spPr>
            <a:xfrm>
              <a:off x="2395307" y="3911888"/>
              <a:ext cx="761878"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P8</a:t>
              </a:r>
            </a:p>
          </p:txBody>
        </p:sp>
        <p:sp>
          <p:nvSpPr>
            <p:cNvPr id="93" name="Rectangle 92">
              <a:extLst>
                <a:ext uri="{FF2B5EF4-FFF2-40B4-BE49-F238E27FC236}">
                  <a16:creationId xmlns:a16="http://schemas.microsoft.com/office/drawing/2014/main" id="{C1D5EE33-7D99-A243-BD8B-3A56F5D4082B}"/>
                </a:ext>
              </a:extLst>
            </p:cNvPr>
            <p:cNvSpPr/>
            <p:nvPr/>
          </p:nvSpPr>
          <p:spPr>
            <a:xfrm>
              <a:off x="3763136" y="3904840"/>
              <a:ext cx="776755" cy="20735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P11</a:t>
              </a:r>
            </a:p>
          </p:txBody>
        </p:sp>
        <p:cxnSp>
          <p:nvCxnSpPr>
            <p:cNvPr id="94" name="Straight Arrow Connector 93">
              <a:extLst>
                <a:ext uri="{FF2B5EF4-FFF2-40B4-BE49-F238E27FC236}">
                  <a16:creationId xmlns:a16="http://schemas.microsoft.com/office/drawing/2014/main" id="{996620FA-69A7-B342-8C85-0C605D2F0761}"/>
                </a:ext>
              </a:extLst>
            </p:cNvPr>
            <p:cNvCxnSpPr>
              <a:cxnSpLocks/>
            </p:cNvCxnSpPr>
            <p:nvPr/>
          </p:nvCxnSpPr>
          <p:spPr>
            <a:xfrm>
              <a:off x="2838373" y="3707584"/>
              <a:ext cx="924763" cy="300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81E904EA-4C5E-BA44-AA89-08B90DC129DA}"/>
                </a:ext>
              </a:extLst>
            </p:cNvPr>
            <p:cNvCxnSpPr>
              <a:cxnSpLocks/>
            </p:cNvCxnSpPr>
            <p:nvPr/>
          </p:nvCxnSpPr>
          <p:spPr>
            <a:xfrm flipH="1">
              <a:off x="2794988" y="3722351"/>
              <a:ext cx="2497" cy="18953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96" name="Oval 95">
              <a:extLst>
                <a:ext uri="{FF2B5EF4-FFF2-40B4-BE49-F238E27FC236}">
                  <a16:creationId xmlns:a16="http://schemas.microsoft.com/office/drawing/2014/main" id="{F2FF7FAA-AB23-E34F-A985-4D98CCE4DF4C}"/>
                </a:ext>
              </a:extLst>
            </p:cNvPr>
            <p:cNvSpPr/>
            <p:nvPr/>
          </p:nvSpPr>
          <p:spPr>
            <a:xfrm>
              <a:off x="2739658" y="362152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97" name="Straight Arrow Connector 96">
              <a:extLst>
                <a:ext uri="{FF2B5EF4-FFF2-40B4-BE49-F238E27FC236}">
                  <a16:creationId xmlns:a16="http://schemas.microsoft.com/office/drawing/2014/main" id="{7E47ACFF-6170-0B45-B7EA-695203F0018C}"/>
                </a:ext>
              </a:extLst>
            </p:cNvPr>
            <p:cNvCxnSpPr>
              <a:cxnSpLocks/>
            </p:cNvCxnSpPr>
            <p:nvPr/>
          </p:nvCxnSpPr>
          <p:spPr>
            <a:xfrm flipH="1">
              <a:off x="2797484" y="3441083"/>
              <a:ext cx="165" cy="18043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id="{DE9DF825-0503-8744-ABFD-A053DEE2EBFD}"/>
                </a:ext>
              </a:extLst>
            </p:cNvPr>
            <p:cNvCxnSpPr>
              <a:cxnSpLocks/>
              <a:stCxn id="92" idx="2"/>
              <a:endCxn id="76" idx="0"/>
            </p:cNvCxnSpPr>
            <p:nvPr/>
          </p:nvCxnSpPr>
          <p:spPr>
            <a:xfrm flipH="1">
              <a:off x="2775210" y="4098811"/>
              <a:ext cx="1037" cy="18000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grpSp>
      <p:sp>
        <p:nvSpPr>
          <p:cNvPr id="66" name="Rectangular Callout 65">
            <a:extLst>
              <a:ext uri="{FF2B5EF4-FFF2-40B4-BE49-F238E27FC236}">
                <a16:creationId xmlns:a16="http://schemas.microsoft.com/office/drawing/2014/main" id="{75B739D7-581C-0E4D-962F-0D8BD0E3EE63}"/>
              </a:ext>
            </a:extLst>
          </p:cNvPr>
          <p:cNvSpPr/>
          <p:nvPr/>
        </p:nvSpPr>
        <p:spPr>
          <a:xfrm>
            <a:off x="7229862" y="4590741"/>
            <a:ext cx="3262725" cy="654301"/>
          </a:xfrm>
          <a:prstGeom prst="wedgeRectCallout">
            <a:avLst>
              <a:gd name="adj1" fmla="val -70585"/>
              <a:gd name="adj2" fmla="val -8393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P4 </a:t>
            </a:r>
            <a:r>
              <a:rPr lang="en-US" sz="3000" b="1" i="1" dirty="0">
                <a:solidFill>
                  <a:schemeClr val="tx1"/>
                </a:solidFill>
              </a:rPr>
              <a:t>cannot</a:t>
            </a:r>
            <a:r>
              <a:rPr lang="en-US" sz="3000" dirty="0">
                <a:solidFill>
                  <a:schemeClr val="tx1"/>
                </a:solidFill>
              </a:rPr>
              <a:t> cause P9</a:t>
            </a:r>
          </a:p>
        </p:txBody>
      </p:sp>
      <p:sp>
        <p:nvSpPr>
          <p:cNvPr id="3" name="Footer Placeholder 2">
            <a:extLst>
              <a:ext uri="{FF2B5EF4-FFF2-40B4-BE49-F238E27FC236}">
                <a16:creationId xmlns:a16="http://schemas.microsoft.com/office/drawing/2014/main" id="{F5AE8B53-C85A-0D4D-A914-730CF8E55EFA}"/>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48EE9ACF-1145-7D4E-94E1-AB20D6D1FF68}"/>
              </a:ext>
            </a:extLst>
          </p:cNvPr>
          <p:cNvSpPr>
            <a:spLocks noGrp="1"/>
          </p:cNvSpPr>
          <p:nvPr>
            <p:ph type="sldNum" sz="quarter" idx="12"/>
          </p:nvPr>
        </p:nvSpPr>
        <p:spPr/>
        <p:txBody>
          <a:bodyPr/>
          <a:lstStyle/>
          <a:p>
            <a:fld id="{9F270AAE-46E4-FD44-AE44-9A18EA0BCF5B}" type="slidenum">
              <a:rPr lang="en-US" smtClean="0"/>
              <a:t>25</a:t>
            </a:fld>
            <a:endParaRPr lang="en-US"/>
          </a:p>
        </p:txBody>
      </p:sp>
      <p:pic>
        <p:nvPicPr>
          <p:cNvPr id="41" name="Picture 40">
            <a:extLst>
              <a:ext uri="{FF2B5EF4-FFF2-40B4-BE49-F238E27FC236}">
                <a16:creationId xmlns:a16="http://schemas.microsoft.com/office/drawing/2014/main" id="{48E78164-4CC8-4B46-B4F1-6E3B9D64225B}"/>
              </a:ext>
            </a:extLst>
          </p:cNvPr>
          <p:cNvPicPr>
            <a:picLocks noChangeAspect="1"/>
          </p:cNvPicPr>
          <p:nvPr/>
        </p:nvPicPr>
        <p:blipFill>
          <a:blip r:embed="rId3"/>
          <a:stretch>
            <a:fillRect/>
          </a:stretch>
        </p:blipFill>
        <p:spPr>
          <a:xfrm>
            <a:off x="0" y="6148979"/>
            <a:ext cx="843226" cy="755683"/>
          </a:xfrm>
          <a:prstGeom prst="rect">
            <a:avLst/>
          </a:prstGeom>
        </p:spPr>
      </p:pic>
    </p:spTree>
    <p:extLst>
      <p:ext uri="{BB962C8B-B14F-4D97-AF65-F5344CB8AC3E}">
        <p14:creationId xmlns:p14="http://schemas.microsoft.com/office/powerpoint/2010/main" val="163180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AD0AB9-D1D4-0848-B06E-679A539FDBD9}"/>
              </a:ext>
            </a:extLst>
          </p:cNvPr>
          <p:cNvSpPr/>
          <p:nvPr/>
        </p:nvSpPr>
        <p:spPr>
          <a:xfrm>
            <a:off x="1738176" y="1946297"/>
            <a:ext cx="8715648" cy="3262311"/>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is a </a:t>
            </a:r>
            <a:r>
              <a:rPr lang="en-US" sz="4400" b="1" i="1" dirty="0">
                <a:solidFill>
                  <a:schemeClr val="tx1"/>
                </a:solidFill>
              </a:rPr>
              <a:t>counterfactual cause </a:t>
            </a:r>
            <a:r>
              <a:rPr lang="en-US" sz="4400" dirty="0">
                <a:solidFill>
                  <a:schemeClr val="tx1"/>
                </a:solidFill>
              </a:rPr>
              <a:t>of E</a:t>
            </a:r>
          </a:p>
          <a:p>
            <a:pPr algn="ctr"/>
            <a:r>
              <a:rPr lang="en-US" sz="4400" dirty="0">
                <a:solidFill>
                  <a:schemeClr val="tx1"/>
                </a:solidFill>
              </a:rPr>
              <a:t>If C </a:t>
            </a:r>
            <a:r>
              <a:rPr lang="en-US" sz="4400" b="1" dirty="0">
                <a:solidFill>
                  <a:schemeClr val="tx1"/>
                </a:solidFill>
              </a:rPr>
              <a:t>had not </a:t>
            </a:r>
            <a:r>
              <a:rPr lang="en-US" sz="4400" dirty="0">
                <a:solidFill>
                  <a:schemeClr val="tx1"/>
                </a:solidFill>
              </a:rPr>
              <a:t>occurred</a:t>
            </a:r>
          </a:p>
          <a:p>
            <a:pPr algn="ctr"/>
            <a:r>
              <a:rPr lang="en-US" sz="4400" dirty="0">
                <a:solidFill>
                  <a:schemeClr val="tx1"/>
                </a:solidFill>
              </a:rPr>
              <a:t>E </a:t>
            </a:r>
            <a:r>
              <a:rPr lang="en-US" sz="4400" b="1" dirty="0">
                <a:solidFill>
                  <a:schemeClr val="tx1"/>
                </a:solidFill>
              </a:rPr>
              <a:t>would not </a:t>
            </a:r>
            <a:r>
              <a:rPr lang="en-US" sz="4400" dirty="0">
                <a:solidFill>
                  <a:schemeClr val="tx1"/>
                </a:solidFill>
              </a:rPr>
              <a:t>have occurred</a:t>
            </a:r>
          </a:p>
        </p:txBody>
      </p:sp>
      <p:sp>
        <p:nvSpPr>
          <p:cNvPr id="2" name="Footer Placeholder 1">
            <a:extLst>
              <a:ext uri="{FF2B5EF4-FFF2-40B4-BE49-F238E27FC236}">
                <a16:creationId xmlns:a16="http://schemas.microsoft.com/office/drawing/2014/main" id="{7F1ADA5C-5F8E-C241-AA26-7D1829CA4A77}"/>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69CD6CA9-945B-2C4A-96CB-DF8635325737}"/>
              </a:ext>
            </a:extLst>
          </p:cNvPr>
          <p:cNvSpPr>
            <a:spLocks noGrp="1"/>
          </p:cNvSpPr>
          <p:nvPr>
            <p:ph type="sldNum" sz="quarter" idx="12"/>
          </p:nvPr>
        </p:nvSpPr>
        <p:spPr/>
        <p:txBody>
          <a:bodyPr/>
          <a:lstStyle/>
          <a:p>
            <a:fld id="{9F270AAE-46E4-FD44-AE44-9A18EA0BCF5B}" type="slidenum">
              <a:rPr lang="en-US" smtClean="0"/>
              <a:t>26</a:t>
            </a:fld>
            <a:endParaRPr lang="en-US"/>
          </a:p>
        </p:txBody>
      </p:sp>
      <p:pic>
        <p:nvPicPr>
          <p:cNvPr id="8" name="Picture 7">
            <a:extLst>
              <a:ext uri="{FF2B5EF4-FFF2-40B4-BE49-F238E27FC236}">
                <a16:creationId xmlns:a16="http://schemas.microsoft.com/office/drawing/2014/main" id="{1799FF57-9E4D-D64A-A60A-0F983A34E8AC}"/>
              </a:ext>
            </a:extLst>
          </p:cNvPr>
          <p:cNvPicPr>
            <a:picLocks noChangeAspect="1"/>
          </p:cNvPicPr>
          <p:nvPr/>
        </p:nvPicPr>
        <p:blipFill>
          <a:blip r:embed="rId3"/>
          <a:stretch>
            <a:fillRect/>
          </a:stretch>
        </p:blipFill>
        <p:spPr>
          <a:xfrm>
            <a:off x="0" y="6148979"/>
            <a:ext cx="843226" cy="755683"/>
          </a:xfrm>
          <a:prstGeom prst="rect">
            <a:avLst/>
          </a:prstGeom>
        </p:spPr>
      </p:pic>
      <p:sp>
        <p:nvSpPr>
          <p:cNvPr id="5" name="Title 4">
            <a:extLst>
              <a:ext uri="{FF2B5EF4-FFF2-40B4-BE49-F238E27FC236}">
                <a16:creationId xmlns:a16="http://schemas.microsoft.com/office/drawing/2014/main" id="{C92B3A26-17EB-4D4B-BC9D-419DA84D951A}"/>
              </a:ext>
            </a:extLst>
          </p:cNvPr>
          <p:cNvSpPr>
            <a:spLocks noGrp="1"/>
          </p:cNvSpPr>
          <p:nvPr>
            <p:ph type="title"/>
          </p:nvPr>
        </p:nvSpPr>
        <p:spPr>
          <a:xfrm>
            <a:off x="838200" y="365125"/>
            <a:ext cx="10515600" cy="1325563"/>
          </a:xfrm>
        </p:spPr>
        <p:txBody>
          <a:bodyPr>
            <a:normAutofit/>
          </a:bodyPr>
          <a:lstStyle/>
          <a:p>
            <a:r>
              <a:rPr lang="en-US" sz="4000" dirty="0"/>
              <a:t>Counterfactual causality</a:t>
            </a:r>
          </a:p>
        </p:txBody>
      </p:sp>
    </p:spTree>
    <p:extLst>
      <p:ext uri="{BB962C8B-B14F-4D97-AF65-F5344CB8AC3E}">
        <p14:creationId xmlns:p14="http://schemas.microsoft.com/office/powerpoint/2010/main" val="2967028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11F2-5FF8-A64B-8E73-67A0708E7BE3}"/>
              </a:ext>
            </a:extLst>
          </p:cNvPr>
          <p:cNvSpPr>
            <a:spLocks noGrp="1"/>
          </p:cNvSpPr>
          <p:nvPr>
            <p:ph type="title"/>
          </p:nvPr>
        </p:nvSpPr>
        <p:spPr/>
        <p:txBody>
          <a:bodyPr>
            <a:normAutofit/>
          </a:bodyPr>
          <a:lstStyle/>
          <a:p>
            <a:r>
              <a:rPr lang="en-US" sz="4000" dirty="0"/>
              <a:t>Intervention</a:t>
            </a:r>
          </a:p>
        </p:txBody>
      </p:sp>
      <p:sp>
        <p:nvSpPr>
          <p:cNvPr id="4" name="Footer Placeholder 3">
            <a:extLst>
              <a:ext uri="{FF2B5EF4-FFF2-40B4-BE49-F238E27FC236}">
                <a16:creationId xmlns:a16="http://schemas.microsoft.com/office/drawing/2014/main" id="{664F32B2-DA0D-F64B-BF0D-1F3A9D97A0AA}"/>
              </a:ext>
            </a:extLst>
          </p:cNvPr>
          <p:cNvSpPr>
            <a:spLocks noGrp="1"/>
          </p:cNvSpPr>
          <p:nvPr>
            <p:ph type="ftr" sz="quarter" idx="11"/>
          </p:nvPr>
        </p:nvSpPr>
        <p:spPr/>
        <p:txBody>
          <a:bodyPr/>
          <a:lstStyle/>
          <a:p>
            <a:r>
              <a:rPr lang="en-US"/>
              <a:t>Causality-Guided Adaptive Interventional Debugging</a:t>
            </a:r>
            <a:endParaRPr lang="en-US" dirty="0"/>
          </a:p>
        </p:txBody>
      </p:sp>
      <p:sp>
        <p:nvSpPr>
          <p:cNvPr id="5" name="Slide Number Placeholder 4">
            <a:extLst>
              <a:ext uri="{FF2B5EF4-FFF2-40B4-BE49-F238E27FC236}">
                <a16:creationId xmlns:a16="http://schemas.microsoft.com/office/drawing/2014/main" id="{7F185D91-5B5A-1B45-ADDE-CB15A404F2F9}"/>
              </a:ext>
            </a:extLst>
          </p:cNvPr>
          <p:cNvSpPr>
            <a:spLocks noGrp="1"/>
          </p:cNvSpPr>
          <p:nvPr>
            <p:ph type="sldNum" sz="quarter" idx="12"/>
          </p:nvPr>
        </p:nvSpPr>
        <p:spPr/>
        <p:txBody>
          <a:bodyPr/>
          <a:lstStyle/>
          <a:p>
            <a:fld id="{9F270AAE-46E4-FD44-AE44-9A18EA0BCF5B}" type="slidenum">
              <a:rPr lang="en-US" smtClean="0"/>
              <a:t>27</a:t>
            </a:fld>
            <a:endParaRPr lang="en-US"/>
          </a:p>
        </p:txBody>
      </p:sp>
      <p:pic>
        <p:nvPicPr>
          <p:cNvPr id="6" name="Picture 5">
            <a:extLst>
              <a:ext uri="{FF2B5EF4-FFF2-40B4-BE49-F238E27FC236}">
                <a16:creationId xmlns:a16="http://schemas.microsoft.com/office/drawing/2014/main" id="{0A4961D3-73F0-1940-93AB-F1C03CE258A2}"/>
              </a:ext>
            </a:extLst>
          </p:cNvPr>
          <p:cNvPicPr>
            <a:picLocks noChangeAspect="1"/>
          </p:cNvPicPr>
          <p:nvPr/>
        </p:nvPicPr>
        <p:blipFill>
          <a:blip r:embed="rId3"/>
          <a:stretch>
            <a:fillRect/>
          </a:stretch>
        </p:blipFill>
        <p:spPr>
          <a:xfrm>
            <a:off x="2662177" y="1559028"/>
            <a:ext cx="6855295" cy="4571339"/>
          </a:xfrm>
          <a:prstGeom prst="rect">
            <a:avLst/>
          </a:prstGeom>
        </p:spPr>
      </p:pic>
      <p:pic>
        <p:nvPicPr>
          <p:cNvPr id="7" name="Picture 6">
            <a:extLst>
              <a:ext uri="{FF2B5EF4-FFF2-40B4-BE49-F238E27FC236}">
                <a16:creationId xmlns:a16="http://schemas.microsoft.com/office/drawing/2014/main" id="{E9C8A8AF-C8B1-3C47-A39C-897E61926591}"/>
              </a:ext>
            </a:extLst>
          </p:cNvPr>
          <p:cNvPicPr>
            <a:picLocks noChangeAspect="1"/>
          </p:cNvPicPr>
          <p:nvPr/>
        </p:nvPicPr>
        <p:blipFill>
          <a:blip r:embed="rId4"/>
          <a:stretch>
            <a:fillRect/>
          </a:stretch>
        </p:blipFill>
        <p:spPr>
          <a:xfrm>
            <a:off x="0" y="6148979"/>
            <a:ext cx="843226" cy="755683"/>
          </a:xfrm>
          <a:prstGeom prst="rect">
            <a:avLst/>
          </a:prstGeom>
        </p:spPr>
      </p:pic>
    </p:spTree>
    <p:extLst>
      <p:ext uri="{BB962C8B-B14F-4D97-AF65-F5344CB8AC3E}">
        <p14:creationId xmlns:p14="http://schemas.microsoft.com/office/powerpoint/2010/main" val="3669151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BFA51-7F67-914A-9710-13E135BC5702}"/>
              </a:ext>
            </a:extLst>
          </p:cNvPr>
          <p:cNvSpPr/>
          <p:nvPr/>
        </p:nvSpPr>
        <p:spPr>
          <a:xfrm>
            <a:off x="1762643" y="218507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762643" y="2185075"/>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800856" y="331887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29" name="Rectangle 28">
            <a:extLst>
              <a:ext uri="{FF2B5EF4-FFF2-40B4-BE49-F238E27FC236}">
                <a16:creationId xmlns:a16="http://schemas.microsoft.com/office/drawing/2014/main" id="{8A385735-CA81-DE4D-A607-18A3FFCA09C2}"/>
              </a:ext>
            </a:extLst>
          </p:cNvPr>
          <p:cNvSpPr/>
          <p:nvPr/>
        </p:nvSpPr>
        <p:spPr>
          <a:xfrm>
            <a:off x="8835275" y="2185764"/>
            <a:ext cx="1892725" cy="218776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9103471" y="2185764"/>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8905554" y="3330619"/>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8" name="Rectangle 27">
            <a:extLst>
              <a:ext uri="{FF2B5EF4-FFF2-40B4-BE49-F238E27FC236}">
                <a16:creationId xmlns:a16="http://schemas.microsoft.com/office/drawing/2014/main" id="{0434AF30-7FFC-0E4A-8B94-3771E122E12A}"/>
              </a:ext>
            </a:extLst>
          </p:cNvPr>
          <p:cNvSpPr/>
          <p:nvPr/>
        </p:nvSpPr>
        <p:spPr>
          <a:xfrm>
            <a:off x="5164861" y="21644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3F1C89-8548-894B-9680-1290DD5406C2}"/>
              </a:ext>
            </a:extLst>
          </p:cNvPr>
          <p:cNvSpPr txBox="1"/>
          <p:nvPr/>
        </p:nvSpPr>
        <p:spPr>
          <a:xfrm>
            <a:off x="5296605" y="1609747"/>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1"/>
          <a:stretch>
            <a:fillRect/>
          </a:stretch>
        </p:blipFill>
        <p:spPr>
          <a:xfrm>
            <a:off x="5484745" y="567517"/>
            <a:ext cx="1120620" cy="1004278"/>
          </a:xfrm>
          <a:prstGeom prst="rect">
            <a:avLst/>
          </a:prstGeom>
        </p:spPr>
      </p:pic>
      <p:cxnSp>
        <p:nvCxnSpPr>
          <p:cNvPr id="20" name="Curved Connector 19">
            <a:extLst>
              <a:ext uri="{FF2B5EF4-FFF2-40B4-BE49-F238E27FC236}">
                <a16:creationId xmlns:a16="http://schemas.microsoft.com/office/drawing/2014/main" id="{BD53F27D-61E3-6741-AF5F-722ED52F82BF}"/>
              </a:ext>
            </a:extLst>
          </p:cNvPr>
          <p:cNvCxnSpPr>
            <a:cxnSpLocks/>
            <a:stCxn id="12" idx="0"/>
            <a:endCxn id="28" idx="1"/>
          </p:cNvCxnSpPr>
          <p:nvPr/>
        </p:nvCxnSpPr>
        <p:spPr>
          <a:xfrm rot="5400000" flipH="1" flipV="1">
            <a:off x="3572963" y="593178"/>
            <a:ext cx="874747" cy="2309049"/>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ED083D91-F137-AA4E-9BF7-052B035D163F}"/>
              </a:ext>
            </a:extLst>
          </p:cNvPr>
          <p:cNvCxnSpPr>
            <a:cxnSpLocks/>
            <a:stCxn id="28" idx="3"/>
            <a:endCxn id="14" idx="0"/>
          </p:cNvCxnSpPr>
          <p:nvPr/>
        </p:nvCxnSpPr>
        <p:spPr>
          <a:xfrm>
            <a:off x="7057586" y="1310328"/>
            <a:ext cx="2645960" cy="87543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B28D053B-2FED-274A-88C5-9D9075F6F508}"/>
              </a:ext>
            </a:extLst>
          </p:cNvPr>
          <p:cNvCxnSpPr>
            <a:cxnSpLocks/>
            <a:stCxn id="29" idx="2"/>
          </p:cNvCxnSpPr>
          <p:nvPr/>
        </p:nvCxnSpPr>
        <p:spPr>
          <a:xfrm rot="5400000">
            <a:off x="7971559" y="3459557"/>
            <a:ext cx="896107" cy="2724052"/>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DF67A09-ADBA-BF40-B762-C1A6AE0E03E0}"/>
              </a:ext>
            </a:extLst>
          </p:cNvPr>
          <p:cNvCxnSpPr>
            <a:cxnSpLocks/>
            <a:endCxn id="3" idx="2"/>
          </p:cNvCxnSpPr>
          <p:nvPr/>
        </p:nvCxnSpPr>
        <p:spPr>
          <a:xfrm rot="10800000">
            <a:off x="2709007" y="4372841"/>
            <a:ext cx="2455855" cy="89679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Graphic 51" descr="List">
            <a:extLst>
              <a:ext uri="{FF2B5EF4-FFF2-40B4-BE49-F238E27FC236}">
                <a16:creationId xmlns:a16="http://schemas.microsoft.com/office/drawing/2014/main" id="{6B350A86-85A1-6449-BC13-AE6235763D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8043" y="462264"/>
            <a:ext cx="843290" cy="914400"/>
          </a:xfrm>
          <a:prstGeom prst="rect">
            <a:avLst/>
          </a:prstGeom>
        </p:spPr>
      </p:pic>
      <p:pic>
        <p:nvPicPr>
          <p:cNvPr id="58" name="Graphic 57" descr="Web design">
            <a:extLst>
              <a:ext uri="{FF2B5EF4-FFF2-40B4-BE49-F238E27FC236}">
                <a16:creationId xmlns:a16="http://schemas.microsoft.com/office/drawing/2014/main" id="{036D359A-3602-0743-8401-D3B21C55C3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32342" y="5020428"/>
            <a:ext cx="1301366" cy="1301366"/>
          </a:xfrm>
          <a:prstGeom prst="rect">
            <a:avLst/>
          </a:prstGeom>
        </p:spPr>
      </p:pic>
      <p:pic>
        <p:nvPicPr>
          <p:cNvPr id="60" name="Graphic 59" descr="Workflow">
            <a:extLst>
              <a:ext uri="{FF2B5EF4-FFF2-40B4-BE49-F238E27FC236}">
                <a16:creationId xmlns:a16="http://schemas.microsoft.com/office/drawing/2014/main" id="{53761449-12B9-1340-8BFF-3D8680733A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5825" y="462264"/>
            <a:ext cx="914400" cy="914400"/>
          </a:xfrm>
          <a:prstGeom prst="rect">
            <a:avLst/>
          </a:prstGeom>
        </p:spPr>
      </p:pic>
      <p:pic>
        <p:nvPicPr>
          <p:cNvPr id="62" name="Graphic 61" descr="Bug">
            <a:extLst>
              <a:ext uri="{FF2B5EF4-FFF2-40B4-BE49-F238E27FC236}">
                <a16:creationId xmlns:a16="http://schemas.microsoft.com/office/drawing/2014/main" id="{0AEE3A93-5100-5842-80E6-13014D41B9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8954" y="5539383"/>
            <a:ext cx="592683" cy="563423"/>
          </a:xfrm>
          <a:prstGeom prst="rect">
            <a:avLst/>
          </a:prstGeom>
        </p:spPr>
      </p:pic>
      <p:sp>
        <p:nvSpPr>
          <p:cNvPr id="66" name="Rectangle 65">
            <a:extLst>
              <a:ext uri="{FF2B5EF4-FFF2-40B4-BE49-F238E27FC236}">
                <a16:creationId xmlns:a16="http://schemas.microsoft.com/office/drawing/2014/main" id="{504793C1-2C1D-6048-BEA5-FFD183E41906}"/>
              </a:ext>
            </a:extLst>
          </p:cNvPr>
          <p:cNvSpPr/>
          <p:nvPr/>
        </p:nvSpPr>
        <p:spPr>
          <a:xfrm>
            <a:off x="5175098" y="4097911"/>
            <a:ext cx="1892725" cy="2187766"/>
          </a:xfrm>
          <a:prstGeom prst="rect">
            <a:avLst/>
          </a:prstGeom>
          <a:solidFill>
            <a:schemeClr val="bg2">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Group of people">
            <a:extLst>
              <a:ext uri="{FF2B5EF4-FFF2-40B4-BE49-F238E27FC236}">
                <a16:creationId xmlns:a16="http://schemas.microsoft.com/office/drawing/2014/main" id="{FE5B9C07-6BA2-C441-8913-737379CB57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36135" y="4152017"/>
            <a:ext cx="1137474" cy="1082370"/>
          </a:xfrm>
          <a:prstGeom prst="rect">
            <a:avLst/>
          </a:prstGeom>
        </p:spPr>
      </p:pic>
      <p:sp>
        <p:nvSpPr>
          <p:cNvPr id="68" name="TextBox 67">
            <a:extLst>
              <a:ext uri="{FF2B5EF4-FFF2-40B4-BE49-F238E27FC236}">
                <a16:creationId xmlns:a16="http://schemas.microsoft.com/office/drawing/2014/main" id="{F8FE8BA7-BEB8-2746-B288-C34580CBD31E}"/>
              </a:ext>
            </a:extLst>
          </p:cNvPr>
          <p:cNvSpPr txBox="1"/>
          <p:nvPr/>
        </p:nvSpPr>
        <p:spPr>
          <a:xfrm>
            <a:off x="5292055" y="5194248"/>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2" name="Footer Placeholder 1">
            <a:extLst>
              <a:ext uri="{FF2B5EF4-FFF2-40B4-BE49-F238E27FC236}">
                <a16:creationId xmlns:a16="http://schemas.microsoft.com/office/drawing/2014/main" id="{8C158E49-7C0A-A149-B537-6697DAE5EFC3}"/>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57F2032A-E046-3A42-88DC-AB3F7A01B8BB}"/>
              </a:ext>
            </a:extLst>
          </p:cNvPr>
          <p:cNvSpPr>
            <a:spLocks noGrp="1"/>
          </p:cNvSpPr>
          <p:nvPr>
            <p:ph type="sldNum" sz="quarter" idx="12"/>
          </p:nvPr>
        </p:nvSpPr>
        <p:spPr/>
        <p:txBody>
          <a:bodyPr/>
          <a:lstStyle/>
          <a:p>
            <a:fld id="{9F270AAE-46E4-FD44-AE44-9A18EA0BCF5B}" type="slidenum">
              <a:rPr lang="en-US" smtClean="0"/>
              <a:t>28</a:t>
            </a:fld>
            <a:endParaRPr lang="en-US"/>
          </a:p>
        </p:txBody>
      </p:sp>
      <p:pic>
        <p:nvPicPr>
          <p:cNvPr id="5" name="Graphic 4" descr="Checkmark">
            <a:extLst>
              <a:ext uri="{FF2B5EF4-FFF2-40B4-BE49-F238E27FC236}">
                <a16:creationId xmlns:a16="http://schemas.microsoft.com/office/drawing/2014/main" id="{C743F089-9FD1-224D-B2FF-5A62746281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07305" y="296122"/>
            <a:ext cx="623342" cy="623342"/>
          </a:xfrm>
          <a:prstGeom prst="rect">
            <a:avLst/>
          </a:prstGeom>
        </p:spPr>
      </p:pic>
      <p:pic>
        <p:nvPicPr>
          <p:cNvPr id="30" name="Graphic 29" descr="Checkmark">
            <a:extLst>
              <a:ext uri="{FF2B5EF4-FFF2-40B4-BE49-F238E27FC236}">
                <a16:creationId xmlns:a16="http://schemas.microsoft.com/office/drawing/2014/main" id="{FC7F7FCE-91FD-AE4B-9B74-805DC018912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19245" y="296122"/>
            <a:ext cx="623342" cy="623342"/>
          </a:xfrm>
          <a:prstGeom prst="rect">
            <a:avLst/>
          </a:prstGeom>
        </p:spPr>
      </p:pic>
      <p:sp>
        <p:nvSpPr>
          <p:cNvPr id="31" name="Title 1">
            <a:extLst>
              <a:ext uri="{FF2B5EF4-FFF2-40B4-BE49-F238E27FC236}">
                <a16:creationId xmlns:a16="http://schemas.microsoft.com/office/drawing/2014/main" id="{4C3BF160-AF36-424E-8247-B6F059A865E3}"/>
              </a:ext>
            </a:extLst>
          </p:cNvPr>
          <p:cNvSpPr>
            <a:spLocks noGrp="1"/>
          </p:cNvSpPr>
          <p:nvPr>
            <p:ph type="title"/>
          </p:nvPr>
        </p:nvSpPr>
        <p:spPr>
          <a:xfrm>
            <a:off x="299781" y="-90825"/>
            <a:ext cx="10515600" cy="1325563"/>
          </a:xfrm>
        </p:spPr>
        <p:txBody>
          <a:bodyPr/>
          <a:lstStyle/>
          <a:p>
            <a:r>
              <a:rPr lang="en-US" sz="4000" b="1" dirty="0"/>
              <a:t>AID</a:t>
            </a:r>
            <a:endParaRPr lang="en-US" b="1" dirty="0"/>
          </a:p>
        </p:txBody>
      </p:sp>
      <p:pic>
        <p:nvPicPr>
          <p:cNvPr id="32" name="Graphic 31" descr="Web design">
            <a:extLst>
              <a:ext uri="{FF2B5EF4-FFF2-40B4-BE49-F238E27FC236}">
                <a16:creationId xmlns:a16="http://schemas.microsoft.com/office/drawing/2014/main" id="{A7292DB4-8DEB-B649-B20F-194EEC8356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1277" y="4987769"/>
            <a:ext cx="1301366" cy="1301366"/>
          </a:xfrm>
          <a:prstGeom prst="rect">
            <a:avLst/>
          </a:prstGeom>
        </p:spPr>
      </p:pic>
      <p:pic>
        <p:nvPicPr>
          <p:cNvPr id="35" name="Graphic 34" descr="Decision chart">
            <a:extLst>
              <a:ext uri="{FF2B5EF4-FFF2-40B4-BE49-F238E27FC236}">
                <a16:creationId xmlns:a16="http://schemas.microsoft.com/office/drawing/2014/main" id="{ADFC5F94-0351-8440-A3EA-06C43213E5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82373" y="5263974"/>
            <a:ext cx="727122" cy="727122"/>
          </a:xfrm>
          <a:prstGeom prst="rect">
            <a:avLst/>
          </a:prstGeom>
        </p:spPr>
      </p:pic>
      <p:cxnSp>
        <p:nvCxnSpPr>
          <p:cNvPr id="36" name="Elbow Connector 35">
            <a:extLst>
              <a:ext uri="{FF2B5EF4-FFF2-40B4-BE49-F238E27FC236}">
                <a16:creationId xmlns:a16="http://schemas.microsoft.com/office/drawing/2014/main" id="{9F6FCD0C-C4DD-2C47-A31C-56813F63AD98}"/>
              </a:ext>
            </a:extLst>
          </p:cNvPr>
          <p:cNvCxnSpPr>
            <a:cxnSpLocks/>
          </p:cNvCxnSpPr>
          <p:nvPr/>
        </p:nvCxnSpPr>
        <p:spPr>
          <a:xfrm rot="5400000" flipH="1" flipV="1">
            <a:off x="472600" y="3697727"/>
            <a:ext cx="1929402" cy="650683"/>
          </a:xfrm>
          <a:prstGeom prst="bentConnector2">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0692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A7BF09-8E7F-3B4C-8E72-346F2AAC99FB}"/>
              </a:ext>
            </a:extLst>
          </p:cNvPr>
          <p:cNvGrpSpPr/>
          <p:nvPr/>
        </p:nvGrpSpPr>
        <p:grpSpPr>
          <a:xfrm>
            <a:off x="3300332" y="1306067"/>
            <a:ext cx="5460229" cy="5050285"/>
            <a:chOff x="628650" y="1291853"/>
            <a:chExt cx="5460229" cy="5050285"/>
          </a:xfrm>
        </p:grpSpPr>
        <p:grpSp>
          <p:nvGrpSpPr>
            <p:cNvPr id="18" name="Group 17">
              <a:extLst>
                <a:ext uri="{FF2B5EF4-FFF2-40B4-BE49-F238E27FC236}">
                  <a16:creationId xmlns:a16="http://schemas.microsoft.com/office/drawing/2014/main" id="{84CACE54-E8AA-B446-B2F6-A781177DDA1B}"/>
                </a:ext>
              </a:extLst>
            </p:cNvPr>
            <p:cNvGrpSpPr/>
            <p:nvPr/>
          </p:nvGrpSpPr>
          <p:grpSpPr>
            <a:xfrm>
              <a:off x="628650" y="1291853"/>
              <a:ext cx="2636590" cy="3277432"/>
              <a:chOff x="1341387" y="2588638"/>
              <a:chExt cx="2636590" cy="3277432"/>
            </a:xfrm>
          </p:grpSpPr>
          <p:pic>
            <p:nvPicPr>
              <p:cNvPr id="29" name="Picture 28">
                <a:extLst>
                  <a:ext uri="{FF2B5EF4-FFF2-40B4-BE49-F238E27FC236}">
                    <a16:creationId xmlns:a16="http://schemas.microsoft.com/office/drawing/2014/main" id="{DE8C4C61-11D6-2E4F-B32D-C136077AC90E}"/>
                  </a:ext>
                </a:extLst>
              </p:cNvPr>
              <p:cNvPicPr>
                <a:picLocks noChangeAspect="1"/>
              </p:cNvPicPr>
              <p:nvPr/>
            </p:nvPicPr>
            <p:blipFill rotWithShape="1">
              <a:blip r:embed="rId3"/>
              <a:srcRect l="21187" r="22555"/>
              <a:stretch/>
            </p:blipFill>
            <p:spPr>
              <a:xfrm>
                <a:off x="1341387" y="2588638"/>
                <a:ext cx="2636590" cy="3277432"/>
              </a:xfrm>
              <a:prstGeom prst="rect">
                <a:avLst/>
              </a:prstGeom>
            </p:spPr>
          </p:pic>
          <p:sp>
            <p:nvSpPr>
              <p:cNvPr id="30" name="Rectangle 29">
                <a:extLst>
                  <a:ext uri="{FF2B5EF4-FFF2-40B4-BE49-F238E27FC236}">
                    <a16:creationId xmlns:a16="http://schemas.microsoft.com/office/drawing/2014/main" id="{592CDD56-0A90-474E-B4F7-3701680472D1}"/>
                  </a:ext>
                </a:extLst>
              </p:cNvPr>
              <p:cNvSpPr/>
              <p:nvPr/>
            </p:nvSpPr>
            <p:spPr>
              <a:xfrm>
                <a:off x="1666767" y="4078612"/>
                <a:ext cx="2049926" cy="116015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Courier New" panose="02070309020205020404" pitchFamily="49" charset="0"/>
                    <a:cs typeface="Courier New" panose="02070309020205020404" pitchFamily="49" charset="0"/>
                  </a:rPr>
                  <a:t>Find()</a:t>
                </a:r>
              </a:p>
            </p:txBody>
          </p:sp>
        </p:grpSp>
        <p:cxnSp>
          <p:nvCxnSpPr>
            <p:cNvPr id="19" name="Straight Connector 18">
              <a:extLst>
                <a:ext uri="{FF2B5EF4-FFF2-40B4-BE49-F238E27FC236}">
                  <a16:creationId xmlns:a16="http://schemas.microsoft.com/office/drawing/2014/main" id="{97CDE99D-7B8B-F644-A8EC-5E9E3377C458}"/>
                </a:ext>
              </a:extLst>
            </p:cNvPr>
            <p:cNvCxnSpPr>
              <a:cxnSpLocks/>
            </p:cNvCxnSpPr>
            <p:nvPr/>
          </p:nvCxnSpPr>
          <p:spPr>
            <a:xfrm>
              <a:off x="3003956" y="1760674"/>
              <a:ext cx="0" cy="4581464"/>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02C2F21-6061-8545-A103-3A9C7C559EBD}"/>
                </a:ext>
              </a:extLst>
            </p:cNvPr>
            <p:cNvPicPr>
              <a:picLocks noChangeAspect="1"/>
            </p:cNvPicPr>
            <p:nvPr/>
          </p:nvPicPr>
          <p:blipFill rotWithShape="1">
            <a:blip r:embed="rId3"/>
            <a:srcRect l="21187" r="22555"/>
            <a:stretch/>
          </p:blipFill>
          <p:spPr>
            <a:xfrm>
              <a:off x="3452289" y="3064706"/>
              <a:ext cx="2636590" cy="3277432"/>
            </a:xfrm>
            <a:prstGeom prst="rect">
              <a:avLst/>
            </a:prstGeom>
          </p:spPr>
        </p:pic>
        <p:cxnSp>
          <p:nvCxnSpPr>
            <p:cNvPr id="27" name="Straight Connector 26">
              <a:extLst>
                <a:ext uri="{FF2B5EF4-FFF2-40B4-BE49-F238E27FC236}">
                  <a16:creationId xmlns:a16="http://schemas.microsoft.com/office/drawing/2014/main" id="{B110CBF1-3279-7E4E-A355-98FBE8A1AF16}"/>
                </a:ext>
              </a:extLst>
            </p:cNvPr>
            <p:cNvCxnSpPr>
              <a:cxnSpLocks/>
            </p:cNvCxnSpPr>
            <p:nvPr/>
          </p:nvCxnSpPr>
          <p:spPr>
            <a:xfrm>
              <a:off x="3900142" y="1765135"/>
              <a:ext cx="0" cy="4577003"/>
            </a:xfrm>
            <a:prstGeom prst="line">
              <a:avLst/>
            </a:prstGeom>
            <a:ln w="34925">
              <a:prstDash val="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E8E32CA-584D-4542-BD51-2A18A7BDCCB5}"/>
                </a:ext>
              </a:extLst>
            </p:cNvPr>
            <p:cNvSpPr/>
            <p:nvPr/>
          </p:nvSpPr>
          <p:spPr>
            <a:xfrm>
              <a:off x="3901305" y="4569285"/>
              <a:ext cx="1921809" cy="1206476"/>
            </a:xfrm>
            <a:prstGeom prst="rect">
              <a:avLst/>
            </a:prstGeom>
            <a:solidFill>
              <a:srgbClr val="D148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Courier New" panose="02070309020205020404" pitchFamily="49" charset="0"/>
                  <a:cs typeface="Courier New" panose="02070309020205020404" pitchFamily="49" charset="0"/>
                </a:rPr>
                <a:t>Add()</a:t>
              </a:r>
            </a:p>
          </p:txBody>
        </p:sp>
      </p:grpSp>
      <p:sp>
        <p:nvSpPr>
          <p:cNvPr id="2" name="Footer Placeholder 1">
            <a:extLst>
              <a:ext uri="{FF2B5EF4-FFF2-40B4-BE49-F238E27FC236}">
                <a16:creationId xmlns:a16="http://schemas.microsoft.com/office/drawing/2014/main" id="{9171CF11-FCBE-5F43-A06A-2B5817E33C9A}"/>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B75354F3-AF92-B448-8D0B-77A62A3CD883}"/>
              </a:ext>
            </a:extLst>
          </p:cNvPr>
          <p:cNvSpPr>
            <a:spLocks noGrp="1"/>
          </p:cNvSpPr>
          <p:nvPr>
            <p:ph type="sldNum" sz="quarter" idx="12"/>
          </p:nvPr>
        </p:nvSpPr>
        <p:spPr/>
        <p:txBody>
          <a:bodyPr/>
          <a:lstStyle/>
          <a:p>
            <a:fld id="{9F270AAE-46E4-FD44-AE44-9A18EA0BCF5B}" type="slidenum">
              <a:rPr lang="en-US" smtClean="0"/>
              <a:t>29</a:t>
            </a:fld>
            <a:endParaRPr lang="en-US"/>
          </a:p>
        </p:txBody>
      </p:sp>
      <p:grpSp>
        <p:nvGrpSpPr>
          <p:cNvPr id="20" name="Group 19">
            <a:extLst>
              <a:ext uri="{FF2B5EF4-FFF2-40B4-BE49-F238E27FC236}">
                <a16:creationId xmlns:a16="http://schemas.microsoft.com/office/drawing/2014/main" id="{8DA3ED53-88D2-A246-AC19-9E387FFE7392}"/>
              </a:ext>
            </a:extLst>
          </p:cNvPr>
          <p:cNvGrpSpPr/>
          <p:nvPr/>
        </p:nvGrpSpPr>
        <p:grpSpPr>
          <a:xfrm>
            <a:off x="121516" y="6076709"/>
            <a:ext cx="781309" cy="781291"/>
            <a:chOff x="6562142" y="3936690"/>
            <a:chExt cx="852670" cy="914400"/>
          </a:xfrm>
        </p:grpSpPr>
        <p:pic>
          <p:nvPicPr>
            <p:cNvPr id="22" name="Graphic 21" descr="Needle">
              <a:extLst>
                <a:ext uri="{FF2B5EF4-FFF2-40B4-BE49-F238E27FC236}">
                  <a16:creationId xmlns:a16="http://schemas.microsoft.com/office/drawing/2014/main" id="{FA4DAAC8-D6C9-E84F-849D-56E0B35027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2142" y="3936690"/>
              <a:ext cx="810208" cy="914400"/>
            </a:xfrm>
            <a:prstGeom prst="rect">
              <a:avLst/>
            </a:prstGeom>
          </p:spPr>
        </p:pic>
        <p:pic>
          <p:nvPicPr>
            <p:cNvPr id="26" name="Graphic 25" descr="Bug">
              <a:extLst>
                <a:ext uri="{FF2B5EF4-FFF2-40B4-BE49-F238E27FC236}">
                  <a16:creationId xmlns:a16="http://schemas.microsoft.com/office/drawing/2014/main" id="{F7FE9F2A-D1DE-4D4F-8E8C-CD70D4B427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14698" y="4282885"/>
              <a:ext cx="400114" cy="400114"/>
            </a:xfrm>
            <a:prstGeom prst="rect">
              <a:avLst/>
            </a:prstGeom>
          </p:spPr>
        </p:pic>
      </p:grpSp>
      <p:sp>
        <p:nvSpPr>
          <p:cNvPr id="5" name="Title 4">
            <a:extLst>
              <a:ext uri="{FF2B5EF4-FFF2-40B4-BE49-F238E27FC236}">
                <a16:creationId xmlns:a16="http://schemas.microsoft.com/office/drawing/2014/main" id="{533991E7-B807-2C4E-89A9-4A10D29A3FFC}"/>
              </a:ext>
            </a:extLst>
          </p:cNvPr>
          <p:cNvSpPr>
            <a:spLocks noGrp="1"/>
          </p:cNvSpPr>
          <p:nvPr>
            <p:ph type="title"/>
          </p:nvPr>
        </p:nvSpPr>
        <p:spPr/>
        <p:txBody>
          <a:bodyPr>
            <a:normAutofit/>
          </a:bodyPr>
          <a:lstStyle/>
          <a:p>
            <a:r>
              <a:rPr lang="en-US" sz="4000" dirty="0"/>
              <a:t>Fault injection</a:t>
            </a:r>
          </a:p>
        </p:txBody>
      </p:sp>
    </p:spTree>
    <p:extLst>
      <p:ext uri="{BB962C8B-B14F-4D97-AF65-F5344CB8AC3E}">
        <p14:creationId xmlns:p14="http://schemas.microsoft.com/office/powerpoint/2010/main" val="1355304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C6A4-A5BA-9042-836E-0FDCF01C9E19}"/>
              </a:ext>
            </a:extLst>
          </p:cNvPr>
          <p:cNvSpPr>
            <a:spLocks noGrp="1"/>
          </p:cNvSpPr>
          <p:nvPr>
            <p:ph type="title"/>
          </p:nvPr>
        </p:nvSpPr>
        <p:spPr/>
        <p:txBody>
          <a:bodyPr>
            <a:normAutofit/>
          </a:bodyPr>
          <a:lstStyle/>
          <a:p>
            <a:r>
              <a:rPr lang="en-US" sz="4000" dirty="0"/>
              <a:t>Intermittent failure</a:t>
            </a:r>
          </a:p>
        </p:txBody>
      </p:sp>
      <p:pic>
        <p:nvPicPr>
          <p:cNvPr id="7" name="Picture 6">
            <a:extLst>
              <a:ext uri="{FF2B5EF4-FFF2-40B4-BE49-F238E27FC236}">
                <a16:creationId xmlns:a16="http://schemas.microsoft.com/office/drawing/2014/main" id="{3751242F-74D4-A340-BEE1-7A7991A57246}"/>
              </a:ext>
            </a:extLst>
          </p:cNvPr>
          <p:cNvPicPr>
            <a:picLocks noChangeAspect="1"/>
          </p:cNvPicPr>
          <p:nvPr/>
        </p:nvPicPr>
        <p:blipFill rotWithShape="1">
          <a:blip r:embed="rId3"/>
          <a:srcRect l="-14332" r="1"/>
          <a:stretch/>
        </p:blipFill>
        <p:spPr>
          <a:xfrm>
            <a:off x="8488680" y="2925967"/>
            <a:ext cx="625303" cy="618184"/>
          </a:xfrm>
          <a:prstGeom prst="rect">
            <a:avLst/>
          </a:prstGeom>
        </p:spPr>
      </p:pic>
      <p:cxnSp>
        <p:nvCxnSpPr>
          <p:cNvPr id="8" name="Straight Arrow Connector 7">
            <a:extLst>
              <a:ext uri="{FF2B5EF4-FFF2-40B4-BE49-F238E27FC236}">
                <a16:creationId xmlns:a16="http://schemas.microsoft.com/office/drawing/2014/main" id="{F72DF769-6BE3-0F4C-A3A3-F9846C526E24}"/>
              </a:ext>
            </a:extLst>
          </p:cNvPr>
          <p:cNvCxnSpPr>
            <a:cxnSpLocks/>
            <a:stCxn id="26" idx="7"/>
            <a:endCxn id="7" idx="1"/>
          </p:cNvCxnSpPr>
          <p:nvPr/>
        </p:nvCxnSpPr>
        <p:spPr>
          <a:xfrm flipV="1">
            <a:off x="5769089" y="3235059"/>
            <a:ext cx="2719591" cy="903096"/>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96CAC6-B9B9-DF41-B4ED-ED4B0A0B9591}"/>
              </a:ext>
            </a:extLst>
          </p:cNvPr>
          <p:cNvGrpSpPr/>
          <p:nvPr/>
        </p:nvGrpSpPr>
        <p:grpSpPr>
          <a:xfrm rot="20540135">
            <a:off x="6010851" y="3004313"/>
            <a:ext cx="1958381" cy="484697"/>
            <a:chOff x="5553785" y="1979969"/>
            <a:chExt cx="2862530" cy="805698"/>
          </a:xfrm>
        </p:grpSpPr>
        <p:sp>
          <p:nvSpPr>
            <p:cNvPr id="10" name="Rectangle 9">
              <a:extLst>
                <a:ext uri="{FF2B5EF4-FFF2-40B4-BE49-F238E27FC236}">
                  <a16:creationId xmlns:a16="http://schemas.microsoft.com/office/drawing/2014/main" id="{12E42170-131C-B64B-BA21-7BE0506D5781}"/>
                </a:ext>
              </a:extLst>
            </p:cNvPr>
            <p:cNvSpPr/>
            <p:nvPr/>
          </p:nvSpPr>
          <p:spPr>
            <a:xfrm>
              <a:off x="5553785" y="1979969"/>
              <a:ext cx="2862530" cy="805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F98B30-7446-D54F-8BEA-B007997C22D8}"/>
                </a:ext>
              </a:extLst>
            </p:cNvPr>
            <p:cNvSpPr/>
            <p:nvPr/>
          </p:nvSpPr>
          <p:spPr>
            <a:xfrm>
              <a:off x="5681435" y="2235590"/>
              <a:ext cx="829760" cy="1148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BEA00C-9A45-5B4D-AFCC-A0724657563B}"/>
                </a:ext>
              </a:extLst>
            </p:cNvPr>
            <p:cNvSpPr/>
            <p:nvPr/>
          </p:nvSpPr>
          <p:spPr>
            <a:xfrm>
              <a:off x="6238948" y="2562534"/>
              <a:ext cx="829760" cy="114896"/>
            </a:xfrm>
            <a:prstGeom prst="rect">
              <a:avLst/>
            </a:prstGeom>
            <a:solidFill>
              <a:srgbClr val="EC712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1BA019-83C5-4D47-A0FB-B1C617B5EA4E}"/>
                </a:ext>
              </a:extLst>
            </p:cNvPr>
            <p:cNvSpPr/>
            <p:nvPr/>
          </p:nvSpPr>
          <p:spPr>
            <a:xfrm>
              <a:off x="6922169" y="2235590"/>
              <a:ext cx="829760" cy="114896"/>
            </a:xfrm>
            <a:prstGeom prst="rect">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21CE73-3EF0-EE4E-B9AB-E7D6B5115AF8}"/>
                </a:ext>
              </a:extLst>
            </p:cNvPr>
            <p:cNvSpPr/>
            <p:nvPr/>
          </p:nvSpPr>
          <p:spPr>
            <a:xfrm>
              <a:off x="7400468" y="2562534"/>
              <a:ext cx="829760" cy="114896"/>
            </a:xfrm>
            <a:prstGeom prst="rect">
              <a:avLst/>
            </a:prstGeom>
            <a:solidFill>
              <a:srgbClr val="EC712D"/>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2CF05C1F-6B62-C34E-95A3-3E84287C1944}"/>
              </a:ext>
            </a:extLst>
          </p:cNvPr>
          <p:cNvPicPr>
            <a:picLocks noChangeAspect="1"/>
          </p:cNvPicPr>
          <p:nvPr/>
        </p:nvPicPr>
        <p:blipFill>
          <a:blip r:embed="rId4"/>
          <a:stretch>
            <a:fillRect/>
          </a:stretch>
        </p:blipFill>
        <p:spPr>
          <a:xfrm>
            <a:off x="8488680" y="5031382"/>
            <a:ext cx="639479" cy="655031"/>
          </a:xfrm>
          <a:prstGeom prst="rect">
            <a:avLst/>
          </a:prstGeom>
        </p:spPr>
      </p:pic>
      <p:cxnSp>
        <p:nvCxnSpPr>
          <p:cNvPr id="17" name="Straight Arrow Connector 16">
            <a:extLst>
              <a:ext uri="{FF2B5EF4-FFF2-40B4-BE49-F238E27FC236}">
                <a16:creationId xmlns:a16="http://schemas.microsoft.com/office/drawing/2014/main" id="{0188251F-5D4C-2441-8268-CA5081E83371}"/>
              </a:ext>
            </a:extLst>
          </p:cNvPr>
          <p:cNvCxnSpPr>
            <a:cxnSpLocks/>
            <a:stCxn id="26" idx="5"/>
            <a:endCxn id="16" idx="1"/>
          </p:cNvCxnSpPr>
          <p:nvPr/>
        </p:nvCxnSpPr>
        <p:spPr>
          <a:xfrm>
            <a:off x="5769089" y="4878129"/>
            <a:ext cx="2719591" cy="480769"/>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CE515C8-4BAA-2E48-80B1-F2A64D881124}"/>
              </a:ext>
            </a:extLst>
          </p:cNvPr>
          <p:cNvGrpSpPr/>
          <p:nvPr/>
        </p:nvGrpSpPr>
        <p:grpSpPr>
          <a:xfrm rot="572920">
            <a:off x="5994045" y="5256360"/>
            <a:ext cx="1987466" cy="510520"/>
            <a:chOff x="5541717" y="3213749"/>
            <a:chExt cx="2579878" cy="805698"/>
          </a:xfrm>
        </p:grpSpPr>
        <p:sp>
          <p:nvSpPr>
            <p:cNvPr id="19" name="Rectangle 18">
              <a:extLst>
                <a:ext uri="{FF2B5EF4-FFF2-40B4-BE49-F238E27FC236}">
                  <a16:creationId xmlns:a16="http://schemas.microsoft.com/office/drawing/2014/main" id="{231BC89B-9B9C-4F41-9536-63908748123F}"/>
                </a:ext>
              </a:extLst>
            </p:cNvPr>
            <p:cNvSpPr/>
            <p:nvPr/>
          </p:nvSpPr>
          <p:spPr>
            <a:xfrm>
              <a:off x="5541717" y="3213749"/>
              <a:ext cx="2579878" cy="8056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24CB024-B85F-CE48-9688-1135C40FBC0B}"/>
                </a:ext>
              </a:extLst>
            </p:cNvPr>
            <p:cNvGrpSpPr/>
            <p:nvPr/>
          </p:nvGrpSpPr>
          <p:grpSpPr>
            <a:xfrm>
              <a:off x="5675992" y="3379380"/>
              <a:ext cx="2346590" cy="440766"/>
              <a:chOff x="628650" y="5095791"/>
              <a:chExt cx="2346590" cy="440766"/>
            </a:xfrm>
          </p:grpSpPr>
          <p:sp>
            <p:nvSpPr>
              <p:cNvPr id="21" name="Rectangle 20">
                <a:extLst>
                  <a:ext uri="{FF2B5EF4-FFF2-40B4-BE49-F238E27FC236}">
                    <a16:creationId xmlns:a16="http://schemas.microsoft.com/office/drawing/2014/main" id="{EF3AB4B3-5FDE-6C4C-BFFB-AA5CE3E1EEB5}"/>
                  </a:ext>
                </a:extLst>
              </p:cNvPr>
              <p:cNvSpPr/>
              <p:nvPr/>
            </p:nvSpPr>
            <p:spPr>
              <a:xfrm>
                <a:off x="628650" y="5421661"/>
                <a:ext cx="829760" cy="114896"/>
              </a:xfrm>
              <a:prstGeom prst="rect">
                <a:avLst/>
              </a:prstGeom>
              <a:solidFill>
                <a:srgbClr val="EC712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C739FEFD-A463-1B4F-9D7B-3558E4224E0B}"/>
                  </a:ext>
                </a:extLst>
              </p:cNvPr>
              <p:cNvSpPr/>
              <p:nvPr/>
            </p:nvSpPr>
            <p:spPr>
              <a:xfrm>
                <a:off x="983956" y="5095791"/>
                <a:ext cx="829759" cy="114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F92B6166-CEE8-9042-8C2D-281097C58BFA}"/>
                  </a:ext>
                </a:extLst>
              </p:cNvPr>
              <p:cNvSpPr/>
              <p:nvPr/>
            </p:nvSpPr>
            <p:spPr>
              <a:xfrm>
                <a:off x="1869384" y="5421661"/>
                <a:ext cx="829760" cy="114896"/>
              </a:xfrm>
              <a:prstGeom prst="rect">
                <a:avLst/>
              </a:prstGeom>
              <a:solidFill>
                <a:srgbClr val="EC712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322ADE20-BDAB-1A41-96B9-5BA8348B29BF}"/>
                  </a:ext>
                </a:extLst>
              </p:cNvPr>
              <p:cNvSpPr/>
              <p:nvPr/>
            </p:nvSpPr>
            <p:spPr>
              <a:xfrm>
                <a:off x="2145481" y="5095791"/>
                <a:ext cx="829759" cy="114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6" name="Oval 25">
            <a:extLst>
              <a:ext uri="{FF2B5EF4-FFF2-40B4-BE49-F238E27FC236}">
                <a16:creationId xmlns:a16="http://schemas.microsoft.com/office/drawing/2014/main" id="{40F1B361-3ACB-EB41-9DD2-8DB13379924D}"/>
              </a:ext>
            </a:extLst>
          </p:cNvPr>
          <p:cNvSpPr/>
          <p:nvPr/>
        </p:nvSpPr>
        <p:spPr>
          <a:xfrm>
            <a:off x="4853085" y="3984902"/>
            <a:ext cx="1073166" cy="104648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DBMS</a:t>
            </a:r>
          </a:p>
        </p:txBody>
      </p:sp>
      <p:sp>
        <p:nvSpPr>
          <p:cNvPr id="27" name="TextBox 26">
            <a:extLst>
              <a:ext uri="{FF2B5EF4-FFF2-40B4-BE49-F238E27FC236}">
                <a16:creationId xmlns:a16="http://schemas.microsoft.com/office/drawing/2014/main" id="{E54C70EA-B329-FF40-A1DB-52DE81E3E449}"/>
              </a:ext>
            </a:extLst>
          </p:cNvPr>
          <p:cNvSpPr txBox="1"/>
          <p:nvPr/>
        </p:nvSpPr>
        <p:spPr>
          <a:xfrm>
            <a:off x="982548" y="3943275"/>
            <a:ext cx="2546643" cy="1169551"/>
          </a:xfrm>
          <a:prstGeom prst="rect">
            <a:avLst/>
          </a:prstGeom>
          <a:noFill/>
          <a:ln>
            <a:solidFill>
              <a:schemeClr val="accent1">
                <a:shade val="50000"/>
              </a:schemeClr>
            </a:solidFill>
          </a:ln>
        </p:spPr>
        <p:txBody>
          <a:bodyPr wrap="square" rtlCol="0">
            <a:spAutoFit/>
          </a:bodyPr>
          <a:lstStyle/>
          <a:p>
            <a:r>
              <a:rPr lang="en-US" sz="1400" dirty="0">
                <a:latin typeface="Courier New" panose="02070309020205020404" pitchFamily="49" charset="0"/>
                <a:cs typeface="Courier New" panose="02070309020205020404" pitchFamily="49" charset="0"/>
              </a:rPr>
              <a:t>{</a:t>
            </a:r>
          </a:p>
          <a:p>
            <a:r>
              <a:rPr lang="en-US" sz="1400" dirty="0">
                <a:latin typeface="Courier New" panose="02070309020205020404" pitchFamily="49" charset="0"/>
                <a:cs typeface="Courier New" panose="02070309020205020404" pitchFamily="49" charset="0"/>
              </a:rPr>
              <a:t>   name = "SIGMOD",</a:t>
            </a:r>
          </a:p>
          <a:p>
            <a:r>
              <a:rPr lang="en-US" sz="1400" dirty="0">
                <a:latin typeface="Courier New" panose="02070309020205020404" pitchFamily="49" charset="0"/>
                <a:cs typeface="Courier New" panose="02070309020205020404" pitchFamily="49" charset="0"/>
              </a:rPr>
              <a:t>   venue = "Portland",</a:t>
            </a:r>
          </a:p>
          <a:p>
            <a:r>
              <a:rPr lang="en-US" sz="1400" dirty="0">
                <a:latin typeface="Courier New" panose="02070309020205020404" pitchFamily="49" charset="0"/>
                <a:cs typeface="Courier New" panose="02070309020205020404" pitchFamily="49" charset="0"/>
              </a:rPr>
              <a:t>   year = 2020</a:t>
            </a:r>
          </a:p>
          <a:p>
            <a:r>
              <a:rPr lang="en-US" sz="1400" dirty="0">
                <a:latin typeface="Courier New" panose="02070309020205020404" pitchFamily="49" charset="0"/>
                <a:cs typeface="Courier New" panose="02070309020205020404" pitchFamily="49" charset="0"/>
              </a:rPr>
              <a:t>}</a:t>
            </a:r>
          </a:p>
        </p:txBody>
      </p:sp>
      <p:sp>
        <p:nvSpPr>
          <p:cNvPr id="28" name="Right Arrow 27">
            <a:extLst>
              <a:ext uri="{FF2B5EF4-FFF2-40B4-BE49-F238E27FC236}">
                <a16:creationId xmlns:a16="http://schemas.microsoft.com/office/drawing/2014/main" id="{BBB8467E-4FF4-5445-BABF-6C84167A9904}"/>
              </a:ext>
            </a:extLst>
          </p:cNvPr>
          <p:cNvSpPr/>
          <p:nvPr/>
        </p:nvSpPr>
        <p:spPr>
          <a:xfrm>
            <a:off x="3806851" y="4280042"/>
            <a:ext cx="939405" cy="456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D8364879-B6E7-EC47-B5F6-BE7C32F8845D}"/>
              </a:ext>
            </a:extLst>
          </p:cNvPr>
          <p:cNvSpPr/>
          <p:nvPr/>
        </p:nvSpPr>
        <p:spPr>
          <a:xfrm>
            <a:off x="838200" y="3774711"/>
            <a:ext cx="2861822" cy="1486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B4246D50-B5E4-5F42-8108-961B7F29DC23}"/>
              </a:ext>
            </a:extLst>
          </p:cNvPr>
          <p:cNvSpPr/>
          <p:nvPr/>
        </p:nvSpPr>
        <p:spPr>
          <a:xfrm>
            <a:off x="5965469" y="2576106"/>
            <a:ext cx="2084299" cy="13828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1726C92C-1741-FD45-BE7A-1BCC49F747B1}"/>
              </a:ext>
            </a:extLst>
          </p:cNvPr>
          <p:cNvSpPr/>
          <p:nvPr/>
        </p:nvSpPr>
        <p:spPr>
          <a:xfrm>
            <a:off x="5965469" y="4995843"/>
            <a:ext cx="2076821" cy="11262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A5D6D90-7815-954C-87C6-B870FE5E50F2}"/>
              </a:ext>
            </a:extLst>
          </p:cNvPr>
          <p:cNvSpPr/>
          <p:nvPr/>
        </p:nvSpPr>
        <p:spPr>
          <a:xfrm>
            <a:off x="834621" y="1587702"/>
            <a:ext cx="8431962" cy="7124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sometimes </a:t>
            </a:r>
            <a:r>
              <a:rPr lang="en-US" sz="4000" dirty="0">
                <a:solidFill>
                  <a:srgbClr val="00B050"/>
                </a:solidFill>
              </a:rPr>
              <a:t>succeeds</a:t>
            </a:r>
            <a:r>
              <a:rPr lang="en-US" sz="4000" dirty="0">
                <a:solidFill>
                  <a:schemeClr val="tx1"/>
                </a:solidFill>
              </a:rPr>
              <a:t> sometimes </a:t>
            </a:r>
            <a:r>
              <a:rPr lang="en-US" sz="4000" dirty="0">
                <a:solidFill>
                  <a:srgbClr val="FF0000"/>
                </a:solidFill>
              </a:rPr>
              <a:t>fails</a:t>
            </a:r>
          </a:p>
        </p:txBody>
      </p:sp>
      <p:sp>
        <p:nvSpPr>
          <p:cNvPr id="35" name="Rectangular Callout 34">
            <a:extLst>
              <a:ext uri="{FF2B5EF4-FFF2-40B4-BE49-F238E27FC236}">
                <a16:creationId xmlns:a16="http://schemas.microsoft.com/office/drawing/2014/main" id="{A77F4E60-66B5-3A48-9683-678A283996EF}"/>
              </a:ext>
            </a:extLst>
          </p:cNvPr>
          <p:cNvSpPr/>
          <p:nvPr/>
        </p:nvSpPr>
        <p:spPr>
          <a:xfrm>
            <a:off x="9306773" y="3287326"/>
            <a:ext cx="2373163" cy="1532626"/>
          </a:xfrm>
          <a:prstGeom prst="wedgeRectCallout">
            <a:avLst>
              <a:gd name="adj1" fmla="val -144736"/>
              <a:gd name="adj2" fmla="val 82532"/>
            </a:avLst>
          </a:prstGeom>
          <a:solidFill>
            <a:schemeClr val="bg2"/>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t> Runtime conditions</a:t>
            </a:r>
          </a:p>
          <a:p>
            <a:endParaRPr lang="en-US" sz="2000" dirty="0"/>
          </a:p>
          <a:p>
            <a:pPr marL="285750" indent="-285750">
              <a:buFont typeface="Wingdings" pitchFamily="2" charset="2"/>
              <a:buChar char="Ø"/>
            </a:pPr>
            <a:r>
              <a:rPr lang="en-US" sz="2000" dirty="0"/>
              <a:t>Thread scheduling</a:t>
            </a:r>
          </a:p>
          <a:p>
            <a:pPr marL="285750" indent="-285750">
              <a:buFont typeface="Wingdings" pitchFamily="2" charset="2"/>
              <a:buChar char="Ø"/>
            </a:pPr>
            <a:r>
              <a:rPr lang="en-US" sz="2000" dirty="0"/>
              <a:t>Timing</a:t>
            </a:r>
          </a:p>
        </p:txBody>
      </p:sp>
      <p:sp>
        <p:nvSpPr>
          <p:cNvPr id="38" name="Rectangular Callout 37">
            <a:extLst>
              <a:ext uri="{FF2B5EF4-FFF2-40B4-BE49-F238E27FC236}">
                <a16:creationId xmlns:a16="http://schemas.microsoft.com/office/drawing/2014/main" id="{80507424-D638-3541-9E00-69A3E0111092}"/>
              </a:ext>
            </a:extLst>
          </p:cNvPr>
          <p:cNvSpPr/>
          <p:nvPr/>
        </p:nvSpPr>
        <p:spPr>
          <a:xfrm>
            <a:off x="838200" y="5686413"/>
            <a:ext cx="908922" cy="419728"/>
          </a:xfrm>
          <a:prstGeom prst="wedgeRectCallout">
            <a:avLst>
              <a:gd name="adj1" fmla="val 94027"/>
              <a:gd name="adj2" fmla="val -213751"/>
            </a:avLst>
          </a:prstGeom>
          <a:solidFill>
            <a:schemeClr val="bg2"/>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Input</a:t>
            </a:r>
            <a:endParaRPr lang="en-US" sz="2000" dirty="0"/>
          </a:p>
        </p:txBody>
      </p:sp>
      <p:sp>
        <p:nvSpPr>
          <p:cNvPr id="39" name="Footer Placeholder 38">
            <a:extLst>
              <a:ext uri="{FF2B5EF4-FFF2-40B4-BE49-F238E27FC236}">
                <a16:creationId xmlns:a16="http://schemas.microsoft.com/office/drawing/2014/main" id="{EC0339ED-8572-834B-85C9-7B6BB8FEAF1A}"/>
              </a:ext>
            </a:extLst>
          </p:cNvPr>
          <p:cNvSpPr>
            <a:spLocks noGrp="1"/>
          </p:cNvSpPr>
          <p:nvPr>
            <p:ph type="ftr" sz="quarter" idx="11"/>
          </p:nvPr>
        </p:nvSpPr>
        <p:spPr/>
        <p:txBody>
          <a:bodyPr/>
          <a:lstStyle/>
          <a:p>
            <a:r>
              <a:rPr lang="en-US"/>
              <a:t>Causality-Guided Adaptive Interventional Debugging</a:t>
            </a:r>
            <a:endParaRPr lang="en-US" dirty="0"/>
          </a:p>
        </p:txBody>
      </p:sp>
      <p:sp>
        <p:nvSpPr>
          <p:cNvPr id="40" name="Slide Number Placeholder 39">
            <a:extLst>
              <a:ext uri="{FF2B5EF4-FFF2-40B4-BE49-F238E27FC236}">
                <a16:creationId xmlns:a16="http://schemas.microsoft.com/office/drawing/2014/main" id="{F2AE4A6C-FEC6-6047-8288-B7107A641A7E}"/>
              </a:ext>
            </a:extLst>
          </p:cNvPr>
          <p:cNvSpPr>
            <a:spLocks noGrp="1"/>
          </p:cNvSpPr>
          <p:nvPr>
            <p:ph type="sldNum" sz="quarter" idx="12"/>
          </p:nvPr>
        </p:nvSpPr>
        <p:spPr/>
        <p:txBody>
          <a:bodyPr/>
          <a:lstStyle/>
          <a:p>
            <a:fld id="{9F270AAE-46E4-FD44-AE44-9A18EA0BCF5B}" type="slidenum">
              <a:rPr lang="en-US" smtClean="0"/>
              <a:t>3</a:t>
            </a:fld>
            <a:endParaRPr lang="en-US"/>
          </a:p>
        </p:txBody>
      </p:sp>
    </p:spTree>
    <p:extLst>
      <p:ext uri="{BB962C8B-B14F-4D97-AF65-F5344CB8AC3E}">
        <p14:creationId xmlns:p14="http://schemas.microsoft.com/office/powerpoint/2010/main" val="37568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5"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BFA51-7F67-914A-9710-13E135BC5702}"/>
              </a:ext>
            </a:extLst>
          </p:cNvPr>
          <p:cNvSpPr/>
          <p:nvPr/>
        </p:nvSpPr>
        <p:spPr>
          <a:xfrm>
            <a:off x="1762643" y="218507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762643" y="2185075"/>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800856" y="331887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29" name="Rectangle 28">
            <a:extLst>
              <a:ext uri="{FF2B5EF4-FFF2-40B4-BE49-F238E27FC236}">
                <a16:creationId xmlns:a16="http://schemas.microsoft.com/office/drawing/2014/main" id="{8A385735-CA81-DE4D-A607-18A3FFCA09C2}"/>
              </a:ext>
            </a:extLst>
          </p:cNvPr>
          <p:cNvSpPr/>
          <p:nvPr/>
        </p:nvSpPr>
        <p:spPr>
          <a:xfrm>
            <a:off x="8835275" y="218576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9103471" y="2185764"/>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8905554" y="3330619"/>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8" name="Rectangle 27">
            <a:extLst>
              <a:ext uri="{FF2B5EF4-FFF2-40B4-BE49-F238E27FC236}">
                <a16:creationId xmlns:a16="http://schemas.microsoft.com/office/drawing/2014/main" id="{0434AF30-7FFC-0E4A-8B94-3771E122E12A}"/>
              </a:ext>
            </a:extLst>
          </p:cNvPr>
          <p:cNvSpPr/>
          <p:nvPr/>
        </p:nvSpPr>
        <p:spPr>
          <a:xfrm>
            <a:off x="5164861" y="21644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3F1C89-8548-894B-9680-1290DD5406C2}"/>
              </a:ext>
            </a:extLst>
          </p:cNvPr>
          <p:cNvSpPr txBox="1"/>
          <p:nvPr/>
        </p:nvSpPr>
        <p:spPr>
          <a:xfrm>
            <a:off x="5296605" y="1609747"/>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1"/>
          <a:stretch>
            <a:fillRect/>
          </a:stretch>
        </p:blipFill>
        <p:spPr>
          <a:xfrm>
            <a:off x="5484745" y="567517"/>
            <a:ext cx="1120620" cy="1004278"/>
          </a:xfrm>
          <a:prstGeom prst="rect">
            <a:avLst/>
          </a:prstGeom>
        </p:spPr>
      </p:pic>
      <p:cxnSp>
        <p:nvCxnSpPr>
          <p:cNvPr id="20" name="Curved Connector 19">
            <a:extLst>
              <a:ext uri="{FF2B5EF4-FFF2-40B4-BE49-F238E27FC236}">
                <a16:creationId xmlns:a16="http://schemas.microsoft.com/office/drawing/2014/main" id="{BD53F27D-61E3-6741-AF5F-722ED52F82BF}"/>
              </a:ext>
            </a:extLst>
          </p:cNvPr>
          <p:cNvCxnSpPr>
            <a:cxnSpLocks/>
            <a:stCxn id="12" idx="0"/>
            <a:endCxn id="28" idx="1"/>
          </p:cNvCxnSpPr>
          <p:nvPr/>
        </p:nvCxnSpPr>
        <p:spPr>
          <a:xfrm rot="5400000" flipH="1" flipV="1">
            <a:off x="3572963" y="593178"/>
            <a:ext cx="874747" cy="2309049"/>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ED083D91-F137-AA4E-9BF7-052B035D163F}"/>
              </a:ext>
            </a:extLst>
          </p:cNvPr>
          <p:cNvCxnSpPr>
            <a:cxnSpLocks/>
            <a:stCxn id="28" idx="3"/>
            <a:endCxn id="14" idx="0"/>
          </p:cNvCxnSpPr>
          <p:nvPr/>
        </p:nvCxnSpPr>
        <p:spPr>
          <a:xfrm>
            <a:off x="7057586" y="1310328"/>
            <a:ext cx="2645960" cy="87543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B28D053B-2FED-274A-88C5-9D9075F6F508}"/>
              </a:ext>
            </a:extLst>
          </p:cNvPr>
          <p:cNvCxnSpPr>
            <a:cxnSpLocks/>
            <a:stCxn id="29" idx="2"/>
          </p:cNvCxnSpPr>
          <p:nvPr/>
        </p:nvCxnSpPr>
        <p:spPr>
          <a:xfrm rot="5400000">
            <a:off x="7971559" y="3459557"/>
            <a:ext cx="896107" cy="2724052"/>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DF67A09-ADBA-BF40-B762-C1A6AE0E03E0}"/>
              </a:ext>
            </a:extLst>
          </p:cNvPr>
          <p:cNvCxnSpPr>
            <a:cxnSpLocks/>
            <a:endCxn id="3" idx="2"/>
          </p:cNvCxnSpPr>
          <p:nvPr/>
        </p:nvCxnSpPr>
        <p:spPr>
          <a:xfrm rot="10800000">
            <a:off x="2709007" y="4372841"/>
            <a:ext cx="2455855" cy="89679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Graphic 51" descr="List">
            <a:extLst>
              <a:ext uri="{FF2B5EF4-FFF2-40B4-BE49-F238E27FC236}">
                <a16:creationId xmlns:a16="http://schemas.microsoft.com/office/drawing/2014/main" id="{6B350A86-85A1-6449-BC13-AE6235763D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8043" y="462264"/>
            <a:ext cx="843290" cy="914400"/>
          </a:xfrm>
          <a:prstGeom prst="rect">
            <a:avLst/>
          </a:prstGeom>
        </p:spPr>
      </p:pic>
      <p:pic>
        <p:nvPicPr>
          <p:cNvPr id="58" name="Graphic 57" descr="Web design">
            <a:extLst>
              <a:ext uri="{FF2B5EF4-FFF2-40B4-BE49-F238E27FC236}">
                <a16:creationId xmlns:a16="http://schemas.microsoft.com/office/drawing/2014/main" id="{036D359A-3602-0743-8401-D3B21C55C3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32342" y="5020428"/>
            <a:ext cx="1301366" cy="1301366"/>
          </a:xfrm>
          <a:prstGeom prst="rect">
            <a:avLst/>
          </a:prstGeom>
        </p:spPr>
      </p:pic>
      <p:pic>
        <p:nvPicPr>
          <p:cNvPr id="60" name="Graphic 59" descr="Workflow">
            <a:extLst>
              <a:ext uri="{FF2B5EF4-FFF2-40B4-BE49-F238E27FC236}">
                <a16:creationId xmlns:a16="http://schemas.microsoft.com/office/drawing/2014/main" id="{53761449-12B9-1340-8BFF-3D8680733A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5825" y="462264"/>
            <a:ext cx="914400" cy="914400"/>
          </a:xfrm>
          <a:prstGeom prst="rect">
            <a:avLst/>
          </a:prstGeom>
        </p:spPr>
      </p:pic>
      <p:pic>
        <p:nvPicPr>
          <p:cNvPr id="62" name="Graphic 61" descr="Bug">
            <a:extLst>
              <a:ext uri="{FF2B5EF4-FFF2-40B4-BE49-F238E27FC236}">
                <a16:creationId xmlns:a16="http://schemas.microsoft.com/office/drawing/2014/main" id="{0AEE3A93-5100-5842-80E6-13014D41B9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8954" y="5539383"/>
            <a:ext cx="592683" cy="563423"/>
          </a:xfrm>
          <a:prstGeom prst="rect">
            <a:avLst/>
          </a:prstGeom>
        </p:spPr>
      </p:pic>
      <p:sp>
        <p:nvSpPr>
          <p:cNvPr id="66" name="Rectangle 65">
            <a:extLst>
              <a:ext uri="{FF2B5EF4-FFF2-40B4-BE49-F238E27FC236}">
                <a16:creationId xmlns:a16="http://schemas.microsoft.com/office/drawing/2014/main" id="{504793C1-2C1D-6048-BEA5-FFD183E41906}"/>
              </a:ext>
            </a:extLst>
          </p:cNvPr>
          <p:cNvSpPr/>
          <p:nvPr/>
        </p:nvSpPr>
        <p:spPr>
          <a:xfrm>
            <a:off x="5175098" y="4097911"/>
            <a:ext cx="1892725" cy="2187766"/>
          </a:xfrm>
          <a:prstGeom prst="rect">
            <a:avLst/>
          </a:prstGeom>
          <a:solidFill>
            <a:schemeClr val="accent5">
              <a:lumMod val="40000"/>
              <a:lumOff val="60000"/>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Group of people">
            <a:extLst>
              <a:ext uri="{FF2B5EF4-FFF2-40B4-BE49-F238E27FC236}">
                <a16:creationId xmlns:a16="http://schemas.microsoft.com/office/drawing/2014/main" id="{FE5B9C07-6BA2-C441-8913-737379CB57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36135" y="4152017"/>
            <a:ext cx="1137474" cy="1082370"/>
          </a:xfrm>
          <a:prstGeom prst="rect">
            <a:avLst/>
          </a:prstGeom>
        </p:spPr>
      </p:pic>
      <p:sp>
        <p:nvSpPr>
          <p:cNvPr id="68" name="TextBox 67">
            <a:extLst>
              <a:ext uri="{FF2B5EF4-FFF2-40B4-BE49-F238E27FC236}">
                <a16:creationId xmlns:a16="http://schemas.microsoft.com/office/drawing/2014/main" id="{F8FE8BA7-BEB8-2746-B288-C34580CBD31E}"/>
              </a:ext>
            </a:extLst>
          </p:cNvPr>
          <p:cNvSpPr txBox="1"/>
          <p:nvPr/>
        </p:nvSpPr>
        <p:spPr>
          <a:xfrm>
            <a:off x="5292055" y="5194248"/>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2" name="Footer Placeholder 1">
            <a:extLst>
              <a:ext uri="{FF2B5EF4-FFF2-40B4-BE49-F238E27FC236}">
                <a16:creationId xmlns:a16="http://schemas.microsoft.com/office/drawing/2014/main" id="{8C158E49-7C0A-A149-B537-6697DAE5EFC3}"/>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57F2032A-E046-3A42-88DC-AB3F7A01B8BB}"/>
              </a:ext>
            </a:extLst>
          </p:cNvPr>
          <p:cNvSpPr>
            <a:spLocks noGrp="1"/>
          </p:cNvSpPr>
          <p:nvPr>
            <p:ph type="sldNum" sz="quarter" idx="12"/>
          </p:nvPr>
        </p:nvSpPr>
        <p:spPr/>
        <p:txBody>
          <a:bodyPr/>
          <a:lstStyle/>
          <a:p>
            <a:fld id="{9F270AAE-46E4-FD44-AE44-9A18EA0BCF5B}" type="slidenum">
              <a:rPr lang="en-US" smtClean="0"/>
              <a:t>30</a:t>
            </a:fld>
            <a:endParaRPr lang="en-US"/>
          </a:p>
        </p:txBody>
      </p:sp>
      <p:pic>
        <p:nvPicPr>
          <p:cNvPr id="5" name="Graphic 4" descr="Checkmark">
            <a:extLst>
              <a:ext uri="{FF2B5EF4-FFF2-40B4-BE49-F238E27FC236}">
                <a16:creationId xmlns:a16="http://schemas.microsoft.com/office/drawing/2014/main" id="{C743F089-9FD1-224D-B2FF-5A62746281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07305" y="296122"/>
            <a:ext cx="623342" cy="623342"/>
          </a:xfrm>
          <a:prstGeom prst="rect">
            <a:avLst/>
          </a:prstGeom>
        </p:spPr>
      </p:pic>
      <p:pic>
        <p:nvPicPr>
          <p:cNvPr id="30" name="Graphic 29" descr="Checkmark">
            <a:extLst>
              <a:ext uri="{FF2B5EF4-FFF2-40B4-BE49-F238E27FC236}">
                <a16:creationId xmlns:a16="http://schemas.microsoft.com/office/drawing/2014/main" id="{FC7F7FCE-91FD-AE4B-9B74-805DC018912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19245" y="296122"/>
            <a:ext cx="623342" cy="623342"/>
          </a:xfrm>
          <a:prstGeom prst="rect">
            <a:avLst/>
          </a:prstGeom>
        </p:spPr>
      </p:pic>
      <p:pic>
        <p:nvPicPr>
          <p:cNvPr id="31" name="Graphic 30" descr="Checkmark">
            <a:extLst>
              <a:ext uri="{FF2B5EF4-FFF2-40B4-BE49-F238E27FC236}">
                <a16:creationId xmlns:a16="http://schemas.microsoft.com/office/drawing/2014/main" id="{87A0B33E-64E2-BB46-9C17-E2040A5086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53951" y="5092839"/>
            <a:ext cx="623342" cy="623342"/>
          </a:xfrm>
          <a:prstGeom prst="rect">
            <a:avLst/>
          </a:prstGeom>
        </p:spPr>
      </p:pic>
      <p:pic>
        <p:nvPicPr>
          <p:cNvPr id="32" name="Graphic 31" descr="Web design">
            <a:extLst>
              <a:ext uri="{FF2B5EF4-FFF2-40B4-BE49-F238E27FC236}">
                <a16:creationId xmlns:a16="http://schemas.microsoft.com/office/drawing/2014/main" id="{E199BA1F-8825-7D4B-9BF0-7C5BB0C085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1277" y="4987769"/>
            <a:ext cx="1301366" cy="1301366"/>
          </a:xfrm>
          <a:prstGeom prst="rect">
            <a:avLst/>
          </a:prstGeom>
        </p:spPr>
      </p:pic>
      <p:pic>
        <p:nvPicPr>
          <p:cNvPr id="35" name="Graphic 34" descr="Decision chart">
            <a:extLst>
              <a:ext uri="{FF2B5EF4-FFF2-40B4-BE49-F238E27FC236}">
                <a16:creationId xmlns:a16="http://schemas.microsoft.com/office/drawing/2014/main" id="{D56AD1E3-0B98-5B4F-9FEC-1163C474B05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82373" y="5263974"/>
            <a:ext cx="727122" cy="727122"/>
          </a:xfrm>
          <a:prstGeom prst="rect">
            <a:avLst/>
          </a:prstGeom>
        </p:spPr>
      </p:pic>
      <p:sp>
        <p:nvSpPr>
          <p:cNvPr id="36" name="Title 1">
            <a:extLst>
              <a:ext uri="{FF2B5EF4-FFF2-40B4-BE49-F238E27FC236}">
                <a16:creationId xmlns:a16="http://schemas.microsoft.com/office/drawing/2014/main" id="{AF305BC4-9E36-E54C-BF9B-0549C4088F61}"/>
              </a:ext>
            </a:extLst>
          </p:cNvPr>
          <p:cNvSpPr>
            <a:spLocks noGrp="1"/>
          </p:cNvSpPr>
          <p:nvPr>
            <p:ph type="title"/>
          </p:nvPr>
        </p:nvSpPr>
        <p:spPr>
          <a:xfrm>
            <a:off x="299781" y="-90825"/>
            <a:ext cx="10515600" cy="1325563"/>
          </a:xfrm>
        </p:spPr>
        <p:txBody>
          <a:bodyPr/>
          <a:lstStyle/>
          <a:p>
            <a:r>
              <a:rPr lang="en-US" sz="4000" b="1" dirty="0"/>
              <a:t>AID</a:t>
            </a:r>
            <a:endParaRPr lang="en-US" b="1" dirty="0"/>
          </a:p>
        </p:txBody>
      </p:sp>
      <p:cxnSp>
        <p:nvCxnSpPr>
          <p:cNvPr id="37" name="Elbow Connector 36">
            <a:extLst>
              <a:ext uri="{FF2B5EF4-FFF2-40B4-BE49-F238E27FC236}">
                <a16:creationId xmlns:a16="http://schemas.microsoft.com/office/drawing/2014/main" id="{027D0CC3-EC0D-0B4B-87A3-55468FDFCCFB}"/>
              </a:ext>
            </a:extLst>
          </p:cNvPr>
          <p:cNvCxnSpPr>
            <a:cxnSpLocks/>
          </p:cNvCxnSpPr>
          <p:nvPr/>
        </p:nvCxnSpPr>
        <p:spPr>
          <a:xfrm rot="5400000" flipH="1" flipV="1">
            <a:off x="472600" y="3697727"/>
            <a:ext cx="1929402" cy="650683"/>
          </a:xfrm>
          <a:prstGeom prst="bentConnector2">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7461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0B05A9-0E96-A247-A852-08D0012E7B81}"/>
              </a:ext>
            </a:extLst>
          </p:cNvPr>
          <p:cNvPicPr>
            <a:picLocks noChangeAspect="1"/>
          </p:cNvPicPr>
          <p:nvPr/>
        </p:nvPicPr>
        <p:blipFill>
          <a:blip r:embed="rId3"/>
          <a:stretch>
            <a:fillRect/>
          </a:stretch>
        </p:blipFill>
        <p:spPr>
          <a:xfrm>
            <a:off x="1524000" y="1754747"/>
            <a:ext cx="9144000" cy="3348507"/>
          </a:xfrm>
          <a:prstGeom prst="rect">
            <a:avLst/>
          </a:prstGeom>
        </p:spPr>
      </p:pic>
      <p:sp>
        <p:nvSpPr>
          <p:cNvPr id="2" name="Footer Placeholder 1">
            <a:extLst>
              <a:ext uri="{FF2B5EF4-FFF2-40B4-BE49-F238E27FC236}">
                <a16:creationId xmlns:a16="http://schemas.microsoft.com/office/drawing/2014/main" id="{01C188C3-B64C-844F-90D6-5E0CFD4D497E}"/>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676350FF-ED5B-C748-9652-DDE233188F37}"/>
              </a:ext>
            </a:extLst>
          </p:cNvPr>
          <p:cNvSpPr>
            <a:spLocks noGrp="1"/>
          </p:cNvSpPr>
          <p:nvPr>
            <p:ph type="sldNum" sz="quarter" idx="12"/>
          </p:nvPr>
        </p:nvSpPr>
        <p:spPr/>
        <p:txBody>
          <a:bodyPr/>
          <a:lstStyle/>
          <a:p>
            <a:fld id="{9F270AAE-46E4-FD44-AE44-9A18EA0BCF5B}" type="slidenum">
              <a:rPr lang="en-US" smtClean="0"/>
              <a:t>31</a:t>
            </a:fld>
            <a:endParaRPr lang="en-US"/>
          </a:p>
        </p:txBody>
      </p:sp>
      <p:sp>
        <p:nvSpPr>
          <p:cNvPr id="5" name="Title 4">
            <a:extLst>
              <a:ext uri="{FF2B5EF4-FFF2-40B4-BE49-F238E27FC236}">
                <a16:creationId xmlns:a16="http://schemas.microsoft.com/office/drawing/2014/main" id="{C315352B-39C0-5A4A-88B2-9AA24FBD7F91}"/>
              </a:ext>
            </a:extLst>
          </p:cNvPr>
          <p:cNvSpPr>
            <a:spLocks noGrp="1"/>
          </p:cNvSpPr>
          <p:nvPr>
            <p:ph type="title"/>
          </p:nvPr>
        </p:nvSpPr>
        <p:spPr/>
        <p:txBody>
          <a:bodyPr/>
          <a:lstStyle/>
          <a:p>
            <a:r>
              <a:rPr lang="en-US" sz="4000" dirty="0"/>
              <a:t>Group testing</a:t>
            </a:r>
          </a:p>
        </p:txBody>
      </p:sp>
      <p:pic>
        <p:nvPicPr>
          <p:cNvPr id="9" name="Graphic 8" descr="Group of people">
            <a:extLst>
              <a:ext uri="{FF2B5EF4-FFF2-40B4-BE49-F238E27FC236}">
                <a16:creationId xmlns:a16="http://schemas.microsoft.com/office/drawing/2014/main" id="{59F4392E-272E-1949-9E66-4631E2668B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099858"/>
            <a:ext cx="796739" cy="758142"/>
          </a:xfrm>
          <a:prstGeom prst="rect">
            <a:avLst/>
          </a:prstGeom>
        </p:spPr>
      </p:pic>
    </p:spTree>
    <p:extLst>
      <p:ext uri="{BB962C8B-B14F-4D97-AF65-F5344CB8AC3E}">
        <p14:creationId xmlns:p14="http://schemas.microsoft.com/office/powerpoint/2010/main" val="256049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0D3D-45DB-374A-A011-2510E3680607}"/>
              </a:ext>
            </a:extLst>
          </p:cNvPr>
          <p:cNvSpPr>
            <a:spLocks noGrp="1"/>
          </p:cNvSpPr>
          <p:nvPr>
            <p:ph type="title"/>
          </p:nvPr>
        </p:nvSpPr>
        <p:spPr>
          <a:xfrm>
            <a:off x="838200" y="365125"/>
            <a:ext cx="10515600" cy="1325563"/>
          </a:xfrm>
        </p:spPr>
        <p:txBody>
          <a:bodyPr>
            <a:normAutofit/>
          </a:bodyPr>
          <a:lstStyle/>
          <a:p>
            <a:r>
              <a:rPr lang="en-US" sz="4000" dirty="0"/>
              <a:t>Adaptive group testing</a:t>
            </a:r>
          </a:p>
        </p:txBody>
      </p:sp>
      <p:pic>
        <p:nvPicPr>
          <p:cNvPr id="9" name="Picture 8">
            <a:extLst>
              <a:ext uri="{FF2B5EF4-FFF2-40B4-BE49-F238E27FC236}">
                <a16:creationId xmlns:a16="http://schemas.microsoft.com/office/drawing/2014/main" id="{222CBC29-D957-8240-ACA7-0DCA2861E9A6}"/>
              </a:ext>
            </a:extLst>
          </p:cNvPr>
          <p:cNvPicPr>
            <a:picLocks noChangeAspect="1"/>
          </p:cNvPicPr>
          <p:nvPr/>
        </p:nvPicPr>
        <p:blipFill>
          <a:blip r:embed="rId3"/>
          <a:stretch>
            <a:fillRect/>
          </a:stretch>
        </p:blipFill>
        <p:spPr>
          <a:xfrm>
            <a:off x="3055284" y="1385949"/>
            <a:ext cx="6081433" cy="4970402"/>
          </a:xfrm>
          <a:prstGeom prst="rect">
            <a:avLst/>
          </a:prstGeom>
        </p:spPr>
      </p:pic>
      <p:sp>
        <p:nvSpPr>
          <p:cNvPr id="3" name="Oval 2">
            <a:extLst>
              <a:ext uri="{FF2B5EF4-FFF2-40B4-BE49-F238E27FC236}">
                <a16:creationId xmlns:a16="http://schemas.microsoft.com/office/drawing/2014/main" id="{6CE4C66C-A5E1-E84E-8853-966A4F34686D}"/>
              </a:ext>
            </a:extLst>
          </p:cNvPr>
          <p:cNvSpPr/>
          <p:nvPr/>
        </p:nvSpPr>
        <p:spPr>
          <a:xfrm>
            <a:off x="6659734" y="2314937"/>
            <a:ext cx="2476982" cy="1331089"/>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7B834F-1205-4C4C-B9B6-16E4C5885FEA}"/>
              </a:ext>
            </a:extLst>
          </p:cNvPr>
          <p:cNvSpPr/>
          <p:nvPr/>
        </p:nvSpPr>
        <p:spPr>
          <a:xfrm>
            <a:off x="3731436" y="2314936"/>
            <a:ext cx="2476982" cy="1331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AE2BB2-8173-E64E-A3A3-412953A93E72}"/>
              </a:ext>
            </a:extLst>
          </p:cNvPr>
          <p:cNvSpPr/>
          <p:nvPr/>
        </p:nvSpPr>
        <p:spPr>
          <a:xfrm>
            <a:off x="3055283" y="3335759"/>
            <a:ext cx="3515279" cy="1178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133F6CD-85FA-CD46-AE1B-7D90FEB53F32}"/>
              </a:ext>
            </a:extLst>
          </p:cNvPr>
          <p:cNvSpPr/>
          <p:nvPr/>
        </p:nvSpPr>
        <p:spPr>
          <a:xfrm>
            <a:off x="4214681" y="4356177"/>
            <a:ext cx="3515279" cy="1178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598791B5-931A-5247-93B7-4914B3D69CB2}"/>
              </a:ext>
            </a:extLst>
          </p:cNvPr>
          <p:cNvSpPr>
            <a:spLocks noGrp="1"/>
          </p:cNvSpPr>
          <p:nvPr>
            <p:ph type="ftr" sz="quarter" idx="11"/>
          </p:nvPr>
        </p:nvSpPr>
        <p:spPr/>
        <p:txBody>
          <a:bodyPr/>
          <a:lstStyle/>
          <a:p>
            <a:r>
              <a:rPr lang="en-US"/>
              <a:t>Causality-Guided Adaptive Interventional Debugging</a:t>
            </a:r>
            <a:endParaRPr lang="en-US" dirty="0"/>
          </a:p>
        </p:txBody>
      </p:sp>
      <p:sp>
        <p:nvSpPr>
          <p:cNvPr id="7" name="Slide Number Placeholder 6">
            <a:extLst>
              <a:ext uri="{FF2B5EF4-FFF2-40B4-BE49-F238E27FC236}">
                <a16:creationId xmlns:a16="http://schemas.microsoft.com/office/drawing/2014/main" id="{1A3D4130-C792-7C45-B8BD-345C9798AC62}"/>
              </a:ext>
            </a:extLst>
          </p:cNvPr>
          <p:cNvSpPr>
            <a:spLocks noGrp="1"/>
          </p:cNvSpPr>
          <p:nvPr>
            <p:ph type="sldNum" sz="quarter" idx="12"/>
          </p:nvPr>
        </p:nvSpPr>
        <p:spPr/>
        <p:txBody>
          <a:bodyPr/>
          <a:lstStyle/>
          <a:p>
            <a:fld id="{9F270AAE-46E4-FD44-AE44-9A18EA0BCF5B}" type="slidenum">
              <a:rPr lang="en-US" smtClean="0"/>
              <a:t>32</a:t>
            </a:fld>
            <a:endParaRPr lang="en-US"/>
          </a:p>
        </p:txBody>
      </p:sp>
      <p:pic>
        <p:nvPicPr>
          <p:cNvPr id="13" name="Graphic 12" descr="Group of people">
            <a:extLst>
              <a:ext uri="{FF2B5EF4-FFF2-40B4-BE49-F238E27FC236}">
                <a16:creationId xmlns:a16="http://schemas.microsoft.com/office/drawing/2014/main" id="{E5284DF9-8DCF-AF47-A93A-9F35781D36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099858"/>
            <a:ext cx="796739" cy="758142"/>
          </a:xfrm>
          <a:prstGeom prst="rect">
            <a:avLst/>
          </a:prstGeom>
        </p:spPr>
      </p:pic>
    </p:spTree>
    <p:extLst>
      <p:ext uri="{BB962C8B-B14F-4D97-AF65-F5344CB8AC3E}">
        <p14:creationId xmlns:p14="http://schemas.microsoft.com/office/powerpoint/2010/main" val="4071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65B8-205F-294A-90F8-143A5227DD51}"/>
              </a:ext>
            </a:extLst>
          </p:cNvPr>
          <p:cNvSpPr>
            <a:spLocks noGrp="1"/>
          </p:cNvSpPr>
          <p:nvPr>
            <p:ph type="title"/>
          </p:nvPr>
        </p:nvSpPr>
        <p:spPr/>
        <p:txBody>
          <a:bodyPr>
            <a:normAutofit/>
          </a:bodyPr>
          <a:lstStyle/>
          <a:p>
            <a:r>
              <a:rPr lang="en-US" sz="4000" dirty="0"/>
              <a:t>AID applies group intervention</a:t>
            </a:r>
          </a:p>
        </p:txBody>
      </p:sp>
      <p:sp>
        <p:nvSpPr>
          <p:cNvPr id="4" name="Rounded Rectangle 3">
            <a:extLst>
              <a:ext uri="{FF2B5EF4-FFF2-40B4-BE49-F238E27FC236}">
                <a16:creationId xmlns:a16="http://schemas.microsoft.com/office/drawing/2014/main" id="{276303AF-C05F-934B-AB76-2F1310231296}"/>
              </a:ext>
            </a:extLst>
          </p:cNvPr>
          <p:cNvSpPr/>
          <p:nvPr/>
        </p:nvSpPr>
        <p:spPr>
          <a:xfrm>
            <a:off x="4288675" y="1726096"/>
            <a:ext cx="2829755" cy="1229510"/>
          </a:xfrm>
          <a:prstGeom prst="round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7ABD53-0117-964E-A0CF-CBA85325A597}"/>
              </a:ext>
            </a:extLst>
          </p:cNvPr>
          <p:cNvGrpSpPr/>
          <p:nvPr/>
        </p:nvGrpSpPr>
        <p:grpSpPr>
          <a:xfrm>
            <a:off x="4227663" y="1690689"/>
            <a:ext cx="3736674" cy="4119686"/>
            <a:chOff x="933381" y="1673602"/>
            <a:chExt cx="3736674" cy="4119686"/>
          </a:xfrm>
        </p:grpSpPr>
        <p:sp>
          <p:nvSpPr>
            <p:cNvPr id="7" name="Rectangle 6">
              <a:extLst>
                <a:ext uri="{FF2B5EF4-FFF2-40B4-BE49-F238E27FC236}">
                  <a16:creationId xmlns:a16="http://schemas.microsoft.com/office/drawing/2014/main" id="{14063DC5-079B-6145-85DE-92B0D96F0B77}"/>
                </a:ext>
              </a:extLst>
            </p:cNvPr>
            <p:cNvSpPr/>
            <p:nvPr/>
          </p:nvSpPr>
          <p:spPr>
            <a:xfrm>
              <a:off x="933381" y="1673602"/>
              <a:ext cx="3736674" cy="4119686"/>
            </a:xfrm>
            <a:prstGeom prst="rect">
              <a:avLst/>
            </a:prstGeom>
            <a:solidFill>
              <a:schemeClr val="bg1">
                <a:lumMod val="85000"/>
                <a:alpha val="46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2AA14773-1730-674E-AFF8-8EE1ADE2D0D7}"/>
                </a:ext>
              </a:extLst>
            </p:cNvPr>
            <p:cNvSpPr/>
            <p:nvPr/>
          </p:nvSpPr>
          <p:spPr>
            <a:xfrm>
              <a:off x="2389492" y="176352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a:t>
              </a:r>
            </a:p>
          </p:txBody>
        </p:sp>
        <p:sp>
          <p:nvSpPr>
            <p:cNvPr id="9" name="Rectangle 8">
              <a:extLst>
                <a:ext uri="{FF2B5EF4-FFF2-40B4-BE49-F238E27FC236}">
                  <a16:creationId xmlns:a16="http://schemas.microsoft.com/office/drawing/2014/main" id="{8550A275-F39C-7345-8615-55969539CD49}"/>
                </a:ext>
              </a:extLst>
            </p:cNvPr>
            <p:cNvSpPr/>
            <p:nvPr/>
          </p:nvSpPr>
          <p:spPr>
            <a:xfrm>
              <a:off x="2389492" y="2248810"/>
              <a:ext cx="771436" cy="21224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rPr>
                <a:t>P2</a:t>
              </a:r>
            </a:p>
          </p:txBody>
        </p:sp>
        <p:sp>
          <p:nvSpPr>
            <p:cNvPr id="10" name="Rectangle 9">
              <a:extLst>
                <a:ext uri="{FF2B5EF4-FFF2-40B4-BE49-F238E27FC236}">
                  <a16:creationId xmlns:a16="http://schemas.microsoft.com/office/drawing/2014/main" id="{1A12309A-6554-DB4F-B749-1F82B80DD8C2}"/>
                </a:ext>
              </a:extLst>
            </p:cNvPr>
            <p:cNvSpPr/>
            <p:nvPr/>
          </p:nvSpPr>
          <p:spPr>
            <a:xfrm>
              <a:off x="1205646" y="2490658"/>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P3</a:t>
              </a:r>
            </a:p>
          </p:txBody>
        </p:sp>
        <p:sp>
          <p:nvSpPr>
            <p:cNvPr id="11" name="Rectangle 10">
              <a:extLst>
                <a:ext uri="{FF2B5EF4-FFF2-40B4-BE49-F238E27FC236}">
                  <a16:creationId xmlns:a16="http://schemas.microsoft.com/office/drawing/2014/main" id="{8DF5A24E-8DF0-C54A-997F-973EAF429369}"/>
                </a:ext>
              </a:extLst>
            </p:cNvPr>
            <p:cNvSpPr/>
            <p:nvPr/>
          </p:nvSpPr>
          <p:spPr>
            <a:xfrm>
              <a:off x="1205424" y="3234948"/>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P4</a:t>
              </a:r>
            </a:p>
          </p:txBody>
        </p:sp>
        <p:cxnSp>
          <p:nvCxnSpPr>
            <p:cNvPr id="12" name="Straight Arrow Connector 11">
              <a:extLst>
                <a:ext uri="{FF2B5EF4-FFF2-40B4-BE49-F238E27FC236}">
                  <a16:creationId xmlns:a16="http://schemas.microsoft.com/office/drawing/2014/main" id="{602632A2-D589-FF45-8369-603ABED1F908}"/>
                </a:ext>
              </a:extLst>
            </p:cNvPr>
            <p:cNvCxnSpPr>
              <a:cxnSpLocks/>
            </p:cNvCxnSpPr>
            <p:nvPr/>
          </p:nvCxnSpPr>
          <p:spPr>
            <a:xfrm flipH="1">
              <a:off x="1593802" y="3003941"/>
              <a:ext cx="1974" cy="23100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00D6A3A1-641B-F242-921D-69305260D351}"/>
                </a:ext>
              </a:extLst>
            </p:cNvPr>
            <p:cNvSpPr/>
            <p:nvPr/>
          </p:nvSpPr>
          <p:spPr>
            <a:xfrm>
              <a:off x="1212693" y="3752950"/>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P5</a:t>
              </a:r>
            </a:p>
          </p:txBody>
        </p:sp>
        <p:cxnSp>
          <p:nvCxnSpPr>
            <p:cNvPr id="14" name="Straight Arrow Connector 13">
              <a:extLst>
                <a:ext uri="{FF2B5EF4-FFF2-40B4-BE49-F238E27FC236}">
                  <a16:creationId xmlns:a16="http://schemas.microsoft.com/office/drawing/2014/main" id="{40F7CC00-C0D9-FB45-84FC-F98EE757FF53}"/>
                </a:ext>
              </a:extLst>
            </p:cNvPr>
            <p:cNvCxnSpPr>
              <a:cxnSpLocks/>
            </p:cNvCxnSpPr>
            <p:nvPr/>
          </p:nvCxnSpPr>
          <p:spPr>
            <a:xfrm>
              <a:off x="1601752" y="3443327"/>
              <a:ext cx="0" cy="277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59067F1-DC1F-594D-9647-A860F423BE68}"/>
                </a:ext>
              </a:extLst>
            </p:cNvPr>
            <p:cNvCxnSpPr>
              <a:cxnSpLocks/>
              <a:endCxn id="31" idx="1"/>
            </p:cNvCxnSpPr>
            <p:nvPr/>
          </p:nvCxnSpPr>
          <p:spPr>
            <a:xfrm>
              <a:off x="1595776" y="3003941"/>
              <a:ext cx="813495" cy="33346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3A611E5C-8489-6347-8514-202B78B64109}"/>
                </a:ext>
              </a:extLst>
            </p:cNvPr>
            <p:cNvSpPr/>
            <p:nvPr/>
          </p:nvSpPr>
          <p:spPr>
            <a:xfrm>
              <a:off x="2389492" y="4278817"/>
              <a:ext cx="771435" cy="203394"/>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P9</a:t>
              </a:r>
            </a:p>
          </p:txBody>
        </p:sp>
        <p:sp>
          <p:nvSpPr>
            <p:cNvPr id="17" name="Rectangle 16">
              <a:extLst>
                <a:ext uri="{FF2B5EF4-FFF2-40B4-BE49-F238E27FC236}">
                  <a16:creationId xmlns:a16="http://schemas.microsoft.com/office/drawing/2014/main" id="{F353C0C0-65D8-9843-B3AB-552AA86E6E36}"/>
                </a:ext>
              </a:extLst>
            </p:cNvPr>
            <p:cNvSpPr/>
            <p:nvPr/>
          </p:nvSpPr>
          <p:spPr>
            <a:xfrm>
              <a:off x="2389492" y="4959908"/>
              <a:ext cx="771435"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P10</a:t>
              </a:r>
            </a:p>
          </p:txBody>
        </p:sp>
        <p:sp>
          <p:nvSpPr>
            <p:cNvPr id="18" name="Rectangle 17">
              <a:extLst>
                <a:ext uri="{FF2B5EF4-FFF2-40B4-BE49-F238E27FC236}">
                  <a16:creationId xmlns:a16="http://schemas.microsoft.com/office/drawing/2014/main" id="{840DCB12-3599-AF46-8603-0F22C694C281}"/>
                </a:ext>
              </a:extLst>
            </p:cNvPr>
            <p:cNvSpPr/>
            <p:nvPr/>
          </p:nvSpPr>
          <p:spPr>
            <a:xfrm>
              <a:off x="2390575" y="5340051"/>
              <a:ext cx="770352" cy="241940"/>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F</a:t>
              </a:r>
            </a:p>
          </p:txBody>
        </p:sp>
        <p:cxnSp>
          <p:nvCxnSpPr>
            <p:cNvPr id="19" name="Straight Arrow Connector 18">
              <a:extLst>
                <a:ext uri="{FF2B5EF4-FFF2-40B4-BE49-F238E27FC236}">
                  <a16:creationId xmlns:a16="http://schemas.microsoft.com/office/drawing/2014/main" id="{BBC008E3-3C48-024E-9B75-A9A3E1C03F08}"/>
                </a:ext>
              </a:extLst>
            </p:cNvPr>
            <p:cNvCxnSpPr>
              <a:cxnSpLocks/>
            </p:cNvCxnSpPr>
            <p:nvPr/>
          </p:nvCxnSpPr>
          <p:spPr>
            <a:xfrm flipH="1">
              <a:off x="2771577" y="4482211"/>
              <a:ext cx="3632" cy="19229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1C5BF3C5-CD24-1144-BCB5-C29F3DF73799}"/>
                </a:ext>
              </a:extLst>
            </p:cNvPr>
            <p:cNvCxnSpPr>
              <a:cxnSpLocks/>
            </p:cNvCxnSpPr>
            <p:nvPr/>
          </p:nvCxnSpPr>
          <p:spPr>
            <a:xfrm>
              <a:off x="2775210" y="5146831"/>
              <a:ext cx="541" cy="193220"/>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A7B6C9C-0804-D447-895B-3074F1AED96B}"/>
                </a:ext>
              </a:extLst>
            </p:cNvPr>
            <p:cNvCxnSpPr>
              <a:cxnSpLocks/>
            </p:cNvCxnSpPr>
            <p:nvPr/>
          </p:nvCxnSpPr>
          <p:spPr>
            <a:xfrm>
              <a:off x="1607574" y="4479331"/>
              <a:ext cx="1106177" cy="24558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BF964E5-E475-784C-83E4-F95CE86FBB18}"/>
                </a:ext>
              </a:extLst>
            </p:cNvPr>
            <p:cNvCxnSpPr>
              <a:cxnSpLocks/>
              <a:stCxn id="33" idx="2"/>
            </p:cNvCxnSpPr>
            <p:nvPr/>
          </p:nvCxnSpPr>
          <p:spPr>
            <a:xfrm flipH="1">
              <a:off x="2829404" y="4112196"/>
              <a:ext cx="1322110" cy="61272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99648425-7FAC-BA4A-9295-48C26800F9FB}"/>
                </a:ext>
              </a:extLst>
            </p:cNvPr>
            <p:cNvCxnSpPr>
              <a:cxnSpLocks/>
            </p:cNvCxnSpPr>
            <p:nvPr/>
          </p:nvCxnSpPr>
          <p:spPr>
            <a:xfrm flipH="1">
              <a:off x="1594024" y="2354933"/>
              <a:ext cx="795468" cy="13572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3BEA4E8-FBEB-1B47-99CC-75EA6713AB5A}"/>
                </a:ext>
              </a:extLst>
            </p:cNvPr>
            <p:cNvCxnSpPr>
              <a:cxnSpLocks/>
            </p:cNvCxnSpPr>
            <p:nvPr/>
          </p:nvCxnSpPr>
          <p:spPr>
            <a:xfrm>
              <a:off x="2775210" y="1975766"/>
              <a:ext cx="0" cy="273043"/>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609B2DD-5408-DD4B-8BD2-09402B2E269E}"/>
                </a:ext>
              </a:extLst>
            </p:cNvPr>
            <p:cNvSpPr/>
            <p:nvPr/>
          </p:nvSpPr>
          <p:spPr>
            <a:xfrm>
              <a:off x="1219196" y="4271975"/>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P6</a:t>
              </a:r>
            </a:p>
          </p:txBody>
        </p:sp>
        <p:cxnSp>
          <p:nvCxnSpPr>
            <p:cNvPr id="26" name="Straight Arrow Connector 25">
              <a:extLst>
                <a:ext uri="{FF2B5EF4-FFF2-40B4-BE49-F238E27FC236}">
                  <a16:creationId xmlns:a16="http://schemas.microsoft.com/office/drawing/2014/main" id="{FB334D9A-D6DD-3049-9B83-3B5CE4CD5A09}"/>
                </a:ext>
              </a:extLst>
            </p:cNvPr>
            <p:cNvCxnSpPr>
              <a:cxnSpLocks/>
            </p:cNvCxnSpPr>
            <p:nvPr/>
          </p:nvCxnSpPr>
          <p:spPr>
            <a:xfrm>
              <a:off x="1601071" y="3960306"/>
              <a:ext cx="6503" cy="311669"/>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F227CA4C-C9C7-BC44-B8D6-BF6489694F1E}"/>
                </a:ext>
              </a:extLst>
            </p:cNvPr>
            <p:cNvSpPr/>
            <p:nvPr/>
          </p:nvSpPr>
          <p:spPr>
            <a:xfrm>
              <a:off x="1537950" y="290311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28" name="Straight Arrow Connector 27">
              <a:extLst>
                <a:ext uri="{FF2B5EF4-FFF2-40B4-BE49-F238E27FC236}">
                  <a16:creationId xmlns:a16="http://schemas.microsoft.com/office/drawing/2014/main" id="{0724A45F-4395-D546-92CC-698C325FBABA}"/>
                </a:ext>
              </a:extLst>
            </p:cNvPr>
            <p:cNvCxnSpPr>
              <a:cxnSpLocks/>
            </p:cNvCxnSpPr>
            <p:nvPr/>
          </p:nvCxnSpPr>
          <p:spPr>
            <a:xfrm>
              <a:off x="1594024" y="2698015"/>
              <a:ext cx="1752" cy="20509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AB7EDB20-DE7F-2A46-9E0E-309C125FE484}"/>
                </a:ext>
              </a:extLst>
            </p:cNvPr>
            <p:cNvSpPr/>
            <p:nvPr/>
          </p:nvSpPr>
          <p:spPr>
            <a:xfrm>
              <a:off x="2713751" y="4674504"/>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30" name="Straight Arrow Connector 29">
              <a:extLst>
                <a:ext uri="{FF2B5EF4-FFF2-40B4-BE49-F238E27FC236}">
                  <a16:creationId xmlns:a16="http://schemas.microsoft.com/office/drawing/2014/main" id="{C6F21EAA-020F-8C48-AE70-5871D69618D4}"/>
                </a:ext>
              </a:extLst>
            </p:cNvPr>
            <p:cNvCxnSpPr>
              <a:cxnSpLocks/>
            </p:cNvCxnSpPr>
            <p:nvPr/>
          </p:nvCxnSpPr>
          <p:spPr>
            <a:xfrm>
              <a:off x="2771577" y="4775334"/>
              <a:ext cx="3632" cy="184575"/>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47153E2F-7FF2-6748-BE11-508603E8ACF7}"/>
                </a:ext>
              </a:extLst>
            </p:cNvPr>
            <p:cNvSpPr/>
            <p:nvPr/>
          </p:nvSpPr>
          <p:spPr>
            <a:xfrm>
              <a:off x="2409271" y="3233727"/>
              <a:ext cx="776755" cy="207356"/>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P7</a:t>
              </a:r>
            </a:p>
          </p:txBody>
        </p:sp>
        <p:sp>
          <p:nvSpPr>
            <p:cNvPr id="32" name="Rectangle 31">
              <a:extLst>
                <a:ext uri="{FF2B5EF4-FFF2-40B4-BE49-F238E27FC236}">
                  <a16:creationId xmlns:a16="http://schemas.microsoft.com/office/drawing/2014/main" id="{DD4234E1-D574-C544-822B-3CA99FF46FDA}"/>
                </a:ext>
              </a:extLst>
            </p:cNvPr>
            <p:cNvSpPr/>
            <p:nvPr/>
          </p:nvSpPr>
          <p:spPr>
            <a:xfrm>
              <a:off x="2395307" y="3911888"/>
              <a:ext cx="761878" cy="186923"/>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P8</a:t>
              </a:r>
            </a:p>
          </p:txBody>
        </p:sp>
        <p:sp>
          <p:nvSpPr>
            <p:cNvPr id="33" name="Rectangle 32">
              <a:extLst>
                <a:ext uri="{FF2B5EF4-FFF2-40B4-BE49-F238E27FC236}">
                  <a16:creationId xmlns:a16="http://schemas.microsoft.com/office/drawing/2014/main" id="{C8180686-B2B1-4341-8CD7-177A1617A909}"/>
                </a:ext>
              </a:extLst>
            </p:cNvPr>
            <p:cNvSpPr/>
            <p:nvPr/>
          </p:nvSpPr>
          <p:spPr>
            <a:xfrm>
              <a:off x="3763136" y="3904840"/>
              <a:ext cx="776755" cy="207356"/>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P11</a:t>
              </a:r>
            </a:p>
          </p:txBody>
        </p:sp>
        <p:cxnSp>
          <p:nvCxnSpPr>
            <p:cNvPr id="34" name="Straight Arrow Connector 33">
              <a:extLst>
                <a:ext uri="{FF2B5EF4-FFF2-40B4-BE49-F238E27FC236}">
                  <a16:creationId xmlns:a16="http://schemas.microsoft.com/office/drawing/2014/main" id="{DDED718A-08F3-F74B-A775-4D988A78C4FA}"/>
                </a:ext>
              </a:extLst>
            </p:cNvPr>
            <p:cNvCxnSpPr>
              <a:cxnSpLocks/>
            </p:cNvCxnSpPr>
            <p:nvPr/>
          </p:nvCxnSpPr>
          <p:spPr>
            <a:xfrm>
              <a:off x="2838373" y="3707584"/>
              <a:ext cx="924763" cy="300934"/>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C2866A3-113E-874A-B762-6C64B787B609}"/>
                </a:ext>
              </a:extLst>
            </p:cNvPr>
            <p:cNvCxnSpPr>
              <a:cxnSpLocks/>
            </p:cNvCxnSpPr>
            <p:nvPr/>
          </p:nvCxnSpPr>
          <p:spPr>
            <a:xfrm flipH="1">
              <a:off x="2794988" y="3722351"/>
              <a:ext cx="2497" cy="18953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13F4501D-2471-2246-B575-3B25E13DB73B}"/>
                </a:ext>
              </a:extLst>
            </p:cNvPr>
            <p:cNvSpPr/>
            <p:nvPr/>
          </p:nvSpPr>
          <p:spPr>
            <a:xfrm>
              <a:off x="2739658" y="3621521"/>
              <a:ext cx="115651" cy="100830"/>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spc="-100" dirty="0">
                <a:solidFill>
                  <a:schemeClr val="tx1"/>
                </a:solidFill>
                <a:latin typeface="Courier" charset="0"/>
                <a:ea typeface="Courier" charset="0"/>
                <a:cs typeface="Courier" charset="0"/>
              </a:endParaRPr>
            </a:p>
          </p:txBody>
        </p:sp>
        <p:cxnSp>
          <p:nvCxnSpPr>
            <p:cNvPr id="37" name="Straight Arrow Connector 36">
              <a:extLst>
                <a:ext uri="{FF2B5EF4-FFF2-40B4-BE49-F238E27FC236}">
                  <a16:creationId xmlns:a16="http://schemas.microsoft.com/office/drawing/2014/main" id="{A1DFF02B-DCD8-494B-9A95-D8F58EA0CECC}"/>
                </a:ext>
              </a:extLst>
            </p:cNvPr>
            <p:cNvCxnSpPr>
              <a:cxnSpLocks/>
            </p:cNvCxnSpPr>
            <p:nvPr/>
          </p:nvCxnSpPr>
          <p:spPr>
            <a:xfrm flipH="1">
              <a:off x="2797484" y="3441083"/>
              <a:ext cx="165" cy="18043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0E4BCCEF-1163-B846-B04C-C0F7CCBA98D4}"/>
                </a:ext>
              </a:extLst>
            </p:cNvPr>
            <p:cNvCxnSpPr>
              <a:cxnSpLocks/>
              <a:stCxn id="32" idx="2"/>
              <a:endCxn id="16" idx="0"/>
            </p:cNvCxnSpPr>
            <p:nvPr/>
          </p:nvCxnSpPr>
          <p:spPr>
            <a:xfrm flipH="1">
              <a:off x="2775210" y="4098811"/>
              <a:ext cx="1037" cy="18000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grpSp>
      <p:sp>
        <p:nvSpPr>
          <p:cNvPr id="3" name="Footer Placeholder 2">
            <a:extLst>
              <a:ext uri="{FF2B5EF4-FFF2-40B4-BE49-F238E27FC236}">
                <a16:creationId xmlns:a16="http://schemas.microsoft.com/office/drawing/2014/main" id="{82750C0C-013E-264B-BAF4-6DAEE6B040B4}"/>
              </a:ext>
            </a:extLst>
          </p:cNvPr>
          <p:cNvSpPr>
            <a:spLocks noGrp="1"/>
          </p:cNvSpPr>
          <p:nvPr>
            <p:ph type="ftr" sz="quarter" idx="11"/>
          </p:nvPr>
        </p:nvSpPr>
        <p:spPr/>
        <p:txBody>
          <a:bodyPr/>
          <a:lstStyle/>
          <a:p>
            <a:r>
              <a:rPr lang="en-US"/>
              <a:t>Causality-Guided Adaptive Interventional Debugging</a:t>
            </a:r>
            <a:endParaRPr lang="en-US" dirty="0"/>
          </a:p>
        </p:txBody>
      </p:sp>
      <p:sp>
        <p:nvSpPr>
          <p:cNvPr id="41" name="Slide Number Placeholder 40">
            <a:extLst>
              <a:ext uri="{FF2B5EF4-FFF2-40B4-BE49-F238E27FC236}">
                <a16:creationId xmlns:a16="http://schemas.microsoft.com/office/drawing/2014/main" id="{39C53702-4A2F-B14A-806F-4AB077F71EA9}"/>
              </a:ext>
            </a:extLst>
          </p:cNvPr>
          <p:cNvSpPr>
            <a:spLocks noGrp="1"/>
          </p:cNvSpPr>
          <p:nvPr>
            <p:ph type="sldNum" sz="quarter" idx="12"/>
          </p:nvPr>
        </p:nvSpPr>
        <p:spPr/>
        <p:txBody>
          <a:bodyPr/>
          <a:lstStyle/>
          <a:p>
            <a:fld id="{9F270AAE-46E4-FD44-AE44-9A18EA0BCF5B}" type="slidenum">
              <a:rPr lang="en-US" smtClean="0"/>
              <a:t>33</a:t>
            </a:fld>
            <a:endParaRPr lang="en-US"/>
          </a:p>
        </p:txBody>
      </p:sp>
      <p:pic>
        <p:nvPicPr>
          <p:cNvPr id="42" name="Graphic 41" descr="Group of people">
            <a:extLst>
              <a:ext uri="{FF2B5EF4-FFF2-40B4-BE49-F238E27FC236}">
                <a16:creationId xmlns:a16="http://schemas.microsoft.com/office/drawing/2014/main" id="{1E0F42C2-9DBA-EA48-8AB4-E3FE9A34A1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099858"/>
            <a:ext cx="796739" cy="758142"/>
          </a:xfrm>
          <a:prstGeom prst="rect">
            <a:avLst/>
          </a:prstGeom>
        </p:spPr>
      </p:pic>
    </p:spTree>
    <p:extLst>
      <p:ext uri="{BB962C8B-B14F-4D97-AF65-F5344CB8AC3E}">
        <p14:creationId xmlns:p14="http://schemas.microsoft.com/office/powerpoint/2010/main" val="169032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7034D8C-8386-CD43-A74C-EA60233F85D9}"/>
              </a:ext>
            </a:extLst>
          </p:cNvPr>
          <p:cNvSpPr/>
          <p:nvPr/>
        </p:nvSpPr>
        <p:spPr>
          <a:xfrm>
            <a:off x="5169336" y="21644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1BFA51-7F67-914A-9710-13E135BC5702}"/>
              </a:ext>
            </a:extLst>
          </p:cNvPr>
          <p:cNvSpPr/>
          <p:nvPr/>
        </p:nvSpPr>
        <p:spPr>
          <a:xfrm>
            <a:off x="1762643" y="2185075"/>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03F52B9-FBFE-8A4F-AC23-6BF6FB8D800C}"/>
              </a:ext>
            </a:extLst>
          </p:cNvPr>
          <p:cNvGrpSpPr/>
          <p:nvPr/>
        </p:nvGrpSpPr>
        <p:grpSpPr>
          <a:xfrm>
            <a:off x="1762643" y="2185075"/>
            <a:ext cx="1624529" cy="1315209"/>
            <a:chOff x="2475051" y="3847291"/>
            <a:chExt cx="1604895" cy="1126693"/>
          </a:xfrm>
        </p:grpSpPr>
        <p:pic>
          <p:nvPicPr>
            <p:cNvPr id="12" name="Graphic 11" descr="Bar chart">
              <a:extLst>
                <a:ext uri="{FF2B5EF4-FFF2-40B4-BE49-F238E27FC236}">
                  <a16:creationId xmlns:a16="http://schemas.microsoft.com/office/drawing/2014/main" id="{F2D9E9FD-DE2C-AF48-AFDF-BE8DF6991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69" y="3847291"/>
              <a:ext cx="1049877" cy="1003798"/>
            </a:xfrm>
            <a:prstGeom prst="rect">
              <a:avLst/>
            </a:prstGeom>
          </p:spPr>
        </p:pic>
        <p:pic>
          <p:nvPicPr>
            <p:cNvPr id="19" name="Graphic 18" descr="Bug under magnifying glass">
              <a:extLst>
                <a:ext uri="{FF2B5EF4-FFF2-40B4-BE49-F238E27FC236}">
                  <a16:creationId xmlns:a16="http://schemas.microsoft.com/office/drawing/2014/main" id="{5016BF94-F4A3-F24B-B1CA-71C3F5A1C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051" y="4216834"/>
              <a:ext cx="914400" cy="757150"/>
            </a:xfrm>
            <a:prstGeom prst="rect">
              <a:avLst/>
            </a:prstGeom>
          </p:spPr>
        </p:pic>
      </p:grpSp>
      <p:sp>
        <p:nvSpPr>
          <p:cNvPr id="24" name="TextBox 23">
            <a:extLst>
              <a:ext uri="{FF2B5EF4-FFF2-40B4-BE49-F238E27FC236}">
                <a16:creationId xmlns:a16="http://schemas.microsoft.com/office/drawing/2014/main" id="{E8EA7390-12A8-6341-8D90-C67B74307018}"/>
              </a:ext>
            </a:extLst>
          </p:cNvPr>
          <p:cNvSpPr txBox="1"/>
          <p:nvPr/>
        </p:nvSpPr>
        <p:spPr>
          <a:xfrm>
            <a:off x="1800856" y="3318871"/>
            <a:ext cx="1751439" cy="954107"/>
          </a:xfrm>
          <a:prstGeom prst="rect">
            <a:avLst/>
          </a:prstGeom>
          <a:noFill/>
        </p:spPr>
        <p:txBody>
          <a:bodyPr wrap="square" rtlCol="0">
            <a:spAutoFit/>
          </a:bodyPr>
          <a:lstStyle/>
          <a:p>
            <a:pPr algn="ctr"/>
            <a:r>
              <a:rPr lang="en-US" sz="2800" dirty="0"/>
              <a:t>statistical </a:t>
            </a:r>
          </a:p>
          <a:p>
            <a:pPr algn="ctr"/>
            <a:r>
              <a:rPr lang="en-US" sz="2800" dirty="0"/>
              <a:t>debugging</a:t>
            </a:r>
          </a:p>
        </p:txBody>
      </p:sp>
      <p:sp>
        <p:nvSpPr>
          <p:cNvPr id="29" name="Rectangle 28">
            <a:extLst>
              <a:ext uri="{FF2B5EF4-FFF2-40B4-BE49-F238E27FC236}">
                <a16:creationId xmlns:a16="http://schemas.microsoft.com/office/drawing/2014/main" id="{8A385735-CA81-DE4D-A607-18A3FFCA09C2}"/>
              </a:ext>
            </a:extLst>
          </p:cNvPr>
          <p:cNvSpPr/>
          <p:nvPr/>
        </p:nvSpPr>
        <p:spPr>
          <a:xfrm>
            <a:off x="8835275" y="2185764"/>
            <a:ext cx="1892725" cy="21877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12C284A-5C61-8643-9DAE-CAAA28D0256E}"/>
              </a:ext>
            </a:extLst>
          </p:cNvPr>
          <p:cNvGrpSpPr/>
          <p:nvPr/>
        </p:nvGrpSpPr>
        <p:grpSpPr>
          <a:xfrm>
            <a:off x="9103471" y="2185764"/>
            <a:ext cx="1263048" cy="1287619"/>
            <a:chOff x="6562142" y="3936690"/>
            <a:chExt cx="852670" cy="914400"/>
          </a:xfrm>
        </p:grpSpPr>
        <p:pic>
          <p:nvPicPr>
            <p:cNvPr id="14" name="Graphic 13" descr="Needle">
              <a:extLst>
                <a:ext uri="{FF2B5EF4-FFF2-40B4-BE49-F238E27FC236}">
                  <a16:creationId xmlns:a16="http://schemas.microsoft.com/office/drawing/2014/main" id="{BB2CB970-02D0-1B42-9DF8-CE6C53775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142" y="3936690"/>
              <a:ext cx="810208" cy="914400"/>
            </a:xfrm>
            <a:prstGeom prst="rect">
              <a:avLst/>
            </a:prstGeom>
          </p:spPr>
        </p:pic>
        <p:pic>
          <p:nvPicPr>
            <p:cNvPr id="21" name="Graphic 20" descr="Bug">
              <a:extLst>
                <a:ext uri="{FF2B5EF4-FFF2-40B4-BE49-F238E27FC236}">
                  <a16:creationId xmlns:a16="http://schemas.microsoft.com/office/drawing/2014/main" id="{212A30ED-A07B-174F-89AC-E0DAB116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4698" y="4282885"/>
              <a:ext cx="400114" cy="400114"/>
            </a:xfrm>
            <a:prstGeom prst="rect">
              <a:avLst/>
            </a:prstGeom>
          </p:spPr>
        </p:pic>
      </p:grpSp>
      <p:sp>
        <p:nvSpPr>
          <p:cNvPr id="27" name="TextBox 26">
            <a:extLst>
              <a:ext uri="{FF2B5EF4-FFF2-40B4-BE49-F238E27FC236}">
                <a16:creationId xmlns:a16="http://schemas.microsoft.com/office/drawing/2014/main" id="{F32D88D0-CFCE-2B4B-931A-7E1B647B457F}"/>
              </a:ext>
            </a:extLst>
          </p:cNvPr>
          <p:cNvSpPr txBox="1"/>
          <p:nvPr/>
        </p:nvSpPr>
        <p:spPr>
          <a:xfrm>
            <a:off x="8905554" y="3330619"/>
            <a:ext cx="1736562" cy="954107"/>
          </a:xfrm>
          <a:prstGeom prst="rect">
            <a:avLst/>
          </a:prstGeom>
          <a:noFill/>
        </p:spPr>
        <p:txBody>
          <a:bodyPr wrap="square" rtlCol="0">
            <a:spAutoFit/>
          </a:bodyPr>
          <a:lstStyle/>
          <a:p>
            <a:pPr algn="ctr"/>
            <a:r>
              <a:rPr lang="en-US" sz="2800" dirty="0"/>
              <a:t>fault</a:t>
            </a:r>
          </a:p>
          <a:p>
            <a:pPr algn="ctr"/>
            <a:r>
              <a:rPr lang="en-US" sz="2800" dirty="0"/>
              <a:t>injection</a:t>
            </a:r>
          </a:p>
        </p:txBody>
      </p:sp>
      <p:sp>
        <p:nvSpPr>
          <p:cNvPr id="25" name="TextBox 24">
            <a:extLst>
              <a:ext uri="{FF2B5EF4-FFF2-40B4-BE49-F238E27FC236}">
                <a16:creationId xmlns:a16="http://schemas.microsoft.com/office/drawing/2014/main" id="{003F1C89-8548-894B-9680-1290DD5406C2}"/>
              </a:ext>
            </a:extLst>
          </p:cNvPr>
          <p:cNvSpPr txBox="1"/>
          <p:nvPr/>
        </p:nvSpPr>
        <p:spPr>
          <a:xfrm>
            <a:off x="5296605" y="1609747"/>
            <a:ext cx="1537630" cy="523220"/>
          </a:xfrm>
          <a:prstGeom prst="rect">
            <a:avLst/>
          </a:prstGeom>
          <a:noFill/>
        </p:spPr>
        <p:txBody>
          <a:bodyPr wrap="square" rtlCol="0">
            <a:spAutoFit/>
          </a:bodyPr>
          <a:lstStyle/>
          <a:p>
            <a:pPr algn="ctr"/>
            <a:r>
              <a:rPr lang="en-US" sz="2800" dirty="0"/>
              <a:t>causality</a:t>
            </a:r>
          </a:p>
        </p:txBody>
      </p:sp>
      <p:pic>
        <p:nvPicPr>
          <p:cNvPr id="33" name="Picture 32">
            <a:extLst>
              <a:ext uri="{FF2B5EF4-FFF2-40B4-BE49-F238E27FC236}">
                <a16:creationId xmlns:a16="http://schemas.microsoft.com/office/drawing/2014/main" id="{87D9AD6A-ED5D-A148-898D-DE27B8E4CCDD}"/>
              </a:ext>
            </a:extLst>
          </p:cNvPr>
          <p:cNvPicPr>
            <a:picLocks noChangeAspect="1"/>
          </p:cNvPicPr>
          <p:nvPr/>
        </p:nvPicPr>
        <p:blipFill>
          <a:blip r:embed="rId11"/>
          <a:stretch>
            <a:fillRect/>
          </a:stretch>
        </p:blipFill>
        <p:spPr>
          <a:xfrm>
            <a:off x="5484745" y="567517"/>
            <a:ext cx="1120620" cy="1004278"/>
          </a:xfrm>
          <a:prstGeom prst="rect">
            <a:avLst/>
          </a:prstGeom>
        </p:spPr>
      </p:pic>
      <p:cxnSp>
        <p:nvCxnSpPr>
          <p:cNvPr id="20" name="Curved Connector 19">
            <a:extLst>
              <a:ext uri="{FF2B5EF4-FFF2-40B4-BE49-F238E27FC236}">
                <a16:creationId xmlns:a16="http://schemas.microsoft.com/office/drawing/2014/main" id="{BD53F27D-61E3-6741-AF5F-722ED52F82BF}"/>
              </a:ext>
            </a:extLst>
          </p:cNvPr>
          <p:cNvCxnSpPr>
            <a:cxnSpLocks/>
            <a:stCxn id="12" idx="0"/>
          </p:cNvCxnSpPr>
          <p:nvPr/>
        </p:nvCxnSpPr>
        <p:spPr>
          <a:xfrm rot="5400000" flipH="1" flipV="1">
            <a:off x="3572963" y="593178"/>
            <a:ext cx="874747" cy="2309049"/>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ED083D91-F137-AA4E-9BF7-052B035D163F}"/>
              </a:ext>
            </a:extLst>
          </p:cNvPr>
          <p:cNvCxnSpPr>
            <a:cxnSpLocks/>
            <a:endCxn id="14" idx="0"/>
          </p:cNvCxnSpPr>
          <p:nvPr/>
        </p:nvCxnSpPr>
        <p:spPr>
          <a:xfrm>
            <a:off x="7057586" y="1310328"/>
            <a:ext cx="2645960" cy="87543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B28D053B-2FED-274A-88C5-9D9075F6F508}"/>
              </a:ext>
            </a:extLst>
          </p:cNvPr>
          <p:cNvCxnSpPr>
            <a:cxnSpLocks/>
            <a:stCxn id="29" idx="2"/>
          </p:cNvCxnSpPr>
          <p:nvPr/>
        </p:nvCxnSpPr>
        <p:spPr>
          <a:xfrm rot="5400000">
            <a:off x="7971559" y="3459557"/>
            <a:ext cx="896107" cy="2724052"/>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2DF67A09-ADBA-BF40-B762-C1A6AE0E03E0}"/>
              </a:ext>
            </a:extLst>
          </p:cNvPr>
          <p:cNvCxnSpPr>
            <a:cxnSpLocks/>
            <a:endCxn id="3" idx="2"/>
          </p:cNvCxnSpPr>
          <p:nvPr/>
        </p:nvCxnSpPr>
        <p:spPr>
          <a:xfrm rot="10800000">
            <a:off x="2709007" y="4372841"/>
            <a:ext cx="2455855" cy="896796"/>
          </a:xfrm>
          <a:prstGeom prst="curvedConnector2">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Graphic 51" descr="List">
            <a:extLst>
              <a:ext uri="{FF2B5EF4-FFF2-40B4-BE49-F238E27FC236}">
                <a16:creationId xmlns:a16="http://schemas.microsoft.com/office/drawing/2014/main" id="{6B350A86-85A1-6449-BC13-AE6235763D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8043" y="462264"/>
            <a:ext cx="843290" cy="914400"/>
          </a:xfrm>
          <a:prstGeom prst="rect">
            <a:avLst/>
          </a:prstGeom>
        </p:spPr>
      </p:pic>
      <p:pic>
        <p:nvPicPr>
          <p:cNvPr id="58" name="Graphic 57" descr="Web design">
            <a:extLst>
              <a:ext uri="{FF2B5EF4-FFF2-40B4-BE49-F238E27FC236}">
                <a16:creationId xmlns:a16="http://schemas.microsoft.com/office/drawing/2014/main" id="{036D359A-3602-0743-8401-D3B21C55C3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32342" y="5020428"/>
            <a:ext cx="1301366" cy="1301366"/>
          </a:xfrm>
          <a:prstGeom prst="rect">
            <a:avLst/>
          </a:prstGeom>
        </p:spPr>
      </p:pic>
      <p:pic>
        <p:nvPicPr>
          <p:cNvPr id="60" name="Graphic 59" descr="Workflow">
            <a:extLst>
              <a:ext uri="{FF2B5EF4-FFF2-40B4-BE49-F238E27FC236}">
                <a16:creationId xmlns:a16="http://schemas.microsoft.com/office/drawing/2014/main" id="{53761449-12B9-1340-8BFF-3D8680733A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25825" y="462264"/>
            <a:ext cx="914400" cy="914400"/>
          </a:xfrm>
          <a:prstGeom prst="rect">
            <a:avLst/>
          </a:prstGeom>
        </p:spPr>
      </p:pic>
      <p:pic>
        <p:nvPicPr>
          <p:cNvPr id="62" name="Graphic 61" descr="Bug">
            <a:extLst>
              <a:ext uri="{FF2B5EF4-FFF2-40B4-BE49-F238E27FC236}">
                <a16:creationId xmlns:a16="http://schemas.microsoft.com/office/drawing/2014/main" id="{0AEE3A93-5100-5842-80E6-13014D41B9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8954" y="5539383"/>
            <a:ext cx="592683" cy="563423"/>
          </a:xfrm>
          <a:prstGeom prst="rect">
            <a:avLst/>
          </a:prstGeom>
        </p:spPr>
      </p:pic>
      <p:sp>
        <p:nvSpPr>
          <p:cNvPr id="66" name="Rectangle 65">
            <a:extLst>
              <a:ext uri="{FF2B5EF4-FFF2-40B4-BE49-F238E27FC236}">
                <a16:creationId xmlns:a16="http://schemas.microsoft.com/office/drawing/2014/main" id="{504793C1-2C1D-6048-BEA5-FFD183E41906}"/>
              </a:ext>
            </a:extLst>
          </p:cNvPr>
          <p:cNvSpPr/>
          <p:nvPr/>
        </p:nvSpPr>
        <p:spPr>
          <a:xfrm>
            <a:off x="5175098" y="4097911"/>
            <a:ext cx="1892725" cy="2187766"/>
          </a:xfrm>
          <a:prstGeom prst="rect">
            <a:avLst/>
          </a:prstGeom>
          <a:solidFill>
            <a:schemeClr val="bg2">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Group of people">
            <a:extLst>
              <a:ext uri="{FF2B5EF4-FFF2-40B4-BE49-F238E27FC236}">
                <a16:creationId xmlns:a16="http://schemas.microsoft.com/office/drawing/2014/main" id="{FE5B9C07-6BA2-C441-8913-737379CB57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36135" y="4152017"/>
            <a:ext cx="1137474" cy="1082370"/>
          </a:xfrm>
          <a:prstGeom prst="rect">
            <a:avLst/>
          </a:prstGeom>
        </p:spPr>
      </p:pic>
      <p:sp>
        <p:nvSpPr>
          <p:cNvPr id="68" name="TextBox 67">
            <a:extLst>
              <a:ext uri="{FF2B5EF4-FFF2-40B4-BE49-F238E27FC236}">
                <a16:creationId xmlns:a16="http://schemas.microsoft.com/office/drawing/2014/main" id="{F8FE8BA7-BEB8-2746-B288-C34580CBD31E}"/>
              </a:ext>
            </a:extLst>
          </p:cNvPr>
          <p:cNvSpPr txBox="1"/>
          <p:nvPr/>
        </p:nvSpPr>
        <p:spPr>
          <a:xfrm>
            <a:off x="5292055" y="5194248"/>
            <a:ext cx="1565551" cy="954107"/>
          </a:xfrm>
          <a:prstGeom prst="rect">
            <a:avLst/>
          </a:prstGeom>
          <a:noFill/>
        </p:spPr>
        <p:txBody>
          <a:bodyPr wrap="square" rtlCol="0">
            <a:spAutoFit/>
          </a:bodyPr>
          <a:lstStyle/>
          <a:p>
            <a:pPr algn="ctr"/>
            <a:r>
              <a:rPr lang="en-US" sz="2800" dirty="0"/>
              <a:t>group</a:t>
            </a:r>
          </a:p>
          <a:p>
            <a:pPr algn="ctr"/>
            <a:r>
              <a:rPr lang="en-US" sz="2800" dirty="0"/>
              <a:t>testing</a:t>
            </a:r>
          </a:p>
        </p:txBody>
      </p:sp>
      <p:sp>
        <p:nvSpPr>
          <p:cNvPr id="2" name="Footer Placeholder 1">
            <a:extLst>
              <a:ext uri="{FF2B5EF4-FFF2-40B4-BE49-F238E27FC236}">
                <a16:creationId xmlns:a16="http://schemas.microsoft.com/office/drawing/2014/main" id="{8C158E49-7C0A-A149-B537-6697DAE5EFC3}"/>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57F2032A-E046-3A42-88DC-AB3F7A01B8BB}"/>
              </a:ext>
            </a:extLst>
          </p:cNvPr>
          <p:cNvSpPr>
            <a:spLocks noGrp="1"/>
          </p:cNvSpPr>
          <p:nvPr>
            <p:ph type="sldNum" sz="quarter" idx="12"/>
          </p:nvPr>
        </p:nvSpPr>
        <p:spPr/>
        <p:txBody>
          <a:bodyPr/>
          <a:lstStyle/>
          <a:p>
            <a:fld id="{9F270AAE-46E4-FD44-AE44-9A18EA0BCF5B}" type="slidenum">
              <a:rPr lang="en-US" smtClean="0"/>
              <a:t>34</a:t>
            </a:fld>
            <a:endParaRPr lang="en-US"/>
          </a:p>
        </p:txBody>
      </p:sp>
      <p:pic>
        <p:nvPicPr>
          <p:cNvPr id="5" name="Graphic 4" descr="Checkmark">
            <a:extLst>
              <a:ext uri="{FF2B5EF4-FFF2-40B4-BE49-F238E27FC236}">
                <a16:creationId xmlns:a16="http://schemas.microsoft.com/office/drawing/2014/main" id="{C743F089-9FD1-224D-B2FF-5A62746281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07305" y="296122"/>
            <a:ext cx="623342" cy="623342"/>
          </a:xfrm>
          <a:prstGeom prst="rect">
            <a:avLst/>
          </a:prstGeom>
        </p:spPr>
      </p:pic>
      <p:pic>
        <p:nvPicPr>
          <p:cNvPr id="30" name="Graphic 29" descr="Checkmark">
            <a:extLst>
              <a:ext uri="{FF2B5EF4-FFF2-40B4-BE49-F238E27FC236}">
                <a16:creationId xmlns:a16="http://schemas.microsoft.com/office/drawing/2014/main" id="{FC7F7FCE-91FD-AE4B-9B74-805DC018912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19245" y="296122"/>
            <a:ext cx="623342" cy="623342"/>
          </a:xfrm>
          <a:prstGeom prst="rect">
            <a:avLst/>
          </a:prstGeom>
        </p:spPr>
      </p:pic>
      <p:pic>
        <p:nvPicPr>
          <p:cNvPr id="31" name="Graphic 30" descr="Checkmark">
            <a:extLst>
              <a:ext uri="{FF2B5EF4-FFF2-40B4-BE49-F238E27FC236}">
                <a16:creationId xmlns:a16="http://schemas.microsoft.com/office/drawing/2014/main" id="{87A0B33E-64E2-BB46-9C17-E2040A5086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53951" y="5092839"/>
            <a:ext cx="623342" cy="623342"/>
          </a:xfrm>
          <a:prstGeom prst="rect">
            <a:avLst/>
          </a:prstGeom>
        </p:spPr>
      </p:pic>
      <p:pic>
        <p:nvPicPr>
          <p:cNvPr id="32" name="Graphic 31" descr="Web design">
            <a:extLst>
              <a:ext uri="{FF2B5EF4-FFF2-40B4-BE49-F238E27FC236}">
                <a16:creationId xmlns:a16="http://schemas.microsoft.com/office/drawing/2014/main" id="{E199BA1F-8825-7D4B-9BF0-7C5BB0C085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1277" y="4987769"/>
            <a:ext cx="1301366" cy="1301366"/>
          </a:xfrm>
          <a:prstGeom prst="rect">
            <a:avLst/>
          </a:prstGeom>
        </p:spPr>
      </p:pic>
      <p:pic>
        <p:nvPicPr>
          <p:cNvPr id="35" name="Graphic 34" descr="Decision chart">
            <a:extLst>
              <a:ext uri="{FF2B5EF4-FFF2-40B4-BE49-F238E27FC236}">
                <a16:creationId xmlns:a16="http://schemas.microsoft.com/office/drawing/2014/main" id="{D56AD1E3-0B98-5B4F-9FEC-1163C474B05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82373" y="5263974"/>
            <a:ext cx="727122" cy="727122"/>
          </a:xfrm>
          <a:prstGeom prst="rect">
            <a:avLst/>
          </a:prstGeom>
        </p:spPr>
      </p:pic>
      <p:pic>
        <p:nvPicPr>
          <p:cNvPr id="36" name="Graphic 35" descr="Checkmark">
            <a:extLst>
              <a:ext uri="{FF2B5EF4-FFF2-40B4-BE49-F238E27FC236}">
                <a16:creationId xmlns:a16="http://schemas.microsoft.com/office/drawing/2014/main" id="{9C41284A-7791-4747-8DA0-338F1DF2B8E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21182" y="5071928"/>
            <a:ext cx="623342" cy="623342"/>
          </a:xfrm>
          <a:prstGeom prst="rect">
            <a:avLst/>
          </a:prstGeom>
        </p:spPr>
      </p:pic>
      <p:pic>
        <p:nvPicPr>
          <p:cNvPr id="9" name="Graphic 8" descr="Scissors">
            <a:extLst>
              <a:ext uri="{FF2B5EF4-FFF2-40B4-BE49-F238E27FC236}">
                <a16:creationId xmlns:a16="http://schemas.microsoft.com/office/drawing/2014/main" id="{10F118B5-3DCC-5F44-89CC-D4C2EBFA746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56991" y="5191794"/>
            <a:ext cx="1070148" cy="1070148"/>
          </a:xfrm>
          <a:prstGeom prst="rect">
            <a:avLst/>
          </a:prstGeom>
        </p:spPr>
      </p:pic>
      <p:sp>
        <p:nvSpPr>
          <p:cNvPr id="40" name="Title 1">
            <a:extLst>
              <a:ext uri="{FF2B5EF4-FFF2-40B4-BE49-F238E27FC236}">
                <a16:creationId xmlns:a16="http://schemas.microsoft.com/office/drawing/2014/main" id="{5DD34342-93B3-FE43-9F81-FEDBFD6A70D7}"/>
              </a:ext>
            </a:extLst>
          </p:cNvPr>
          <p:cNvSpPr>
            <a:spLocks noGrp="1"/>
          </p:cNvSpPr>
          <p:nvPr>
            <p:ph type="title"/>
          </p:nvPr>
        </p:nvSpPr>
        <p:spPr>
          <a:xfrm>
            <a:off x="299781" y="-90825"/>
            <a:ext cx="10515600" cy="1325563"/>
          </a:xfrm>
        </p:spPr>
        <p:txBody>
          <a:bodyPr/>
          <a:lstStyle/>
          <a:p>
            <a:r>
              <a:rPr lang="en-US" sz="4000" b="1" dirty="0"/>
              <a:t>AID</a:t>
            </a:r>
            <a:endParaRPr lang="en-US" b="1" dirty="0"/>
          </a:p>
        </p:txBody>
      </p:sp>
      <p:cxnSp>
        <p:nvCxnSpPr>
          <p:cNvPr id="42" name="Elbow Connector 41">
            <a:extLst>
              <a:ext uri="{FF2B5EF4-FFF2-40B4-BE49-F238E27FC236}">
                <a16:creationId xmlns:a16="http://schemas.microsoft.com/office/drawing/2014/main" id="{F08D87C4-57CD-8E4F-B1EA-309A14FD0BEB}"/>
              </a:ext>
            </a:extLst>
          </p:cNvPr>
          <p:cNvCxnSpPr>
            <a:cxnSpLocks/>
          </p:cNvCxnSpPr>
          <p:nvPr/>
        </p:nvCxnSpPr>
        <p:spPr>
          <a:xfrm rot="5400000" flipH="1" flipV="1">
            <a:off x="472600" y="3697727"/>
            <a:ext cx="1929402" cy="650683"/>
          </a:xfrm>
          <a:prstGeom prst="bentConnector2">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192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ABE3147E-34FF-4B42-87EA-CCC2CD9F2386}"/>
              </a:ext>
            </a:extLst>
          </p:cNvPr>
          <p:cNvSpPr/>
          <p:nvPr/>
        </p:nvSpPr>
        <p:spPr>
          <a:xfrm>
            <a:off x="4038599" y="2597589"/>
            <a:ext cx="1269043" cy="756922"/>
          </a:xfrm>
          <a:prstGeom prst="round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DFB2540-FE0B-F14A-9F66-75210BED352B}"/>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A51A81F5-970A-E340-AD86-4A9987FBF8DC}"/>
              </a:ext>
            </a:extLst>
          </p:cNvPr>
          <p:cNvSpPr>
            <a:spLocks noGrp="1"/>
          </p:cNvSpPr>
          <p:nvPr>
            <p:ph type="sldNum" sz="quarter" idx="12"/>
          </p:nvPr>
        </p:nvSpPr>
        <p:spPr/>
        <p:txBody>
          <a:bodyPr/>
          <a:lstStyle/>
          <a:p>
            <a:fld id="{9F270AAE-46E4-FD44-AE44-9A18EA0BCF5B}" type="slidenum">
              <a:rPr lang="en-US" smtClean="0"/>
              <a:t>35</a:t>
            </a:fld>
            <a:endParaRPr lang="en-US"/>
          </a:p>
        </p:txBody>
      </p:sp>
      <p:pic>
        <p:nvPicPr>
          <p:cNvPr id="7" name="Graphic 6" descr="Scissors">
            <a:extLst>
              <a:ext uri="{FF2B5EF4-FFF2-40B4-BE49-F238E27FC236}">
                <a16:creationId xmlns:a16="http://schemas.microsoft.com/office/drawing/2014/main" id="{512043D8-398B-F04E-B66D-A37F1A0437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065133"/>
            <a:ext cx="841475" cy="841475"/>
          </a:xfrm>
          <a:prstGeom prst="rect">
            <a:avLst/>
          </a:prstGeom>
        </p:spPr>
      </p:pic>
      <p:sp>
        <p:nvSpPr>
          <p:cNvPr id="5" name="Title 4">
            <a:extLst>
              <a:ext uri="{FF2B5EF4-FFF2-40B4-BE49-F238E27FC236}">
                <a16:creationId xmlns:a16="http://schemas.microsoft.com/office/drawing/2014/main" id="{DD1A2519-261C-4D49-8ABD-58086AB97D1E}"/>
              </a:ext>
            </a:extLst>
          </p:cNvPr>
          <p:cNvSpPr>
            <a:spLocks noGrp="1"/>
          </p:cNvSpPr>
          <p:nvPr>
            <p:ph type="title"/>
          </p:nvPr>
        </p:nvSpPr>
        <p:spPr/>
        <p:txBody>
          <a:bodyPr/>
          <a:lstStyle/>
          <a:p>
            <a:r>
              <a:rPr lang="en-US" dirty="0"/>
              <a:t>AID pruning</a:t>
            </a:r>
          </a:p>
        </p:txBody>
      </p:sp>
      <p:sp>
        <p:nvSpPr>
          <p:cNvPr id="10" name="Rectangle 9">
            <a:extLst>
              <a:ext uri="{FF2B5EF4-FFF2-40B4-BE49-F238E27FC236}">
                <a16:creationId xmlns:a16="http://schemas.microsoft.com/office/drawing/2014/main" id="{B4A5F902-6477-5D46-8060-E77C93E06428}"/>
              </a:ext>
            </a:extLst>
          </p:cNvPr>
          <p:cNvSpPr/>
          <p:nvPr/>
        </p:nvSpPr>
        <p:spPr>
          <a:xfrm>
            <a:off x="4331467" y="2825560"/>
            <a:ext cx="647635" cy="209828"/>
          </a:xfrm>
          <a:prstGeom prst="rect">
            <a:avLst/>
          </a:prstGeom>
          <a:noFill/>
          <a:ln w="127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bg1">
                    <a:lumMod val="65000"/>
                  </a:schemeClr>
                </a:solidFill>
                <a:latin typeface="Courier" charset="0"/>
                <a:ea typeface="Courier" charset="0"/>
                <a:cs typeface="Courier" charset="0"/>
              </a:rPr>
              <a:t>P3</a:t>
            </a:r>
          </a:p>
        </p:txBody>
      </p:sp>
      <p:cxnSp>
        <p:nvCxnSpPr>
          <p:cNvPr id="11" name="Straight Arrow Connector 10">
            <a:extLst>
              <a:ext uri="{FF2B5EF4-FFF2-40B4-BE49-F238E27FC236}">
                <a16:creationId xmlns:a16="http://schemas.microsoft.com/office/drawing/2014/main" id="{F4BA9CDB-81E1-F943-894D-A162B3947681}"/>
              </a:ext>
            </a:extLst>
          </p:cNvPr>
          <p:cNvCxnSpPr>
            <a:cxnSpLocks/>
            <a:endCxn id="12" idx="0"/>
          </p:cNvCxnSpPr>
          <p:nvPr/>
        </p:nvCxnSpPr>
        <p:spPr>
          <a:xfrm>
            <a:off x="4979102" y="2930474"/>
            <a:ext cx="1623811" cy="860896"/>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460C570-F620-754F-849C-D3213168B393}"/>
              </a:ext>
            </a:extLst>
          </p:cNvPr>
          <p:cNvSpPr/>
          <p:nvPr/>
        </p:nvSpPr>
        <p:spPr>
          <a:xfrm>
            <a:off x="6279095" y="3791370"/>
            <a:ext cx="647635" cy="209828"/>
          </a:xfrm>
          <a:prstGeom prst="rect">
            <a:avLst/>
          </a:prstGeom>
          <a:noFill/>
          <a:ln w="12700">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bg1">
                    <a:lumMod val="65000"/>
                  </a:schemeClr>
                </a:solidFill>
                <a:latin typeface="Courier" charset="0"/>
                <a:ea typeface="Courier" charset="0"/>
                <a:cs typeface="Courier" charset="0"/>
              </a:rPr>
              <a:t>P11</a:t>
            </a:r>
          </a:p>
        </p:txBody>
      </p:sp>
      <p:cxnSp>
        <p:nvCxnSpPr>
          <p:cNvPr id="13" name="Straight Arrow Connector 12">
            <a:extLst>
              <a:ext uri="{FF2B5EF4-FFF2-40B4-BE49-F238E27FC236}">
                <a16:creationId xmlns:a16="http://schemas.microsoft.com/office/drawing/2014/main" id="{3D623F6E-D732-3740-ADC5-D774FC98B597}"/>
              </a:ext>
            </a:extLst>
          </p:cNvPr>
          <p:cNvCxnSpPr>
            <a:cxnSpLocks/>
            <a:stCxn id="12" idx="2"/>
          </p:cNvCxnSpPr>
          <p:nvPr/>
        </p:nvCxnSpPr>
        <p:spPr>
          <a:xfrm flipH="1">
            <a:off x="5633678" y="4001198"/>
            <a:ext cx="969235" cy="864208"/>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01CFCFE-8A01-624B-8622-EAB93BC1EDE7}"/>
              </a:ext>
            </a:extLst>
          </p:cNvPr>
          <p:cNvCxnSpPr>
            <a:cxnSpLocks/>
          </p:cNvCxnSpPr>
          <p:nvPr/>
        </p:nvCxnSpPr>
        <p:spPr>
          <a:xfrm flipH="1">
            <a:off x="4655283" y="2494804"/>
            <a:ext cx="978394" cy="330757"/>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F2A9389-5DD4-1641-AA06-2A88F79173D5}"/>
              </a:ext>
            </a:extLst>
          </p:cNvPr>
          <p:cNvCxnSpPr>
            <a:cxnSpLocks/>
          </p:cNvCxnSpPr>
          <p:nvPr/>
        </p:nvCxnSpPr>
        <p:spPr>
          <a:xfrm>
            <a:off x="5633677" y="2003728"/>
            <a:ext cx="0" cy="276299"/>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CEA7285-B343-D445-9121-B55A620ACC40}"/>
              </a:ext>
            </a:extLst>
          </p:cNvPr>
          <p:cNvSpPr/>
          <p:nvPr/>
        </p:nvSpPr>
        <p:spPr>
          <a:xfrm>
            <a:off x="5312980" y="5408119"/>
            <a:ext cx="642296" cy="244824"/>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F</a:t>
            </a:r>
          </a:p>
        </p:txBody>
      </p:sp>
      <p:cxnSp>
        <p:nvCxnSpPr>
          <p:cNvPr id="18" name="Straight Arrow Connector 17">
            <a:extLst>
              <a:ext uri="{FF2B5EF4-FFF2-40B4-BE49-F238E27FC236}">
                <a16:creationId xmlns:a16="http://schemas.microsoft.com/office/drawing/2014/main" id="{817A0585-0073-284F-9809-EC5FA79518D9}"/>
              </a:ext>
            </a:extLst>
          </p:cNvPr>
          <p:cNvCxnSpPr>
            <a:cxnSpLocks/>
          </p:cNvCxnSpPr>
          <p:nvPr/>
        </p:nvCxnSpPr>
        <p:spPr>
          <a:xfrm>
            <a:off x="5633678" y="5054559"/>
            <a:ext cx="451" cy="353561"/>
          </a:xfrm>
          <a:prstGeom prst="straightConnector1">
            <a:avLst/>
          </a:prstGeom>
          <a:ln w="12700">
            <a:solidFill>
              <a:schemeClr val="dk1">
                <a:shade val="95000"/>
                <a:satMod val="105000"/>
              </a:schemeClr>
            </a:solidFill>
            <a:prstDash val="solid"/>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BFBE8ABB-66D1-3748-919F-C82918FD1039}"/>
              </a:ext>
            </a:extLst>
          </p:cNvPr>
          <p:cNvSpPr/>
          <p:nvPr/>
        </p:nvSpPr>
        <p:spPr>
          <a:xfrm>
            <a:off x="5307642" y="4865406"/>
            <a:ext cx="647635" cy="209828"/>
          </a:xfrm>
          <a:prstGeom prst="rect">
            <a:avLst/>
          </a:prstGeom>
          <a:noFill/>
          <a:ln w="12700">
            <a:solidFill>
              <a:schemeClr val="dk1">
                <a:shade val="95000"/>
                <a:satMod val="10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P10</a:t>
            </a:r>
          </a:p>
        </p:txBody>
      </p:sp>
      <p:sp>
        <p:nvSpPr>
          <p:cNvPr id="20" name="Oval 19">
            <a:extLst>
              <a:ext uri="{FF2B5EF4-FFF2-40B4-BE49-F238E27FC236}">
                <a16:creationId xmlns:a16="http://schemas.microsoft.com/office/drawing/2014/main" id="{2D1DA60C-4E91-A240-9B8F-49A219F98F7C}"/>
              </a:ext>
            </a:extLst>
          </p:cNvPr>
          <p:cNvSpPr/>
          <p:nvPr/>
        </p:nvSpPr>
        <p:spPr>
          <a:xfrm>
            <a:off x="4172216" y="2550395"/>
            <a:ext cx="954520" cy="9699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030501F-7A4B-F043-915D-47FB00D2D57E}"/>
              </a:ext>
            </a:extLst>
          </p:cNvPr>
          <p:cNvSpPr/>
          <p:nvPr/>
        </p:nvSpPr>
        <p:spPr>
          <a:xfrm>
            <a:off x="6071918" y="3427966"/>
            <a:ext cx="954520" cy="9699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0D16E17-821F-BC45-99D4-C155D34E4ED6}"/>
              </a:ext>
            </a:extLst>
          </p:cNvPr>
          <p:cNvSpPr/>
          <p:nvPr/>
        </p:nvSpPr>
        <p:spPr>
          <a:xfrm>
            <a:off x="5312077" y="1788951"/>
            <a:ext cx="643200" cy="214777"/>
          </a:xfrm>
          <a:prstGeom prst="rect">
            <a:avLst/>
          </a:prstGeom>
          <a:no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P1</a:t>
            </a:r>
          </a:p>
        </p:txBody>
      </p:sp>
      <p:sp>
        <p:nvSpPr>
          <p:cNvPr id="23" name="Rectangle 22">
            <a:extLst>
              <a:ext uri="{FF2B5EF4-FFF2-40B4-BE49-F238E27FC236}">
                <a16:creationId xmlns:a16="http://schemas.microsoft.com/office/drawing/2014/main" id="{F9AFC4A6-B8E3-574A-AF62-546C34A37A0E}"/>
              </a:ext>
            </a:extLst>
          </p:cNvPr>
          <p:cNvSpPr/>
          <p:nvPr/>
        </p:nvSpPr>
        <p:spPr>
          <a:xfrm>
            <a:off x="5312077" y="2280027"/>
            <a:ext cx="643200" cy="214777"/>
          </a:xfrm>
          <a:prstGeom prst="rect">
            <a:avLst/>
          </a:prstGeom>
          <a:no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00" dirty="0">
                <a:solidFill>
                  <a:schemeClr val="tx1"/>
                </a:solidFill>
                <a:latin typeface="Courier" charset="0"/>
                <a:ea typeface="Courier" charset="0"/>
                <a:cs typeface="Courier" charset="0"/>
              </a:rPr>
              <a:t>P2</a:t>
            </a:r>
          </a:p>
        </p:txBody>
      </p:sp>
      <p:sp>
        <p:nvSpPr>
          <p:cNvPr id="25" name="Oval 24">
            <a:extLst>
              <a:ext uri="{FF2B5EF4-FFF2-40B4-BE49-F238E27FC236}">
                <a16:creationId xmlns:a16="http://schemas.microsoft.com/office/drawing/2014/main" id="{135D6726-925B-F54F-A602-A3D4A1D6390A}"/>
              </a:ext>
            </a:extLst>
          </p:cNvPr>
          <p:cNvSpPr/>
          <p:nvPr/>
        </p:nvSpPr>
        <p:spPr>
          <a:xfrm>
            <a:off x="5167897" y="5083819"/>
            <a:ext cx="954520" cy="96998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cissors">
            <a:extLst>
              <a:ext uri="{FF2B5EF4-FFF2-40B4-BE49-F238E27FC236}">
                <a16:creationId xmlns:a16="http://schemas.microsoft.com/office/drawing/2014/main" id="{A3BAB0E8-939F-5B49-B927-F517E51C8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8652" y="2239444"/>
            <a:ext cx="841475" cy="841475"/>
          </a:xfrm>
          <a:prstGeom prst="rect">
            <a:avLst/>
          </a:prstGeom>
        </p:spPr>
      </p:pic>
      <p:pic>
        <p:nvPicPr>
          <p:cNvPr id="27" name="Graphic 26" descr="Scissors">
            <a:extLst>
              <a:ext uri="{FF2B5EF4-FFF2-40B4-BE49-F238E27FC236}">
                <a16:creationId xmlns:a16="http://schemas.microsoft.com/office/drawing/2014/main" id="{5B357623-731A-2E43-8196-5A4FEB07E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9178" y="2970570"/>
            <a:ext cx="841475" cy="841475"/>
          </a:xfrm>
          <a:prstGeom prst="rect">
            <a:avLst/>
          </a:prstGeom>
        </p:spPr>
      </p:pic>
    </p:spTree>
    <p:extLst>
      <p:ext uri="{BB962C8B-B14F-4D97-AF65-F5344CB8AC3E}">
        <p14:creationId xmlns:p14="http://schemas.microsoft.com/office/powerpoint/2010/main" val="40533239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C5467F-C916-C145-9FD4-02DA54C3919F}"/>
              </a:ext>
            </a:extLst>
          </p:cNvPr>
          <p:cNvSpPr>
            <a:spLocks noGrp="1"/>
          </p:cNvSpPr>
          <p:nvPr>
            <p:ph type="ftr" sz="quarter" idx="11"/>
          </p:nvPr>
        </p:nvSpPr>
        <p:spPr/>
        <p:txBody>
          <a:bodyPr/>
          <a:lstStyle/>
          <a:p>
            <a:r>
              <a:rPr lang="en-US"/>
              <a:t>Causality-Guided Adaptive Interventional Debugging</a:t>
            </a:r>
            <a:endParaRPr lang="en-US" dirty="0"/>
          </a:p>
        </p:txBody>
      </p:sp>
      <p:sp>
        <p:nvSpPr>
          <p:cNvPr id="5" name="Slide Number Placeholder 4">
            <a:extLst>
              <a:ext uri="{FF2B5EF4-FFF2-40B4-BE49-F238E27FC236}">
                <a16:creationId xmlns:a16="http://schemas.microsoft.com/office/drawing/2014/main" id="{11EE6FEA-3A41-7E4E-992F-C192DA34861C}"/>
              </a:ext>
            </a:extLst>
          </p:cNvPr>
          <p:cNvSpPr>
            <a:spLocks noGrp="1"/>
          </p:cNvSpPr>
          <p:nvPr>
            <p:ph type="sldNum" sz="quarter" idx="12"/>
          </p:nvPr>
        </p:nvSpPr>
        <p:spPr/>
        <p:txBody>
          <a:bodyPr/>
          <a:lstStyle/>
          <a:p>
            <a:fld id="{9F270AAE-46E4-FD44-AE44-9A18EA0BCF5B}" type="slidenum">
              <a:rPr lang="en-US" smtClean="0"/>
              <a:t>36</a:t>
            </a:fld>
            <a:endParaRPr lang="en-US"/>
          </a:p>
        </p:txBody>
      </p:sp>
      <p:pic>
        <p:nvPicPr>
          <p:cNvPr id="6" name="Picture 5">
            <a:extLst>
              <a:ext uri="{FF2B5EF4-FFF2-40B4-BE49-F238E27FC236}">
                <a16:creationId xmlns:a16="http://schemas.microsoft.com/office/drawing/2014/main" id="{85F322DD-59C3-A543-88EA-DBC673137B95}"/>
              </a:ext>
            </a:extLst>
          </p:cNvPr>
          <p:cNvPicPr>
            <a:picLocks noChangeAspect="1"/>
          </p:cNvPicPr>
          <p:nvPr/>
        </p:nvPicPr>
        <p:blipFill>
          <a:blip r:embed="rId3"/>
          <a:stretch>
            <a:fillRect/>
          </a:stretch>
        </p:blipFill>
        <p:spPr>
          <a:xfrm>
            <a:off x="0" y="0"/>
            <a:ext cx="12192000" cy="6088284"/>
          </a:xfrm>
          <a:prstGeom prst="rect">
            <a:avLst/>
          </a:prstGeom>
        </p:spPr>
      </p:pic>
    </p:spTree>
    <p:extLst>
      <p:ext uri="{BB962C8B-B14F-4D97-AF65-F5344CB8AC3E}">
        <p14:creationId xmlns:p14="http://schemas.microsoft.com/office/powerpoint/2010/main" val="497166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35D-828A-6743-B707-C512EBCE6EA0}"/>
              </a:ext>
            </a:extLst>
          </p:cNvPr>
          <p:cNvSpPr>
            <a:spLocks noGrp="1"/>
          </p:cNvSpPr>
          <p:nvPr>
            <p:ph type="title"/>
          </p:nvPr>
        </p:nvSpPr>
        <p:spPr/>
        <p:txBody>
          <a:bodyPr>
            <a:normAutofit/>
          </a:bodyPr>
          <a:lstStyle/>
          <a:p>
            <a:r>
              <a:rPr lang="en-US" sz="4000" dirty="0"/>
              <a:t>Six real-world bugs</a:t>
            </a:r>
          </a:p>
        </p:txBody>
      </p:sp>
      <p:pic>
        <p:nvPicPr>
          <p:cNvPr id="6" name="Picture 5">
            <a:extLst>
              <a:ext uri="{FF2B5EF4-FFF2-40B4-BE49-F238E27FC236}">
                <a16:creationId xmlns:a16="http://schemas.microsoft.com/office/drawing/2014/main" id="{F5B000A7-DCCC-CE4A-A690-37A883F7AE9F}"/>
              </a:ext>
            </a:extLst>
          </p:cNvPr>
          <p:cNvPicPr>
            <a:picLocks noChangeAspect="1"/>
          </p:cNvPicPr>
          <p:nvPr/>
        </p:nvPicPr>
        <p:blipFill>
          <a:blip r:embed="rId3"/>
          <a:stretch>
            <a:fillRect/>
          </a:stretch>
        </p:blipFill>
        <p:spPr>
          <a:xfrm>
            <a:off x="2342081" y="1685190"/>
            <a:ext cx="1829953" cy="1073573"/>
          </a:xfrm>
          <a:prstGeom prst="rect">
            <a:avLst/>
          </a:prstGeom>
        </p:spPr>
      </p:pic>
      <p:pic>
        <p:nvPicPr>
          <p:cNvPr id="7" name="Picture 6">
            <a:extLst>
              <a:ext uri="{FF2B5EF4-FFF2-40B4-BE49-F238E27FC236}">
                <a16:creationId xmlns:a16="http://schemas.microsoft.com/office/drawing/2014/main" id="{C49BF572-6452-E34C-97AE-2C81868BFFB1}"/>
              </a:ext>
            </a:extLst>
          </p:cNvPr>
          <p:cNvPicPr>
            <a:picLocks noChangeAspect="1"/>
          </p:cNvPicPr>
          <p:nvPr/>
        </p:nvPicPr>
        <p:blipFill rotWithShape="1">
          <a:blip r:embed="rId4"/>
          <a:srcRect l="48205" r="4360"/>
          <a:stretch/>
        </p:blipFill>
        <p:spPr>
          <a:xfrm>
            <a:off x="5460758" y="1692131"/>
            <a:ext cx="1257037" cy="1068074"/>
          </a:xfrm>
          <a:prstGeom prst="rect">
            <a:avLst/>
          </a:prstGeom>
        </p:spPr>
      </p:pic>
      <p:pic>
        <p:nvPicPr>
          <p:cNvPr id="8" name="Picture 7">
            <a:extLst>
              <a:ext uri="{FF2B5EF4-FFF2-40B4-BE49-F238E27FC236}">
                <a16:creationId xmlns:a16="http://schemas.microsoft.com/office/drawing/2014/main" id="{A3708B3F-D747-2446-8FA9-259FFE924E50}"/>
              </a:ext>
            </a:extLst>
          </p:cNvPr>
          <p:cNvPicPr>
            <a:picLocks noChangeAspect="1"/>
          </p:cNvPicPr>
          <p:nvPr/>
        </p:nvPicPr>
        <p:blipFill>
          <a:blip r:embed="rId5"/>
          <a:stretch>
            <a:fillRect/>
          </a:stretch>
        </p:blipFill>
        <p:spPr>
          <a:xfrm>
            <a:off x="8231227" y="1636423"/>
            <a:ext cx="1558846" cy="1079073"/>
          </a:xfrm>
          <a:prstGeom prst="rect">
            <a:avLst/>
          </a:prstGeom>
        </p:spPr>
      </p:pic>
      <p:sp>
        <p:nvSpPr>
          <p:cNvPr id="9" name="Rectangle 8">
            <a:extLst>
              <a:ext uri="{FF2B5EF4-FFF2-40B4-BE49-F238E27FC236}">
                <a16:creationId xmlns:a16="http://schemas.microsoft.com/office/drawing/2014/main" id="{11F19BF6-C0B0-3A42-8582-D9D65D94EBC0}"/>
              </a:ext>
            </a:extLst>
          </p:cNvPr>
          <p:cNvSpPr/>
          <p:nvPr/>
        </p:nvSpPr>
        <p:spPr>
          <a:xfrm>
            <a:off x="2251824" y="2758762"/>
            <a:ext cx="2010464" cy="383888"/>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Data race</a:t>
            </a:r>
          </a:p>
        </p:txBody>
      </p:sp>
      <p:sp>
        <p:nvSpPr>
          <p:cNvPr id="10" name="Rectangle 9">
            <a:extLst>
              <a:ext uri="{FF2B5EF4-FFF2-40B4-BE49-F238E27FC236}">
                <a16:creationId xmlns:a16="http://schemas.microsoft.com/office/drawing/2014/main" id="{160FC05D-C659-9B4A-AA54-3F3F6780413C}"/>
              </a:ext>
            </a:extLst>
          </p:cNvPr>
          <p:cNvSpPr/>
          <p:nvPr/>
        </p:nvSpPr>
        <p:spPr>
          <a:xfrm>
            <a:off x="5175718" y="2761648"/>
            <a:ext cx="2010464" cy="381002"/>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Use-after-free</a:t>
            </a:r>
          </a:p>
        </p:txBody>
      </p:sp>
      <p:sp>
        <p:nvSpPr>
          <p:cNvPr id="11" name="Rectangle 10">
            <a:extLst>
              <a:ext uri="{FF2B5EF4-FFF2-40B4-BE49-F238E27FC236}">
                <a16:creationId xmlns:a16="http://schemas.microsoft.com/office/drawing/2014/main" id="{E051D606-E9F5-A846-BCAE-5470B3E5E45F}"/>
              </a:ext>
            </a:extLst>
          </p:cNvPr>
          <p:cNvSpPr/>
          <p:nvPr/>
        </p:nvSpPr>
        <p:spPr>
          <a:xfrm>
            <a:off x="8099612" y="2761648"/>
            <a:ext cx="2010464" cy="381002"/>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Timing-bug</a:t>
            </a:r>
          </a:p>
        </p:txBody>
      </p:sp>
      <p:pic>
        <p:nvPicPr>
          <p:cNvPr id="12" name="Picture 11">
            <a:extLst>
              <a:ext uri="{FF2B5EF4-FFF2-40B4-BE49-F238E27FC236}">
                <a16:creationId xmlns:a16="http://schemas.microsoft.com/office/drawing/2014/main" id="{7774C034-CDC9-484E-905C-0C5ABAA5D5DD}"/>
              </a:ext>
            </a:extLst>
          </p:cNvPr>
          <p:cNvPicPr>
            <a:picLocks noChangeAspect="1"/>
          </p:cNvPicPr>
          <p:nvPr/>
        </p:nvPicPr>
        <p:blipFill rotWithShape="1">
          <a:blip r:embed="rId6"/>
          <a:srcRect l="13821" t="17423" r="12282" b="25505"/>
          <a:stretch/>
        </p:blipFill>
        <p:spPr>
          <a:xfrm>
            <a:off x="2635311" y="4393989"/>
            <a:ext cx="1243490" cy="960374"/>
          </a:xfrm>
          <a:prstGeom prst="rect">
            <a:avLst/>
          </a:prstGeom>
        </p:spPr>
      </p:pic>
      <p:pic>
        <p:nvPicPr>
          <p:cNvPr id="13" name="Picture 12">
            <a:extLst>
              <a:ext uri="{FF2B5EF4-FFF2-40B4-BE49-F238E27FC236}">
                <a16:creationId xmlns:a16="http://schemas.microsoft.com/office/drawing/2014/main" id="{AF5D9DC6-BC26-684B-956F-A549396FBF7E}"/>
              </a:ext>
            </a:extLst>
          </p:cNvPr>
          <p:cNvPicPr>
            <a:picLocks noChangeAspect="1"/>
          </p:cNvPicPr>
          <p:nvPr/>
        </p:nvPicPr>
        <p:blipFill rotWithShape="1">
          <a:blip r:embed="rId6"/>
          <a:srcRect l="13821" t="17423" r="12282" b="25505"/>
          <a:stretch/>
        </p:blipFill>
        <p:spPr>
          <a:xfrm>
            <a:off x="5559205" y="4393989"/>
            <a:ext cx="1243490" cy="960374"/>
          </a:xfrm>
          <a:prstGeom prst="rect">
            <a:avLst/>
          </a:prstGeom>
        </p:spPr>
      </p:pic>
      <p:pic>
        <p:nvPicPr>
          <p:cNvPr id="14" name="Picture 13">
            <a:extLst>
              <a:ext uri="{FF2B5EF4-FFF2-40B4-BE49-F238E27FC236}">
                <a16:creationId xmlns:a16="http://schemas.microsoft.com/office/drawing/2014/main" id="{BF0F8BF0-C462-D946-9725-CC2ACF3FD11F}"/>
              </a:ext>
            </a:extLst>
          </p:cNvPr>
          <p:cNvPicPr>
            <a:picLocks noChangeAspect="1"/>
          </p:cNvPicPr>
          <p:nvPr/>
        </p:nvPicPr>
        <p:blipFill rotWithShape="1">
          <a:blip r:embed="rId6"/>
          <a:srcRect l="13821" t="17423" r="12282" b="25505"/>
          <a:stretch/>
        </p:blipFill>
        <p:spPr>
          <a:xfrm>
            <a:off x="8388905" y="4393989"/>
            <a:ext cx="1243490" cy="960374"/>
          </a:xfrm>
          <a:prstGeom prst="rect">
            <a:avLst/>
          </a:prstGeom>
        </p:spPr>
      </p:pic>
      <p:sp>
        <p:nvSpPr>
          <p:cNvPr id="15" name="Rectangle 14">
            <a:extLst>
              <a:ext uri="{FF2B5EF4-FFF2-40B4-BE49-F238E27FC236}">
                <a16:creationId xmlns:a16="http://schemas.microsoft.com/office/drawing/2014/main" id="{40DE431A-B2E3-7845-8839-37098D33A490}"/>
              </a:ext>
            </a:extLst>
          </p:cNvPr>
          <p:cNvSpPr/>
          <p:nvPr/>
        </p:nvSpPr>
        <p:spPr>
          <a:xfrm>
            <a:off x="2251824" y="4010101"/>
            <a:ext cx="2010464" cy="38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urier New" panose="02070309020205020404" pitchFamily="49" charset="0"/>
                <a:cs typeface="Courier New" panose="02070309020205020404" pitchFamily="49" charset="0"/>
              </a:rPr>
              <a:t>Network</a:t>
            </a:r>
          </a:p>
        </p:txBody>
      </p:sp>
      <p:sp>
        <p:nvSpPr>
          <p:cNvPr id="16" name="Rectangle 15">
            <a:extLst>
              <a:ext uri="{FF2B5EF4-FFF2-40B4-BE49-F238E27FC236}">
                <a16:creationId xmlns:a16="http://schemas.microsoft.com/office/drawing/2014/main" id="{8B85ADFC-EBE5-CA4E-8D4A-FD3D85E8C248}"/>
              </a:ext>
            </a:extLst>
          </p:cNvPr>
          <p:cNvSpPr/>
          <p:nvPr/>
        </p:nvSpPr>
        <p:spPr>
          <a:xfrm>
            <a:off x="4929614" y="4010101"/>
            <a:ext cx="2865120" cy="381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ourier New" panose="02070309020205020404" pitchFamily="49" charset="0"/>
                <a:cs typeface="Courier New" panose="02070309020205020404" pitchFamily="49" charset="0"/>
              </a:rPr>
              <a:t>BuildAndTest</a:t>
            </a:r>
            <a:endParaRPr lang="en-US" sz="2000" dirty="0">
              <a:solidFill>
                <a:schemeClr val="tx1"/>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4E106715-C6C1-0449-B71B-19058D19EC6E}"/>
              </a:ext>
            </a:extLst>
          </p:cNvPr>
          <p:cNvSpPr/>
          <p:nvPr/>
        </p:nvSpPr>
        <p:spPr>
          <a:xfrm>
            <a:off x="7730490" y="4006858"/>
            <a:ext cx="2560320" cy="381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ourier New" panose="02070309020205020404" pitchFamily="49" charset="0"/>
                <a:cs typeface="Courier New" panose="02070309020205020404" pitchFamily="49" charset="0"/>
              </a:rPr>
              <a:t>HealthTelemetry</a:t>
            </a:r>
            <a:endParaRPr lang="en-US" sz="2000" dirty="0">
              <a:solidFill>
                <a:schemeClr val="tx1"/>
              </a:solidFill>
              <a:latin typeface="Courier New" panose="02070309020205020404" pitchFamily="49" charset="0"/>
              <a:cs typeface="Courier New" panose="02070309020205020404" pitchFamily="49" charset="0"/>
            </a:endParaRPr>
          </a:p>
        </p:txBody>
      </p:sp>
      <p:sp>
        <p:nvSpPr>
          <p:cNvPr id="18" name="Rectangle 17">
            <a:extLst>
              <a:ext uri="{FF2B5EF4-FFF2-40B4-BE49-F238E27FC236}">
                <a16:creationId xmlns:a16="http://schemas.microsoft.com/office/drawing/2014/main" id="{838B821E-957C-EE40-81B8-760425C1792D}"/>
              </a:ext>
            </a:extLst>
          </p:cNvPr>
          <p:cNvSpPr/>
          <p:nvPr/>
        </p:nvSpPr>
        <p:spPr>
          <a:xfrm>
            <a:off x="2042104" y="5467815"/>
            <a:ext cx="2429904" cy="749795"/>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Random number collision</a:t>
            </a:r>
          </a:p>
        </p:txBody>
      </p:sp>
      <p:sp>
        <p:nvSpPr>
          <p:cNvPr id="19" name="Rectangle 18">
            <a:extLst>
              <a:ext uri="{FF2B5EF4-FFF2-40B4-BE49-F238E27FC236}">
                <a16:creationId xmlns:a16="http://schemas.microsoft.com/office/drawing/2014/main" id="{2C1CCBE4-1CDE-A546-999C-53A20EA6F5AA}"/>
              </a:ext>
            </a:extLst>
          </p:cNvPr>
          <p:cNvSpPr/>
          <p:nvPr/>
        </p:nvSpPr>
        <p:spPr>
          <a:xfrm>
            <a:off x="5175718" y="5471011"/>
            <a:ext cx="2010464" cy="746598"/>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Order violation</a:t>
            </a:r>
          </a:p>
        </p:txBody>
      </p:sp>
      <p:sp>
        <p:nvSpPr>
          <p:cNvPr id="20" name="Rectangle 19">
            <a:extLst>
              <a:ext uri="{FF2B5EF4-FFF2-40B4-BE49-F238E27FC236}">
                <a16:creationId xmlns:a16="http://schemas.microsoft.com/office/drawing/2014/main" id="{479F1577-8749-B24A-A33C-CBF8ABB9D3DB}"/>
              </a:ext>
            </a:extLst>
          </p:cNvPr>
          <p:cNvSpPr/>
          <p:nvPr/>
        </p:nvSpPr>
        <p:spPr>
          <a:xfrm>
            <a:off x="8099612" y="5471011"/>
            <a:ext cx="2010464" cy="746598"/>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Race condition</a:t>
            </a:r>
          </a:p>
        </p:txBody>
      </p:sp>
      <p:pic>
        <p:nvPicPr>
          <p:cNvPr id="22" name="Graphic 21" descr="Checkmark">
            <a:extLst>
              <a:ext uri="{FF2B5EF4-FFF2-40B4-BE49-F238E27FC236}">
                <a16:creationId xmlns:a16="http://schemas.microsoft.com/office/drawing/2014/main" id="{1FE17C59-1527-3741-A97D-E3D18B225F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4764" y="2655406"/>
            <a:ext cx="487245" cy="487245"/>
          </a:xfrm>
          <a:prstGeom prst="rect">
            <a:avLst/>
          </a:prstGeom>
        </p:spPr>
      </p:pic>
      <p:pic>
        <p:nvPicPr>
          <p:cNvPr id="23" name="Graphic 22" descr="Checkmark">
            <a:extLst>
              <a:ext uri="{FF2B5EF4-FFF2-40B4-BE49-F238E27FC236}">
                <a16:creationId xmlns:a16="http://schemas.microsoft.com/office/drawing/2014/main" id="{C1B93590-B702-B341-AE20-D1A43426D5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6890" y="2650936"/>
            <a:ext cx="487245" cy="487245"/>
          </a:xfrm>
          <a:prstGeom prst="rect">
            <a:avLst/>
          </a:prstGeom>
        </p:spPr>
      </p:pic>
      <p:pic>
        <p:nvPicPr>
          <p:cNvPr id="24" name="Graphic 23" descr="Checkmark">
            <a:extLst>
              <a:ext uri="{FF2B5EF4-FFF2-40B4-BE49-F238E27FC236}">
                <a16:creationId xmlns:a16="http://schemas.microsoft.com/office/drawing/2014/main" id="{C2067C8D-D36C-9641-A56F-0D7CC9DE73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5212" y="2650935"/>
            <a:ext cx="487245" cy="487245"/>
          </a:xfrm>
          <a:prstGeom prst="rect">
            <a:avLst/>
          </a:prstGeom>
        </p:spPr>
      </p:pic>
      <p:pic>
        <p:nvPicPr>
          <p:cNvPr id="25" name="Graphic 24" descr="Checkmark">
            <a:extLst>
              <a:ext uri="{FF2B5EF4-FFF2-40B4-BE49-F238E27FC236}">
                <a16:creationId xmlns:a16="http://schemas.microsoft.com/office/drawing/2014/main" id="{274A16B5-9E6A-1A4D-843E-92893CBB87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0450" y="5563697"/>
            <a:ext cx="487245" cy="487245"/>
          </a:xfrm>
          <a:prstGeom prst="rect">
            <a:avLst/>
          </a:prstGeom>
        </p:spPr>
      </p:pic>
      <p:pic>
        <p:nvPicPr>
          <p:cNvPr id="26" name="Graphic 25" descr="Checkmark">
            <a:extLst>
              <a:ext uri="{FF2B5EF4-FFF2-40B4-BE49-F238E27FC236}">
                <a16:creationId xmlns:a16="http://schemas.microsoft.com/office/drawing/2014/main" id="{432E269A-07DA-8B4E-9124-EA51B5A9D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6962" y="5563697"/>
            <a:ext cx="487245" cy="487245"/>
          </a:xfrm>
          <a:prstGeom prst="rect">
            <a:avLst/>
          </a:prstGeom>
        </p:spPr>
      </p:pic>
      <p:pic>
        <p:nvPicPr>
          <p:cNvPr id="27" name="Graphic 26" descr="Checkmark">
            <a:extLst>
              <a:ext uri="{FF2B5EF4-FFF2-40B4-BE49-F238E27FC236}">
                <a16:creationId xmlns:a16="http://schemas.microsoft.com/office/drawing/2014/main" id="{BAD102AB-C7A6-EB4A-87B8-3E6A6F6E8D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5211" y="5563697"/>
            <a:ext cx="487245" cy="487245"/>
          </a:xfrm>
          <a:prstGeom prst="rect">
            <a:avLst/>
          </a:prstGeom>
        </p:spPr>
      </p:pic>
      <p:sp>
        <p:nvSpPr>
          <p:cNvPr id="3" name="Footer Placeholder 2">
            <a:extLst>
              <a:ext uri="{FF2B5EF4-FFF2-40B4-BE49-F238E27FC236}">
                <a16:creationId xmlns:a16="http://schemas.microsoft.com/office/drawing/2014/main" id="{0480C900-30DE-6B4F-9AF2-0BBCEE023949}"/>
              </a:ext>
            </a:extLst>
          </p:cNvPr>
          <p:cNvSpPr>
            <a:spLocks noGrp="1"/>
          </p:cNvSpPr>
          <p:nvPr>
            <p:ph type="ftr" sz="quarter" idx="11"/>
          </p:nvPr>
        </p:nvSpPr>
        <p:spPr/>
        <p:txBody>
          <a:bodyPr/>
          <a:lstStyle/>
          <a:p>
            <a:r>
              <a:rPr lang="en-US"/>
              <a:t>Causality-Guided Adaptive Interventional Debugging</a:t>
            </a:r>
            <a:endParaRPr lang="en-US" dirty="0"/>
          </a:p>
        </p:txBody>
      </p:sp>
      <p:sp>
        <p:nvSpPr>
          <p:cNvPr id="21" name="Slide Number Placeholder 20">
            <a:extLst>
              <a:ext uri="{FF2B5EF4-FFF2-40B4-BE49-F238E27FC236}">
                <a16:creationId xmlns:a16="http://schemas.microsoft.com/office/drawing/2014/main" id="{D2923FF2-FD76-F84C-A9DF-E98C417B6DAF}"/>
              </a:ext>
            </a:extLst>
          </p:cNvPr>
          <p:cNvSpPr>
            <a:spLocks noGrp="1"/>
          </p:cNvSpPr>
          <p:nvPr>
            <p:ph type="sldNum" sz="quarter" idx="12"/>
          </p:nvPr>
        </p:nvSpPr>
        <p:spPr/>
        <p:txBody>
          <a:bodyPr/>
          <a:lstStyle/>
          <a:p>
            <a:fld id="{9F270AAE-46E4-FD44-AE44-9A18EA0BCF5B}" type="slidenum">
              <a:rPr lang="en-US" smtClean="0"/>
              <a:t>37</a:t>
            </a:fld>
            <a:endParaRPr lang="en-US"/>
          </a:p>
        </p:txBody>
      </p:sp>
    </p:spTree>
    <p:extLst>
      <p:ext uri="{BB962C8B-B14F-4D97-AF65-F5344CB8AC3E}">
        <p14:creationId xmlns:p14="http://schemas.microsoft.com/office/powerpoint/2010/main" val="21798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C66B-51FF-DA48-8269-8CFA859C31B1}"/>
              </a:ext>
            </a:extLst>
          </p:cNvPr>
          <p:cNvSpPr>
            <a:spLocks noGrp="1"/>
          </p:cNvSpPr>
          <p:nvPr>
            <p:ph type="title"/>
          </p:nvPr>
        </p:nvSpPr>
        <p:spPr/>
        <p:txBody>
          <a:bodyPr>
            <a:normAutofit/>
          </a:bodyPr>
          <a:lstStyle/>
          <a:p>
            <a:r>
              <a:rPr lang="en-US" sz="4000" dirty="0"/>
              <a:t>Statistical debugging vs AID</a:t>
            </a:r>
          </a:p>
        </p:txBody>
      </p:sp>
      <p:graphicFrame>
        <p:nvGraphicFramePr>
          <p:cNvPr id="6" name="Content Placeholder 5">
            <a:extLst>
              <a:ext uri="{FF2B5EF4-FFF2-40B4-BE49-F238E27FC236}">
                <a16:creationId xmlns:a16="http://schemas.microsoft.com/office/drawing/2014/main" id="{D8D6799D-8E2C-1F45-8121-B04D6D6C1080}"/>
              </a:ext>
            </a:extLst>
          </p:cNvPr>
          <p:cNvGraphicFramePr>
            <a:graphicFrameLocks noGrp="1"/>
          </p:cNvGraphicFramePr>
          <p:nvPr>
            <p:ph idx="1"/>
            <p:extLst>
              <p:ext uri="{D42A27DB-BD31-4B8C-83A1-F6EECF244321}">
                <p14:modId xmlns:p14="http://schemas.microsoft.com/office/powerpoint/2010/main" val="3663143925"/>
              </p:ext>
            </p:extLst>
          </p:nvPr>
        </p:nvGraphicFramePr>
        <p:xfrm>
          <a:off x="2152650" y="2835377"/>
          <a:ext cx="7886700" cy="352097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AC62E71-DB74-8744-ADDE-4FFDC72C6C42}"/>
              </a:ext>
            </a:extLst>
          </p:cNvPr>
          <p:cNvSpPr/>
          <p:nvPr/>
        </p:nvSpPr>
        <p:spPr>
          <a:xfrm>
            <a:off x="3382732" y="1896999"/>
            <a:ext cx="5426535" cy="732067"/>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AID produces no false positives</a:t>
            </a:r>
          </a:p>
        </p:txBody>
      </p:sp>
      <p:sp>
        <p:nvSpPr>
          <p:cNvPr id="3" name="Footer Placeholder 2">
            <a:extLst>
              <a:ext uri="{FF2B5EF4-FFF2-40B4-BE49-F238E27FC236}">
                <a16:creationId xmlns:a16="http://schemas.microsoft.com/office/drawing/2014/main" id="{047AE112-05E0-2B49-B878-17E1CAECD875}"/>
              </a:ext>
            </a:extLst>
          </p:cNvPr>
          <p:cNvSpPr>
            <a:spLocks noGrp="1"/>
          </p:cNvSpPr>
          <p:nvPr>
            <p:ph type="ftr" sz="quarter" idx="11"/>
          </p:nvPr>
        </p:nvSpPr>
        <p:spPr/>
        <p:txBody>
          <a:bodyPr/>
          <a:lstStyle/>
          <a:p>
            <a:r>
              <a:rPr lang="en-US"/>
              <a:t>Causality-Guided Adaptive Interventional Debugging</a:t>
            </a:r>
            <a:endParaRPr lang="en-US" dirty="0"/>
          </a:p>
        </p:txBody>
      </p:sp>
      <p:sp>
        <p:nvSpPr>
          <p:cNvPr id="9" name="Slide Number Placeholder 8">
            <a:extLst>
              <a:ext uri="{FF2B5EF4-FFF2-40B4-BE49-F238E27FC236}">
                <a16:creationId xmlns:a16="http://schemas.microsoft.com/office/drawing/2014/main" id="{FF3119E8-0E04-524A-A022-C2E5FD0E986D}"/>
              </a:ext>
            </a:extLst>
          </p:cNvPr>
          <p:cNvSpPr>
            <a:spLocks noGrp="1"/>
          </p:cNvSpPr>
          <p:nvPr>
            <p:ph type="sldNum" sz="quarter" idx="12"/>
          </p:nvPr>
        </p:nvSpPr>
        <p:spPr/>
        <p:txBody>
          <a:bodyPr/>
          <a:lstStyle/>
          <a:p>
            <a:fld id="{9F270AAE-46E4-FD44-AE44-9A18EA0BCF5B}" type="slidenum">
              <a:rPr lang="en-US" smtClean="0"/>
              <a:t>38</a:t>
            </a:fld>
            <a:endParaRPr lang="en-US"/>
          </a:p>
        </p:txBody>
      </p:sp>
    </p:spTree>
    <p:extLst>
      <p:ext uri="{BB962C8B-B14F-4D97-AF65-F5344CB8AC3E}">
        <p14:creationId xmlns:p14="http://schemas.microsoft.com/office/powerpoint/2010/main" val="1246953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C66B-51FF-DA48-8269-8CFA859C31B1}"/>
              </a:ext>
            </a:extLst>
          </p:cNvPr>
          <p:cNvSpPr>
            <a:spLocks noGrp="1"/>
          </p:cNvSpPr>
          <p:nvPr>
            <p:ph type="title"/>
          </p:nvPr>
        </p:nvSpPr>
        <p:spPr/>
        <p:txBody>
          <a:bodyPr>
            <a:normAutofit/>
          </a:bodyPr>
          <a:lstStyle/>
          <a:p>
            <a:r>
              <a:rPr lang="en-US" sz="4000" dirty="0"/>
              <a:t>Adaptive group testing vs AID</a:t>
            </a:r>
          </a:p>
        </p:txBody>
      </p:sp>
      <p:graphicFrame>
        <p:nvGraphicFramePr>
          <p:cNvPr id="6" name="Content Placeholder 5">
            <a:extLst>
              <a:ext uri="{FF2B5EF4-FFF2-40B4-BE49-F238E27FC236}">
                <a16:creationId xmlns:a16="http://schemas.microsoft.com/office/drawing/2014/main" id="{D8D6799D-8E2C-1F45-8121-B04D6D6C1080}"/>
              </a:ext>
            </a:extLst>
          </p:cNvPr>
          <p:cNvGraphicFramePr>
            <a:graphicFrameLocks noGrp="1"/>
          </p:cNvGraphicFramePr>
          <p:nvPr>
            <p:ph idx="1"/>
            <p:extLst>
              <p:ext uri="{D42A27DB-BD31-4B8C-83A1-F6EECF244321}">
                <p14:modId xmlns:p14="http://schemas.microsoft.com/office/powerpoint/2010/main" val="1381570707"/>
              </p:ext>
            </p:extLst>
          </p:nvPr>
        </p:nvGraphicFramePr>
        <p:xfrm>
          <a:off x="2152650" y="2682241"/>
          <a:ext cx="7886700" cy="349472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A3971A0-3504-3E4A-8CDC-D1D49CF2B7FE}"/>
              </a:ext>
            </a:extLst>
          </p:cNvPr>
          <p:cNvSpPr/>
          <p:nvPr/>
        </p:nvSpPr>
        <p:spPr>
          <a:xfrm>
            <a:off x="2858422" y="1690691"/>
            <a:ext cx="6475156"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AID’s pruning reduces #Interventions</a:t>
            </a:r>
          </a:p>
        </p:txBody>
      </p:sp>
      <p:sp>
        <p:nvSpPr>
          <p:cNvPr id="3" name="Footer Placeholder 2">
            <a:extLst>
              <a:ext uri="{FF2B5EF4-FFF2-40B4-BE49-F238E27FC236}">
                <a16:creationId xmlns:a16="http://schemas.microsoft.com/office/drawing/2014/main" id="{5FE0409F-1E40-E848-B551-6EF12D86DC3D}"/>
              </a:ext>
            </a:extLst>
          </p:cNvPr>
          <p:cNvSpPr>
            <a:spLocks noGrp="1"/>
          </p:cNvSpPr>
          <p:nvPr>
            <p:ph type="ftr" sz="quarter" idx="11"/>
          </p:nvPr>
        </p:nvSpPr>
        <p:spPr/>
        <p:txBody>
          <a:bodyPr/>
          <a:lstStyle/>
          <a:p>
            <a:r>
              <a:rPr lang="en-US"/>
              <a:t>Causality-Guided Adaptive Interventional Debugging</a:t>
            </a:r>
            <a:endParaRPr lang="en-US" dirty="0"/>
          </a:p>
        </p:txBody>
      </p:sp>
      <p:sp>
        <p:nvSpPr>
          <p:cNvPr id="8" name="Slide Number Placeholder 7">
            <a:extLst>
              <a:ext uri="{FF2B5EF4-FFF2-40B4-BE49-F238E27FC236}">
                <a16:creationId xmlns:a16="http://schemas.microsoft.com/office/drawing/2014/main" id="{3E55CE10-25CB-1E4E-BD3C-0826A320F537}"/>
              </a:ext>
            </a:extLst>
          </p:cNvPr>
          <p:cNvSpPr>
            <a:spLocks noGrp="1"/>
          </p:cNvSpPr>
          <p:nvPr>
            <p:ph type="sldNum" sz="quarter" idx="12"/>
          </p:nvPr>
        </p:nvSpPr>
        <p:spPr/>
        <p:txBody>
          <a:bodyPr/>
          <a:lstStyle/>
          <a:p>
            <a:fld id="{9F270AAE-46E4-FD44-AE44-9A18EA0BCF5B}" type="slidenum">
              <a:rPr lang="en-US" smtClean="0"/>
              <a:t>39</a:t>
            </a:fld>
            <a:endParaRPr lang="en-US"/>
          </a:p>
        </p:txBody>
      </p:sp>
    </p:spTree>
    <p:extLst>
      <p:ext uri="{BB962C8B-B14F-4D97-AF65-F5344CB8AC3E}">
        <p14:creationId xmlns:p14="http://schemas.microsoft.com/office/powerpoint/2010/main" val="3817779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C6A4-A5BA-9042-836E-0FDCF01C9E19}"/>
              </a:ext>
            </a:extLst>
          </p:cNvPr>
          <p:cNvSpPr>
            <a:spLocks noGrp="1"/>
          </p:cNvSpPr>
          <p:nvPr>
            <p:ph type="title"/>
          </p:nvPr>
        </p:nvSpPr>
        <p:spPr/>
        <p:txBody>
          <a:bodyPr>
            <a:normAutofit/>
          </a:bodyPr>
          <a:lstStyle/>
          <a:p>
            <a:r>
              <a:rPr lang="en-US" sz="4000" dirty="0"/>
              <a:t>Motivation and goal</a:t>
            </a:r>
          </a:p>
        </p:txBody>
      </p:sp>
      <p:sp>
        <p:nvSpPr>
          <p:cNvPr id="3" name="Footer Placeholder 2">
            <a:extLst>
              <a:ext uri="{FF2B5EF4-FFF2-40B4-BE49-F238E27FC236}">
                <a16:creationId xmlns:a16="http://schemas.microsoft.com/office/drawing/2014/main" id="{3108AD4C-14DB-4B48-9D74-616FBBCB366A}"/>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B5292F0B-B7E6-BE46-B52B-7EBD28293D65}"/>
              </a:ext>
            </a:extLst>
          </p:cNvPr>
          <p:cNvSpPr>
            <a:spLocks noGrp="1"/>
          </p:cNvSpPr>
          <p:nvPr>
            <p:ph type="sldNum" sz="quarter" idx="12"/>
          </p:nvPr>
        </p:nvSpPr>
        <p:spPr/>
        <p:txBody>
          <a:bodyPr/>
          <a:lstStyle/>
          <a:p>
            <a:fld id="{9F270AAE-46E4-FD44-AE44-9A18EA0BCF5B}" type="slidenum">
              <a:rPr lang="en-US" smtClean="0"/>
              <a:t>4</a:t>
            </a:fld>
            <a:endParaRPr lang="en-US"/>
          </a:p>
        </p:txBody>
      </p:sp>
      <p:grpSp>
        <p:nvGrpSpPr>
          <p:cNvPr id="9" name="Group 8">
            <a:extLst>
              <a:ext uri="{FF2B5EF4-FFF2-40B4-BE49-F238E27FC236}">
                <a16:creationId xmlns:a16="http://schemas.microsoft.com/office/drawing/2014/main" id="{D76E2E71-AF34-B446-830F-9B333115A5A9}"/>
              </a:ext>
            </a:extLst>
          </p:cNvPr>
          <p:cNvGrpSpPr/>
          <p:nvPr/>
        </p:nvGrpSpPr>
        <p:grpSpPr>
          <a:xfrm>
            <a:off x="838200" y="1690688"/>
            <a:ext cx="5787190" cy="4556717"/>
            <a:chOff x="838200" y="1690688"/>
            <a:chExt cx="5787190" cy="4556717"/>
          </a:xfrm>
        </p:grpSpPr>
        <p:pic>
          <p:nvPicPr>
            <p:cNvPr id="35" name="Picture 34">
              <a:extLst>
                <a:ext uri="{FF2B5EF4-FFF2-40B4-BE49-F238E27FC236}">
                  <a16:creationId xmlns:a16="http://schemas.microsoft.com/office/drawing/2014/main" id="{08478847-E15E-364C-95F4-07ABA875E19D}"/>
                </a:ext>
              </a:extLst>
            </p:cNvPr>
            <p:cNvPicPr>
              <a:picLocks noChangeAspect="1"/>
            </p:cNvPicPr>
            <p:nvPr/>
          </p:nvPicPr>
          <p:blipFill>
            <a:blip r:embed="rId3"/>
            <a:stretch>
              <a:fillRect/>
            </a:stretch>
          </p:blipFill>
          <p:spPr>
            <a:xfrm>
              <a:off x="838200" y="1690688"/>
              <a:ext cx="3200400" cy="4556717"/>
            </a:xfrm>
            <a:prstGeom prst="rect">
              <a:avLst/>
            </a:prstGeom>
          </p:spPr>
        </p:pic>
        <p:sp>
          <p:nvSpPr>
            <p:cNvPr id="7" name="Rounded Rectangular Callout 6">
              <a:extLst>
                <a:ext uri="{FF2B5EF4-FFF2-40B4-BE49-F238E27FC236}">
                  <a16:creationId xmlns:a16="http://schemas.microsoft.com/office/drawing/2014/main" id="{743359C9-84FA-1747-A0BE-EC0A4FA57B7A}"/>
                </a:ext>
              </a:extLst>
            </p:cNvPr>
            <p:cNvSpPr/>
            <p:nvPr/>
          </p:nvSpPr>
          <p:spPr>
            <a:xfrm>
              <a:off x="4455695" y="1708223"/>
              <a:ext cx="2169695" cy="1275609"/>
            </a:xfrm>
            <a:prstGeom prst="wedgeRoundRectCallout">
              <a:avLst>
                <a:gd name="adj1" fmla="val -106952"/>
                <a:gd name="adj2" fmla="val 28751"/>
                <a:gd name="adj3" fmla="val 16667"/>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Can’t reproduce!</a:t>
              </a:r>
            </a:p>
          </p:txBody>
        </p:sp>
        <p:sp>
          <p:nvSpPr>
            <p:cNvPr id="12" name="Rounded Rectangular Callout 11">
              <a:extLst>
                <a:ext uri="{FF2B5EF4-FFF2-40B4-BE49-F238E27FC236}">
                  <a16:creationId xmlns:a16="http://schemas.microsoft.com/office/drawing/2014/main" id="{CDE82222-3237-3A44-8F89-0B681D331AA9}"/>
                </a:ext>
              </a:extLst>
            </p:cNvPr>
            <p:cNvSpPr/>
            <p:nvPr/>
          </p:nvSpPr>
          <p:spPr>
            <a:xfrm>
              <a:off x="4455695" y="3317097"/>
              <a:ext cx="2126327" cy="1412844"/>
            </a:xfrm>
            <a:prstGeom prst="wedgeRoundRectCallout">
              <a:avLst>
                <a:gd name="adj1" fmla="val -105332"/>
                <a:gd name="adj2" fmla="val -53316"/>
                <a:gd name="adj3" fmla="val 16667"/>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Help me debug!</a:t>
              </a:r>
            </a:p>
          </p:txBody>
        </p:sp>
      </p:grpSp>
      <p:grpSp>
        <p:nvGrpSpPr>
          <p:cNvPr id="11" name="Group 10">
            <a:extLst>
              <a:ext uri="{FF2B5EF4-FFF2-40B4-BE49-F238E27FC236}">
                <a16:creationId xmlns:a16="http://schemas.microsoft.com/office/drawing/2014/main" id="{82B14AF9-51B7-DA4E-AB3B-6493EDDB11D1}"/>
              </a:ext>
            </a:extLst>
          </p:cNvPr>
          <p:cNvGrpSpPr/>
          <p:nvPr/>
        </p:nvGrpSpPr>
        <p:grpSpPr>
          <a:xfrm>
            <a:off x="7462833" y="1582792"/>
            <a:ext cx="4050632" cy="4487545"/>
            <a:chOff x="7462833" y="1582792"/>
            <a:chExt cx="4050632" cy="4487545"/>
          </a:xfrm>
        </p:grpSpPr>
        <p:pic>
          <p:nvPicPr>
            <p:cNvPr id="5" name="Picture 4">
              <a:extLst>
                <a:ext uri="{FF2B5EF4-FFF2-40B4-BE49-F238E27FC236}">
                  <a16:creationId xmlns:a16="http://schemas.microsoft.com/office/drawing/2014/main" id="{EAA6E8CF-1A7D-924C-9F3F-C646476B5755}"/>
                </a:ext>
              </a:extLst>
            </p:cNvPr>
            <p:cNvPicPr>
              <a:picLocks noChangeAspect="1"/>
            </p:cNvPicPr>
            <p:nvPr/>
          </p:nvPicPr>
          <p:blipFill>
            <a:blip r:embed="rId4"/>
            <a:stretch>
              <a:fillRect/>
            </a:stretch>
          </p:blipFill>
          <p:spPr>
            <a:xfrm>
              <a:off x="8166850" y="2191284"/>
              <a:ext cx="2642598" cy="2546687"/>
            </a:xfrm>
            <a:prstGeom prst="rect">
              <a:avLst/>
            </a:prstGeom>
          </p:spPr>
        </p:pic>
        <p:sp>
          <p:nvSpPr>
            <p:cNvPr id="13" name="Rectangle 12">
              <a:extLst>
                <a:ext uri="{FF2B5EF4-FFF2-40B4-BE49-F238E27FC236}">
                  <a16:creationId xmlns:a16="http://schemas.microsoft.com/office/drawing/2014/main" id="{E17883F4-4300-CE48-913F-2AB686C9EFA0}"/>
                </a:ext>
              </a:extLst>
            </p:cNvPr>
            <p:cNvSpPr/>
            <p:nvPr/>
          </p:nvSpPr>
          <p:spPr>
            <a:xfrm>
              <a:off x="7462833" y="5023984"/>
              <a:ext cx="4050632" cy="104635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Investigate root causes of intermittent failure</a:t>
              </a:r>
            </a:p>
          </p:txBody>
        </p:sp>
        <p:pic>
          <p:nvPicPr>
            <p:cNvPr id="8" name="Picture 7">
              <a:extLst>
                <a:ext uri="{FF2B5EF4-FFF2-40B4-BE49-F238E27FC236}">
                  <a16:creationId xmlns:a16="http://schemas.microsoft.com/office/drawing/2014/main" id="{C1D43808-DB8C-1849-96B8-5D6A04FDD22D}"/>
                </a:ext>
              </a:extLst>
            </p:cNvPr>
            <p:cNvPicPr>
              <a:picLocks noChangeAspect="1"/>
            </p:cNvPicPr>
            <p:nvPr/>
          </p:nvPicPr>
          <p:blipFill>
            <a:blip r:embed="rId5"/>
            <a:stretch>
              <a:fillRect/>
            </a:stretch>
          </p:blipFill>
          <p:spPr>
            <a:xfrm>
              <a:off x="7630362" y="1582792"/>
              <a:ext cx="843029" cy="843029"/>
            </a:xfrm>
            <a:prstGeom prst="rect">
              <a:avLst/>
            </a:prstGeom>
          </p:spPr>
        </p:pic>
      </p:grpSp>
    </p:spTree>
    <p:extLst>
      <p:ext uri="{BB962C8B-B14F-4D97-AF65-F5344CB8AC3E}">
        <p14:creationId xmlns:p14="http://schemas.microsoft.com/office/powerpoint/2010/main" val="13577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B06E-734D-2845-83CE-E0D04F19F415}"/>
              </a:ext>
            </a:extLst>
          </p:cNvPr>
          <p:cNvSpPr>
            <a:spLocks noGrp="1"/>
          </p:cNvSpPr>
          <p:nvPr>
            <p:ph type="title"/>
          </p:nvPr>
        </p:nvSpPr>
        <p:spPr/>
        <p:txBody>
          <a:bodyPr>
            <a:normAutofit/>
          </a:bodyPr>
          <a:lstStyle/>
          <a:p>
            <a:r>
              <a:rPr lang="en-US" sz="4000" dirty="0"/>
              <a:t>Theoretical analyses</a:t>
            </a:r>
          </a:p>
        </p:txBody>
      </p:sp>
      <p:pic>
        <p:nvPicPr>
          <p:cNvPr id="7" name="Content Placeholder 6">
            <a:extLst>
              <a:ext uri="{FF2B5EF4-FFF2-40B4-BE49-F238E27FC236}">
                <a16:creationId xmlns:a16="http://schemas.microsoft.com/office/drawing/2014/main" id="{7ADBC7B8-42D1-A940-97DB-6A489371D080}"/>
              </a:ext>
            </a:extLst>
          </p:cNvPr>
          <p:cNvPicPr>
            <a:picLocks noGrp="1" noChangeAspect="1"/>
          </p:cNvPicPr>
          <p:nvPr>
            <p:ph idx="1"/>
          </p:nvPr>
        </p:nvPicPr>
        <p:blipFill>
          <a:blip r:embed="rId3"/>
          <a:stretch>
            <a:fillRect/>
          </a:stretch>
        </p:blipFill>
        <p:spPr>
          <a:xfrm>
            <a:off x="838200" y="3348319"/>
            <a:ext cx="10515600" cy="2298859"/>
          </a:xfrm>
        </p:spPr>
      </p:pic>
      <p:sp>
        <p:nvSpPr>
          <p:cNvPr id="4" name="Footer Placeholder 3">
            <a:extLst>
              <a:ext uri="{FF2B5EF4-FFF2-40B4-BE49-F238E27FC236}">
                <a16:creationId xmlns:a16="http://schemas.microsoft.com/office/drawing/2014/main" id="{9E7BB5A6-DB4F-AD45-BCE1-5ABF6EF817D3}"/>
              </a:ext>
            </a:extLst>
          </p:cNvPr>
          <p:cNvSpPr>
            <a:spLocks noGrp="1"/>
          </p:cNvSpPr>
          <p:nvPr>
            <p:ph type="ftr" sz="quarter" idx="11"/>
          </p:nvPr>
        </p:nvSpPr>
        <p:spPr/>
        <p:txBody>
          <a:bodyPr/>
          <a:lstStyle/>
          <a:p>
            <a:r>
              <a:rPr lang="en-US"/>
              <a:t>Causality-Guided Adaptive Interventional Debugging</a:t>
            </a:r>
            <a:endParaRPr lang="en-US" dirty="0"/>
          </a:p>
        </p:txBody>
      </p:sp>
      <p:sp>
        <p:nvSpPr>
          <p:cNvPr id="5" name="Slide Number Placeholder 4">
            <a:extLst>
              <a:ext uri="{FF2B5EF4-FFF2-40B4-BE49-F238E27FC236}">
                <a16:creationId xmlns:a16="http://schemas.microsoft.com/office/drawing/2014/main" id="{01BAD982-C1E4-7A41-A5B3-4E5EEE8599D6}"/>
              </a:ext>
            </a:extLst>
          </p:cNvPr>
          <p:cNvSpPr>
            <a:spLocks noGrp="1"/>
          </p:cNvSpPr>
          <p:nvPr>
            <p:ph type="sldNum" sz="quarter" idx="12"/>
          </p:nvPr>
        </p:nvSpPr>
        <p:spPr/>
        <p:txBody>
          <a:bodyPr/>
          <a:lstStyle/>
          <a:p>
            <a:fld id="{9F270AAE-46E4-FD44-AE44-9A18EA0BCF5B}" type="slidenum">
              <a:rPr lang="en-US" smtClean="0"/>
              <a:t>40</a:t>
            </a:fld>
            <a:endParaRPr lang="en-US"/>
          </a:p>
        </p:txBody>
      </p:sp>
      <p:sp>
        <p:nvSpPr>
          <p:cNvPr id="8" name="Rectangle 7">
            <a:extLst>
              <a:ext uri="{FF2B5EF4-FFF2-40B4-BE49-F238E27FC236}">
                <a16:creationId xmlns:a16="http://schemas.microsoft.com/office/drawing/2014/main" id="{1C466B97-ABA6-4345-891A-5DCFE71AF716}"/>
              </a:ext>
            </a:extLst>
          </p:cNvPr>
          <p:cNvSpPr/>
          <p:nvPr/>
        </p:nvSpPr>
        <p:spPr>
          <a:xfrm>
            <a:off x="3839255" y="1690688"/>
            <a:ext cx="4513490" cy="1398974"/>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CPD: Causal Path Discovery</a:t>
            </a:r>
          </a:p>
          <a:p>
            <a:r>
              <a:rPr lang="en-US" dirty="0">
                <a:solidFill>
                  <a:schemeClr val="tx1"/>
                </a:solidFill>
              </a:rPr>
              <a:t>GT: Group Testing</a:t>
            </a:r>
          </a:p>
          <a:p>
            <a:r>
              <a:rPr lang="en-US" dirty="0">
                <a:solidFill>
                  <a:schemeClr val="tx1"/>
                </a:solidFill>
              </a:rPr>
              <a:t>AID: Adaptive Interventional Debugging</a:t>
            </a:r>
          </a:p>
          <a:p>
            <a:r>
              <a:rPr lang="en-US" dirty="0">
                <a:solidFill>
                  <a:schemeClr val="tx1"/>
                </a:solidFill>
              </a:rPr>
              <a:t>TAGT: Traditional Adaptive Group Testing</a:t>
            </a:r>
          </a:p>
        </p:txBody>
      </p:sp>
    </p:spTree>
    <p:extLst>
      <p:ext uri="{BB962C8B-B14F-4D97-AF65-F5344CB8AC3E}">
        <p14:creationId xmlns:p14="http://schemas.microsoft.com/office/powerpoint/2010/main" val="3882117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889573-2613-8B4E-A9F4-D5B36F8ED4C7}"/>
              </a:ext>
            </a:extLst>
          </p:cNvPr>
          <p:cNvSpPr>
            <a:spLocks noGrp="1"/>
          </p:cNvSpPr>
          <p:nvPr>
            <p:ph type="ftr" sz="quarter" idx="11"/>
          </p:nvPr>
        </p:nvSpPr>
        <p:spPr/>
        <p:txBody>
          <a:bodyPr/>
          <a:lstStyle/>
          <a:p>
            <a:r>
              <a:rPr lang="en-US"/>
              <a:t>Causality-Guided Adaptive Interventional Debugging</a:t>
            </a:r>
            <a:endParaRPr lang="en-US" dirty="0"/>
          </a:p>
        </p:txBody>
      </p:sp>
      <p:sp>
        <p:nvSpPr>
          <p:cNvPr id="5" name="Slide Number Placeholder 4">
            <a:extLst>
              <a:ext uri="{FF2B5EF4-FFF2-40B4-BE49-F238E27FC236}">
                <a16:creationId xmlns:a16="http://schemas.microsoft.com/office/drawing/2014/main" id="{2D4E51A5-1C57-294F-A779-6D81FAF75515}"/>
              </a:ext>
            </a:extLst>
          </p:cNvPr>
          <p:cNvSpPr>
            <a:spLocks noGrp="1"/>
          </p:cNvSpPr>
          <p:nvPr>
            <p:ph type="sldNum" sz="quarter" idx="12"/>
          </p:nvPr>
        </p:nvSpPr>
        <p:spPr/>
        <p:txBody>
          <a:bodyPr/>
          <a:lstStyle/>
          <a:p>
            <a:fld id="{9F270AAE-46E4-FD44-AE44-9A18EA0BCF5B}" type="slidenum">
              <a:rPr lang="en-US" smtClean="0"/>
              <a:t>41</a:t>
            </a:fld>
            <a:endParaRPr lang="en-US"/>
          </a:p>
        </p:txBody>
      </p:sp>
      <p:sp>
        <p:nvSpPr>
          <p:cNvPr id="6" name="Rectangle 5">
            <a:extLst>
              <a:ext uri="{FF2B5EF4-FFF2-40B4-BE49-F238E27FC236}">
                <a16:creationId xmlns:a16="http://schemas.microsoft.com/office/drawing/2014/main" id="{3721B7BB-1F2A-674E-8C86-A66345F8C7BF}"/>
              </a:ext>
            </a:extLst>
          </p:cNvPr>
          <p:cNvSpPr/>
          <p:nvPr/>
        </p:nvSpPr>
        <p:spPr>
          <a:xfrm>
            <a:off x="838200" y="1914178"/>
            <a:ext cx="10515600"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AID is a data-driven technique for debugging intermittent failures.</a:t>
            </a:r>
          </a:p>
        </p:txBody>
      </p:sp>
      <p:sp>
        <p:nvSpPr>
          <p:cNvPr id="7" name="Title 1">
            <a:extLst>
              <a:ext uri="{FF2B5EF4-FFF2-40B4-BE49-F238E27FC236}">
                <a16:creationId xmlns:a16="http://schemas.microsoft.com/office/drawing/2014/main" id="{53231C6E-A67D-E745-912C-481958C30E4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Takeaway</a:t>
            </a:r>
          </a:p>
        </p:txBody>
      </p:sp>
      <p:sp>
        <p:nvSpPr>
          <p:cNvPr id="9" name="Rectangle 8">
            <a:extLst>
              <a:ext uri="{FF2B5EF4-FFF2-40B4-BE49-F238E27FC236}">
                <a16:creationId xmlns:a16="http://schemas.microsoft.com/office/drawing/2014/main" id="{FFBEC4FD-41E5-8543-BC94-2604ED04FBEC}"/>
              </a:ext>
            </a:extLst>
          </p:cNvPr>
          <p:cNvSpPr/>
          <p:nvPr/>
        </p:nvSpPr>
        <p:spPr>
          <a:xfrm>
            <a:off x="838200" y="2949831"/>
            <a:ext cx="10515600"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AID produces causally verified root cause and explanation.</a:t>
            </a:r>
          </a:p>
        </p:txBody>
      </p:sp>
      <p:sp>
        <p:nvSpPr>
          <p:cNvPr id="10" name="Rectangle 9">
            <a:extLst>
              <a:ext uri="{FF2B5EF4-FFF2-40B4-BE49-F238E27FC236}">
                <a16:creationId xmlns:a16="http://schemas.microsoft.com/office/drawing/2014/main" id="{ACEA7A16-D149-4947-9BC2-228BD9B014AF}"/>
              </a:ext>
            </a:extLst>
          </p:cNvPr>
          <p:cNvSpPr/>
          <p:nvPr/>
        </p:nvSpPr>
        <p:spPr>
          <a:xfrm>
            <a:off x="838200" y="4000668"/>
            <a:ext cx="10515600"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AID is more accurate than statistical debugging.</a:t>
            </a:r>
          </a:p>
        </p:txBody>
      </p:sp>
      <p:sp>
        <p:nvSpPr>
          <p:cNvPr id="11" name="Rectangle 10">
            <a:extLst>
              <a:ext uri="{FF2B5EF4-FFF2-40B4-BE49-F238E27FC236}">
                <a16:creationId xmlns:a16="http://schemas.microsoft.com/office/drawing/2014/main" id="{B939E76E-844A-4C4C-9275-479E2330CC6A}"/>
              </a:ext>
            </a:extLst>
          </p:cNvPr>
          <p:cNvSpPr/>
          <p:nvPr/>
        </p:nvSpPr>
        <p:spPr>
          <a:xfrm>
            <a:off x="838200" y="5056130"/>
            <a:ext cx="10515600" cy="812163"/>
          </a:xfrm>
          <a:prstGeom prst="rect">
            <a:avLst/>
          </a:prstGeom>
          <a:solidFill>
            <a:schemeClr val="bg1">
              <a:lumMod val="8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ü"/>
            </a:pPr>
            <a:r>
              <a:rPr lang="en-US" sz="2800" dirty="0">
                <a:solidFill>
                  <a:schemeClr val="tx1"/>
                </a:solidFill>
              </a:rPr>
              <a:t>AID is more efficient than adaptive group testing.</a:t>
            </a:r>
          </a:p>
        </p:txBody>
      </p:sp>
    </p:spTree>
    <p:extLst>
      <p:ext uri="{BB962C8B-B14F-4D97-AF65-F5344CB8AC3E}">
        <p14:creationId xmlns:p14="http://schemas.microsoft.com/office/powerpoint/2010/main" val="3526877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75FAE48-5950-AB4E-973D-B5293EB65250}"/>
              </a:ext>
            </a:extLst>
          </p:cNvPr>
          <p:cNvSpPr txBox="1"/>
          <p:nvPr/>
        </p:nvSpPr>
        <p:spPr>
          <a:xfrm>
            <a:off x="5124031" y="5156186"/>
            <a:ext cx="184731" cy="307777"/>
          </a:xfrm>
          <a:prstGeom prst="rect">
            <a:avLst/>
          </a:prstGeom>
          <a:noFill/>
        </p:spPr>
        <p:txBody>
          <a:bodyPr wrap="none" rtlCol="0">
            <a:spAutoFit/>
          </a:bodyPr>
          <a:lstStyle/>
          <a:p>
            <a:endParaRPr lang="en-US" sz="1400" dirty="0"/>
          </a:p>
        </p:txBody>
      </p:sp>
      <p:sp>
        <p:nvSpPr>
          <p:cNvPr id="13" name="Rectangle 12">
            <a:extLst>
              <a:ext uri="{FF2B5EF4-FFF2-40B4-BE49-F238E27FC236}">
                <a16:creationId xmlns:a16="http://schemas.microsoft.com/office/drawing/2014/main" id="{0531F87F-89D5-224F-9263-75347A594F8B}"/>
              </a:ext>
            </a:extLst>
          </p:cNvPr>
          <p:cNvSpPr/>
          <p:nvPr/>
        </p:nvSpPr>
        <p:spPr>
          <a:xfrm>
            <a:off x="1582563" y="5082355"/>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a:extLst>
              <a:ext uri="{FF2B5EF4-FFF2-40B4-BE49-F238E27FC236}">
                <a16:creationId xmlns:a16="http://schemas.microsoft.com/office/drawing/2014/main" id="{31391F36-4D86-D34B-B699-ACBB113099E7}"/>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26C30749-7D1F-784F-9CF1-61C8BB35E465}"/>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21" name="TextBox 20">
            <a:extLst>
              <a:ext uri="{FF2B5EF4-FFF2-40B4-BE49-F238E27FC236}">
                <a16:creationId xmlns:a16="http://schemas.microsoft.com/office/drawing/2014/main" id="{F23D5A7C-0D17-CE42-A2E3-4B7D509738AB}"/>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sp>
        <p:nvSpPr>
          <p:cNvPr id="22" name="TextBox 21">
            <a:extLst>
              <a:ext uri="{FF2B5EF4-FFF2-40B4-BE49-F238E27FC236}">
                <a16:creationId xmlns:a16="http://schemas.microsoft.com/office/drawing/2014/main" id="{ACFBA4B3-DF9F-EB44-8BA4-FCF6C2CCBF38}"/>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graphicFrame>
        <p:nvGraphicFramePr>
          <p:cNvPr id="24" name="Table 23">
            <a:extLst>
              <a:ext uri="{FF2B5EF4-FFF2-40B4-BE49-F238E27FC236}">
                <a16:creationId xmlns:a16="http://schemas.microsoft.com/office/drawing/2014/main" id="{D163FEAE-311C-A140-9664-43012B214E94}"/>
              </a:ext>
            </a:extLst>
          </p:cNvPr>
          <p:cNvGraphicFramePr>
            <a:graphicFrameLocks noGrp="1"/>
          </p:cNvGraphicFramePr>
          <p:nvPr>
            <p:extLst>
              <p:ext uri="{D42A27DB-BD31-4B8C-83A1-F6EECF244321}">
                <p14:modId xmlns:p14="http://schemas.microsoft.com/office/powerpoint/2010/main" val="1622863123"/>
              </p:ext>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25" name="Rectangle 24">
            <a:extLst>
              <a:ext uri="{FF2B5EF4-FFF2-40B4-BE49-F238E27FC236}">
                <a16:creationId xmlns:a16="http://schemas.microsoft.com/office/drawing/2014/main" id="{0D500C4D-1137-D040-8F96-4721DB9DBC15}"/>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26" name="Rectangle 25">
            <a:extLst>
              <a:ext uri="{FF2B5EF4-FFF2-40B4-BE49-F238E27FC236}">
                <a16:creationId xmlns:a16="http://schemas.microsoft.com/office/drawing/2014/main" id="{E0D62274-B618-4249-A87C-A0DE2512DBFD}"/>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27" name="Table 26">
            <a:extLst>
              <a:ext uri="{FF2B5EF4-FFF2-40B4-BE49-F238E27FC236}">
                <a16:creationId xmlns:a16="http://schemas.microsoft.com/office/drawing/2014/main" id="{B946FA8E-1A1D-4C4B-AEE2-5D497C0A5C22}"/>
              </a:ext>
            </a:extLst>
          </p:cNvPr>
          <p:cNvGraphicFramePr>
            <a:graphicFrameLocks noGrp="1"/>
          </p:cNvGraphicFramePr>
          <p:nvPr>
            <p:extLst>
              <p:ext uri="{D42A27DB-BD31-4B8C-83A1-F6EECF244321}">
                <p14:modId xmlns:p14="http://schemas.microsoft.com/office/powerpoint/2010/main" val="964372758"/>
              </p:ext>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28" name="Table 27">
            <a:extLst>
              <a:ext uri="{FF2B5EF4-FFF2-40B4-BE49-F238E27FC236}">
                <a16:creationId xmlns:a16="http://schemas.microsoft.com/office/drawing/2014/main" id="{AF3AF437-6E84-CC48-A12D-7A2007F0940E}"/>
              </a:ext>
            </a:extLst>
          </p:cNvPr>
          <p:cNvGraphicFramePr>
            <a:graphicFrameLocks noGrp="1"/>
          </p:cNvGraphicFramePr>
          <p:nvPr>
            <p:extLst>
              <p:ext uri="{D42A27DB-BD31-4B8C-83A1-F6EECF244321}">
                <p14:modId xmlns:p14="http://schemas.microsoft.com/office/powerpoint/2010/main" val="2417990566"/>
              </p:ext>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31" name="Elbow Connector 30">
            <a:extLst>
              <a:ext uri="{FF2B5EF4-FFF2-40B4-BE49-F238E27FC236}">
                <a16:creationId xmlns:a16="http://schemas.microsoft.com/office/drawing/2014/main" id="{4FC1306B-7600-7A46-A6E9-2EB40D93E654}"/>
              </a:ext>
            </a:extLst>
          </p:cNvPr>
          <p:cNvCxnSpPr>
            <a:cxnSpLocks/>
            <a:stCxn id="27" idx="3"/>
            <a:endCxn id="33" idx="2"/>
          </p:cNvCxnSpPr>
          <p:nvPr/>
        </p:nvCxnSpPr>
        <p:spPr>
          <a:xfrm flipV="1">
            <a:off x="2584457" y="2270880"/>
            <a:ext cx="1757558" cy="28876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17BE692-AF93-A240-8028-914BF8B59209}"/>
              </a:ext>
            </a:extLst>
          </p:cNvPr>
          <p:cNvSpPr/>
          <p:nvPr/>
        </p:nvSpPr>
        <p:spPr>
          <a:xfrm>
            <a:off x="40249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39" name="Rounded Rectangle 38">
            <a:extLst>
              <a:ext uri="{FF2B5EF4-FFF2-40B4-BE49-F238E27FC236}">
                <a16:creationId xmlns:a16="http://schemas.microsoft.com/office/drawing/2014/main" id="{04D2B79F-3622-0047-A2BB-00BEBA264733}"/>
              </a:ext>
            </a:extLst>
          </p:cNvPr>
          <p:cNvSpPr/>
          <p:nvPr/>
        </p:nvSpPr>
        <p:spPr>
          <a:xfrm>
            <a:off x="3435459" y="1675470"/>
            <a:ext cx="582240" cy="3530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3C1A68D6-0748-D240-B024-2DE8FCEA193E}"/>
              </a:ext>
            </a:extLst>
          </p:cNvPr>
          <p:cNvSpPr/>
          <p:nvPr/>
        </p:nvSpPr>
        <p:spPr>
          <a:xfrm>
            <a:off x="1172994" y="4173471"/>
            <a:ext cx="1134272" cy="3161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B0A8EAB2-7174-2F4D-81C4-BD1DA8CB6F04}"/>
              </a:ext>
            </a:extLst>
          </p:cNvPr>
          <p:cNvSpPr/>
          <p:nvPr/>
        </p:nvSpPr>
        <p:spPr>
          <a:xfrm>
            <a:off x="3437597" y="2059758"/>
            <a:ext cx="582240" cy="2176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17945D18-3D7F-CC47-92E2-1C9D58CDEC55}"/>
              </a:ext>
            </a:extLst>
          </p:cNvPr>
          <p:cNvSpPr/>
          <p:nvPr/>
        </p:nvSpPr>
        <p:spPr>
          <a:xfrm>
            <a:off x="1582563" y="5912825"/>
            <a:ext cx="1327739" cy="23869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5" name="Table 44">
            <a:extLst>
              <a:ext uri="{FF2B5EF4-FFF2-40B4-BE49-F238E27FC236}">
                <a16:creationId xmlns:a16="http://schemas.microsoft.com/office/drawing/2014/main" id="{BD4FC87E-010C-4D44-B982-A010F3FD501B}"/>
              </a:ext>
            </a:extLst>
          </p:cNvPr>
          <p:cNvGraphicFramePr>
            <a:graphicFrameLocks noGrp="1"/>
          </p:cNvGraphicFramePr>
          <p:nvPr>
            <p:extLst>
              <p:ext uri="{D42A27DB-BD31-4B8C-83A1-F6EECF244321}">
                <p14:modId xmlns:p14="http://schemas.microsoft.com/office/powerpoint/2010/main" val="1979984960"/>
              </p:ext>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6" name="Rectangle 45">
            <a:extLst>
              <a:ext uri="{FF2B5EF4-FFF2-40B4-BE49-F238E27FC236}">
                <a16:creationId xmlns:a16="http://schemas.microsoft.com/office/drawing/2014/main" id="{0EA3961E-46B2-7447-BB38-6F6AFCA322A7}"/>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47" name="Table 46">
            <a:extLst>
              <a:ext uri="{FF2B5EF4-FFF2-40B4-BE49-F238E27FC236}">
                <a16:creationId xmlns:a16="http://schemas.microsoft.com/office/drawing/2014/main" id="{5F6DFCAA-CFD0-C54F-B96E-3ABDC179430D}"/>
              </a:ext>
            </a:extLst>
          </p:cNvPr>
          <p:cNvGraphicFramePr>
            <a:graphicFrameLocks noGrp="1"/>
          </p:cNvGraphicFramePr>
          <p:nvPr>
            <p:extLst>
              <p:ext uri="{D42A27DB-BD31-4B8C-83A1-F6EECF244321}">
                <p14:modId xmlns:p14="http://schemas.microsoft.com/office/powerpoint/2010/main" val="375625271"/>
              </p:ext>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8" name="Rectangle 47">
            <a:extLst>
              <a:ext uri="{FF2B5EF4-FFF2-40B4-BE49-F238E27FC236}">
                <a16:creationId xmlns:a16="http://schemas.microsoft.com/office/drawing/2014/main" id="{287C9501-91D2-AC4C-8325-14A7F5512B9C}"/>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49" name="Rounded Rectangle 48">
            <a:extLst>
              <a:ext uri="{FF2B5EF4-FFF2-40B4-BE49-F238E27FC236}">
                <a16:creationId xmlns:a16="http://schemas.microsoft.com/office/drawing/2014/main" id="{CA62A99E-9839-8846-97BE-38D5326815EA}"/>
              </a:ext>
            </a:extLst>
          </p:cNvPr>
          <p:cNvSpPr/>
          <p:nvPr/>
        </p:nvSpPr>
        <p:spPr>
          <a:xfrm>
            <a:off x="2200135" y="3115504"/>
            <a:ext cx="580550" cy="57708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2FBD3744-839F-C547-B731-D27F18DDF811}"/>
              </a:ext>
            </a:extLst>
          </p:cNvPr>
          <p:cNvSpPr/>
          <p:nvPr/>
        </p:nvSpPr>
        <p:spPr>
          <a:xfrm>
            <a:off x="2825989" y="3108960"/>
            <a:ext cx="564165" cy="58362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A60391E6-CB1D-A644-850F-D728C7E175CB}"/>
              </a:ext>
            </a:extLst>
          </p:cNvPr>
          <p:cNvSpPr/>
          <p:nvPr/>
        </p:nvSpPr>
        <p:spPr>
          <a:xfrm>
            <a:off x="3429132" y="3105888"/>
            <a:ext cx="564164" cy="59434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C2C25B8-8CF3-964E-B97B-13AF7711C0FB}"/>
              </a:ext>
            </a:extLst>
          </p:cNvPr>
          <p:cNvSpPr/>
          <p:nvPr/>
        </p:nvSpPr>
        <p:spPr>
          <a:xfrm>
            <a:off x="4038600" y="3108960"/>
            <a:ext cx="573993" cy="5912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F5EC19F8-B156-4A44-9F67-651CCB6583F4}"/>
              </a:ext>
            </a:extLst>
          </p:cNvPr>
          <p:cNvSpPr>
            <a:spLocks noGrp="1"/>
          </p:cNvSpPr>
          <p:nvPr>
            <p:ph type="ftr" sz="quarter" idx="11"/>
          </p:nvPr>
        </p:nvSpPr>
        <p:spPr/>
        <p:txBody>
          <a:bodyPr/>
          <a:lstStyle/>
          <a:p>
            <a:r>
              <a:rPr lang="en-US"/>
              <a:t>Causality-Guided Adaptive Interventional Debugging</a:t>
            </a:r>
            <a:endParaRPr lang="en-US" dirty="0"/>
          </a:p>
        </p:txBody>
      </p:sp>
      <p:sp>
        <p:nvSpPr>
          <p:cNvPr id="3" name="Slide Number Placeholder 2">
            <a:extLst>
              <a:ext uri="{FF2B5EF4-FFF2-40B4-BE49-F238E27FC236}">
                <a16:creationId xmlns:a16="http://schemas.microsoft.com/office/drawing/2014/main" id="{453F6F46-ECA7-6748-9154-E5962043EACC}"/>
              </a:ext>
            </a:extLst>
          </p:cNvPr>
          <p:cNvSpPr>
            <a:spLocks noGrp="1"/>
          </p:cNvSpPr>
          <p:nvPr>
            <p:ph type="sldNum" sz="quarter" idx="12"/>
          </p:nvPr>
        </p:nvSpPr>
        <p:spPr/>
        <p:txBody>
          <a:bodyPr/>
          <a:lstStyle/>
          <a:p>
            <a:fld id="{9F270AAE-46E4-FD44-AE44-9A18EA0BCF5B}" type="slidenum">
              <a:rPr lang="en-US" smtClean="0"/>
              <a:t>5</a:t>
            </a:fld>
            <a:endParaRPr lang="en-US"/>
          </a:p>
        </p:txBody>
      </p:sp>
      <p:sp>
        <p:nvSpPr>
          <p:cNvPr id="35" name="Title 1">
            <a:extLst>
              <a:ext uri="{FF2B5EF4-FFF2-40B4-BE49-F238E27FC236}">
                <a16:creationId xmlns:a16="http://schemas.microsoft.com/office/drawing/2014/main" id="{BCED938D-E55B-D642-9301-CCE4AA28A306}"/>
              </a:ext>
            </a:extLst>
          </p:cNvPr>
          <p:cNvSpPr>
            <a:spLocks noGrp="1"/>
          </p:cNvSpPr>
          <p:nvPr>
            <p:ph type="title"/>
          </p:nvPr>
        </p:nvSpPr>
        <p:spPr>
          <a:xfrm>
            <a:off x="838200" y="365125"/>
            <a:ext cx="10515600" cy="1325563"/>
          </a:xfrm>
        </p:spPr>
        <p:txBody>
          <a:bodyPr>
            <a:noAutofit/>
          </a:bodyPr>
          <a:lstStyle/>
          <a:p>
            <a:r>
              <a:rPr lang="en-US" sz="4000" dirty="0"/>
              <a:t>Example system: </a:t>
            </a:r>
            <a:r>
              <a:rPr lang="en-US" sz="4000" dirty="0" err="1"/>
              <a:t>Npgsql</a:t>
            </a:r>
            <a:r>
              <a:rPr lang="en-US" sz="4000" dirty="0"/>
              <a:t> </a:t>
            </a:r>
            <a:br>
              <a:rPr lang="en-US" sz="4000" dirty="0"/>
            </a:br>
            <a:r>
              <a:rPr lang="en-US" sz="2000" dirty="0"/>
              <a:t>[ADO.NET data provider for PostgreSQL]</a:t>
            </a:r>
            <a:endParaRPr lang="en-US" sz="4000" dirty="0"/>
          </a:p>
        </p:txBody>
      </p:sp>
    </p:spTree>
    <p:extLst>
      <p:ext uri="{BB962C8B-B14F-4D97-AF65-F5344CB8AC3E}">
        <p14:creationId xmlns:p14="http://schemas.microsoft.com/office/powerpoint/2010/main" val="79841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44"/>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5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1" grpId="0"/>
      <p:bldP spid="22" grpId="0"/>
      <p:bldP spid="25" grpId="0"/>
      <p:bldP spid="26" grpId="0"/>
      <p:bldP spid="39" grpId="0" animBg="1"/>
      <p:bldP spid="39" grpId="1" animBg="1"/>
      <p:bldP spid="42" grpId="1" animBg="1"/>
      <p:bldP spid="42" grpId="2" animBg="1"/>
      <p:bldP spid="43" grpId="0" animBg="1"/>
      <p:bldP spid="43" grpId="1" animBg="1"/>
      <p:bldP spid="44" grpId="0" animBg="1"/>
      <p:bldP spid="44" grpId="1" animBg="1"/>
      <p:bldP spid="46" grpId="0"/>
      <p:bldP spid="49" grpId="0" animBg="1"/>
      <p:bldP spid="49" grpId="1" animBg="1"/>
      <p:bldP spid="50" grpId="0" animBg="1"/>
      <p:bldP spid="50" grpId="1" animBg="1"/>
      <p:bldP spid="51" grpId="0" animBg="1"/>
      <p:bldP spid="51" grpId="1"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32" name="Rectangle 31">
            <a:extLst>
              <a:ext uri="{FF2B5EF4-FFF2-40B4-BE49-F238E27FC236}">
                <a16:creationId xmlns:a16="http://schemas.microsoft.com/office/drawing/2014/main" id="{E1C48F03-6DB4-6043-8BDF-0E1EB39E472F}"/>
              </a:ext>
            </a:extLst>
          </p:cNvPr>
          <p:cNvSpPr/>
          <p:nvPr/>
        </p:nvSpPr>
        <p:spPr>
          <a:xfrm>
            <a:off x="7358756" y="1708216"/>
            <a:ext cx="634201" cy="2666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F0"/>
                </a:solidFill>
              </a:rPr>
              <a:t>73</a:t>
            </a:r>
          </a:p>
        </p:txBody>
      </p:sp>
      <p:sp>
        <p:nvSpPr>
          <p:cNvPr id="34" name="Rounded Rectangle 33">
            <a:extLst>
              <a:ext uri="{FF2B5EF4-FFF2-40B4-BE49-F238E27FC236}">
                <a16:creationId xmlns:a16="http://schemas.microsoft.com/office/drawing/2014/main" id="{A88A2BAC-0820-C245-B126-496073D1A4C2}"/>
              </a:ext>
            </a:extLst>
          </p:cNvPr>
          <p:cNvSpPr/>
          <p:nvPr/>
        </p:nvSpPr>
        <p:spPr>
          <a:xfrm>
            <a:off x="7141341" y="4175890"/>
            <a:ext cx="1152053" cy="35389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eft Arrow 2">
            <a:extLst>
              <a:ext uri="{FF2B5EF4-FFF2-40B4-BE49-F238E27FC236}">
                <a16:creationId xmlns:a16="http://schemas.microsoft.com/office/drawing/2014/main" id="{BC40F198-7E33-DF4F-A53B-62B7B58BFA80}"/>
              </a:ext>
            </a:extLst>
          </p:cNvPr>
          <p:cNvSpPr/>
          <p:nvPr/>
        </p:nvSpPr>
        <p:spPr>
          <a:xfrm>
            <a:off x="5710234" y="1706422"/>
            <a:ext cx="1396199" cy="293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6" name="TextBox 35">
            <a:extLst>
              <a:ext uri="{FF2B5EF4-FFF2-40B4-BE49-F238E27FC236}">
                <a16:creationId xmlns:a16="http://schemas.microsoft.com/office/drawing/2014/main" id="{51DA4AEE-9931-094E-ABF9-E7417C4B2AA2}"/>
              </a:ext>
            </a:extLst>
          </p:cNvPr>
          <p:cNvSpPr txBox="1"/>
          <p:nvPr/>
        </p:nvSpPr>
        <p:spPr>
          <a:xfrm>
            <a:off x="5124031" y="5156186"/>
            <a:ext cx="184731" cy="307777"/>
          </a:xfrm>
          <a:prstGeom prst="rect">
            <a:avLst/>
          </a:prstGeom>
          <a:noFill/>
        </p:spPr>
        <p:txBody>
          <a:bodyPr wrap="none" rtlCol="0">
            <a:spAutoFit/>
          </a:bodyPr>
          <a:lstStyle/>
          <a:p>
            <a:endParaRPr lang="en-US" sz="1400" dirty="0"/>
          </a:p>
        </p:txBody>
      </p:sp>
      <p:sp>
        <p:nvSpPr>
          <p:cNvPr id="37" name="Rectangle 36">
            <a:extLst>
              <a:ext uri="{FF2B5EF4-FFF2-40B4-BE49-F238E27FC236}">
                <a16:creationId xmlns:a16="http://schemas.microsoft.com/office/drawing/2014/main" id="{DE7295B8-1045-6849-A3CA-B25C7A1BF8C7}"/>
              </a:ext>
            </a:extLst>
          </p:cNvPr>
          <p:cNvSpPr/>
          <p:nvPr/>
        </p:nvSpPr>
        <p:spPr>
          <a:xfrm>
            <a:off x="1582563" y="5082355"/>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DC4609A1-5FA2-444A-A5AC-1A8D83B1CC5D}"/>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ext uri="{D42A27DB-BD31-4B8C-83A1-F6EECF244321}">
                <p14:modId xmlns:p14="http://schemas.microsoft.com/office/powerpoint/2010/main" val="626081956"/>
              </p:ext>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ext uri="{D42A27DB-BD31-4B8C-83A1-F6EECF244321}">
                <p14:modId xmlns:p14="http://schemas.microsoft.com/office/powerpoint/2010/main" val="3604513000"/>
              </p:ext>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ext uri="{D42A27DB-BD31-4B8C-83A1-F6EECF244321}">
                <p14:modId xmlns:p14="http://schemas.microsoft.com/office/powerpoint/2010/main" val="2353515839"/>
              </p:ext>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0"/>
            <a:ext cx="1757558" cy="28876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40249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ext uri="{D42A27DB-BD31-4B8C-83A1-F6EECF244321}">
                <p14:modId xmlns:p14="http://schemas.microsoft.com/office/powerpoint/2010/main" val="3486950271"/>
              </p:ext>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ext uri="{D42A27DB-BD31-4B8C-83A1-F6EECF244321}">
                <p14:modId xmlns:p14="http://schemas.microsoft.com/office/powerpoint/2010/main" val="3801574531"/>
              </p:ext>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7" name="Footer Placeholder 6">
            <a:extLst>
              <a:ext uri="{FF2B5EF4-FFF2-40B4-BE49-F238E27FC236}">
                <a16:creationId xmlns:a16="http://schemas.microsoft.com/office/drawing/2014/main" id="{100F52E0-3932-804F-8626-E64F3768D88D}"/>
              </a:ext>
            </a:extLst>
          </p:cNvPr>
          <p:cNvSpPr>
            <a:spLocks noGrp="1"/>
          </p:cNvSpPr>
          <p:nvPr>
            <p:ph type="ftr" sz="quarter" idx="11"/>
          </p:nvPr>
        </p:nvSpPr>
        <p:spPr/>
        <p:txBody>
          <a:bodyPr/>
          <a:lstStyle/>
          <a:p>
            <a:r>
              <a:rPr lang="en-US"/>
              <a:t>Causality-Guided Adaptive Interventional Debugging</a:t>
            </a:r>
            <a:endParaRPr lang="en-US" dirty="0"/>
          </a:p>
        </p:txBody>
      </p:sp>
      <p:sp>
        <p:nvSpPr>
          <p:cNvPr id="8" name="Slide Number Placeholder 7">
            <a:extLst>
              <a:ext uri="{FF2B5EF4-FFF2-40B4-BE49-F238E27FC236}">
                <a16:creationId xmlns:a16="http://schemas.microsoft.com/office/drawing/2014/main" id="{03ABF800-591E-424E-BCD0-6D68E789B719}"/>
              </a:ext>
            </a:extLst>
          </p:cNvPr>
          <p:cNvSpPr>
            <a:spLocks noGrp="1"/>
          </p:cNvSpPr>
          <p:nvPr>
            <p:ph type="sldNum" sz="quarter" idx="12"/>
          </p:nvPr>
        </p:nvSpPr>
        <p:spPr/>
        <p:txBody>
          <a:bodyPr/>
          <a:lstStyle/>
          <a:p>
            <a:fld id="{9F270AAE-46E4-FD44-AE44-9A18EA0BCF5B}" type="slidenum">
              <a:rPr lang="en-US" smtClean="0"/>
              <a:t>6</a:t>
            </a:fld>
            <a:endParaRPr lang="en-US"/>
          </a:p>
        </p:txBody>
      </p:sp>
      <p:sp>
        <p:nvSpPr>
          <p:cNvPr id="26" name="Title 1">
            <a:extLst>
              <a:ext uri="{FF2B5EF4-FFF2-40B4-BE49-F238E27FC236}">
                <a16:creationId xmlns:a16="http://schemas.microsoft.com/office/drawing/2014/main" id="{203FFB74-7DC8-7B40-8C69-8171F08A9EBF}"/>
              </a:ext>
            </a:extLst>
          </p:cNvPr>
          <p:cNvSpPr>
            <a:spLocks noGrp="1"/>
          </p:cNvSpPr>
          <p:nvPr>
            <p:ph type="title"/>
          </p:nvPr>
        </p:nvSpPr>
        <p:spPr>
          <a:xfrm>
            <a:off x="838200" y="365125"/>
            <a:ext cx="10515600" cy="1325563"/>
          </a:xfrm>
        </p:spPr>
        <p:txBody>
          <a:bodyPr>
            <a:noAutofit/>
          </a:bodyPr>
          <a:lstStyle/>
          <a:p>
            <a:r>
              <a:rPr lang="en-US" sz="4000" dirty="0"/>
              <a:t>Example system: </a:t>
            </a:r>
            <a:r>
              <a:rPr lang="en-US" sz="4000" dirty="0" err="1"/>
              <a:t>Npgsql</a:t>
            </a:r>
            <a:r>
              <a:rPr lang="en-US" sz="4000" dirty="0"/>
              <a:t> </a:t>
            </a:r>
            <a:br>
              <a:rPr lang="en-US" sz="4000" dirty="0"/>
            </a:br>
            <a:r>
              <a:rPr lang="en-US" sz="2000" dirty="0"/>
              <a:t>[ADO.NET data provider for PostgreSQL]</a:t>
            </a:r>
            <a:endParaRPr lang="en-US" sz="4000" dirty="0"/>
          </a:p>
        </p:txBody>
      </p:sp>
    </p:spTree>
    <p:extLst>
      <p:ext uri="{BB962C8B-B14F-4D97-AF65-F5344CB8AC3E}">
        <p14:creationId xmlns:p14="http://schemas.microsoft.com/office/powerpoint/2010/main" val="14077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EA78EB-9B25-E341-8E7C-CB19CAEF94B7}"/>
              </a:ext>
            </a:extLst>
          </p:cNvPr>
          <p:cNvSpPr/>
          <p:nvPr/>
        </p:nvSpPr>
        <p:spPr>
          <a:xfrm>
            <a:off x="7294965" y="4539961"/>
            <a:ext cx="3643985" cy="1267285"/>
          </a:xfrm>
          <a:prstGeom prst="rect">
            <a:avLst/>
          </a:prstGeom>
          <a:solidFill>
            <a:schemeClr val="accent5">
              <a:lumMod val="75000"/>
              <a:alpha val="4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32" name="Rectangle 31">
            <a:extLst>
              <a:ext uri="{FF2B5EF4-FFF2-40B4-BE49-F238E27FC236}">
                <a16:creationId xmlns:a16="http://schemas.microsoft.com/office/drawing/2014/main" id="{E1C48F03-6DB4-6043-8BDF-0E1EB39E472F}"/>
              </a:ext>
            </a:extLst>
          </p:cNvPr>
          <p:cNvSpPr/>
          <p:nvPr/>
        </p:nvSpPr>
        <p:spPr>
          <a:xfrm>
            <a:off x="7358756" y="1708216"/>
            <a:ext cx="634201" cy="2666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F0"/>
                </a:solidFill>
              </a:rPr>
              <a:t>73</a:t>
            </a:r>
          </a:p>
        </p:txBody>
      </p:sp>
      <p:sp>
        <p:nvSpPr>
          <p:cNvPr id="3" name="Left Arrow 2">
            <a:extLst>
              <a:ext uri="{FF2B5EF4-FFF2-40B4-BE49-F238E27FC236}">
                <a16:creationId xmlns:a16="http://schemas.microsoft.com/office/drawing/2014/main" id="{BC40F198-7E33-DF4F-A53B-62B7B58BFA80}"/>
              </a:ext>
            </a:extLst>
          </p:cNvPr>
          <p:cNvSpPr/>
          <p:nvPr/>
        </p:nvSpPr>
        <p:spPr>
          <a:xfrm>
            <a:off x="5710234" y="1706422"/>
            <a:ext cx="1396199" cy="293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6" name="TextBox 35">
            <a:extLst>
              <a:ext uri="{FF2B5EF4-FFF2-40B4-BE49-F238E27FC236}">
                <a16:creationId xmlns:a16="http://schemas.microsoft.com/office/drawing/2014/main" id="{51DA4AEE-9931-094E-ABF9-E7417C4B2AA2}"/>
              </a:ext>
            </a:extLst>
          </p:cNvPr>
          <p:cNvSpPr txBox="1"/>
          <p:nvPr/>
        </p:nvSpPr>
        <p:spPr>
          <a:xfrm>
            <a:off x="5124031" y="5156186"/>
            <a:ext cx="184731" cy="307777"/>
          </a:xfrm>
          <a:prstGeom prst="rect">
            <a:avLst/>
          </a:prstGeom>
          <a:noFill/>
        </p:spPr>
        <p:txBody>
          <a:bodyPr wrap="none" rtlCol="0">
            <a:spAutoFit/>
          </a:bodyPr>
          <a:lstStyle/>
          <a:p>
            <a:endParaRPr lang="en-US" sz="1400" dirty="0"/>
          </a:p>
        </p:txBody>
      </p:sp>
      <p:sp>
        <p:nvSpPr>
          <p:cNvPr id="37" name="Rectangle 36">
            <a:extLst>
              <a:ext uri="{FF2B5EF4-FFF2-40B4-BE49-F238E27FC236}">
                <a16:creationId xmlns:a16="http://schemas.microsoft.com/office/drawing/2014/main" id="{DE7295B8-1045-6849-A3CA-B25C7A1BF8C7}"/>
              </a:ext>
            </a:extLst>
          </p:cNvPr>
          <p:cNvSpPr/>
          <p:nvPr/>
        </p:nvSpPr>
        <p:spPr>
          <a:xfrm>
            <a:off x="1582563" y="5082355"/>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DC4609A1-5FA2-444A-A5AC-1A8D83B1CC5D}"/>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0"/>
            <a:ext cx="1757558" cy="288760"/>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40249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27" name="Rounded Rectangle 26">
            <a:extLst>
              <a:ext uri="{FF2B5EF4-FFF2-40B4-BE49-F238E27FC236}">
                <a16:creationId xmlns:a16="http://schemas.microsoft.com/office/drawing/2014/main" id="{D570053F-4E0E-7B4A-AEB3-DC6355D837B9}"/>
              </a:ext>
            </a:extLst>
          </p:cNvPr>
          <p:cNvSpPr/>
          <p:nvPr/>
        </p:nvSpPr>
        <p:spPr>
          <a:xfrm>
            <a:off x="7319349" y="4595928"/>
            <a:ext cx="3482769" cy="5602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B0296BF-B66A-0949-B8DE-8FBC86DD12C5}"/>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2CDADDAF-83F1-EC43-B1C1-80AE107E6441}"/>
              </a:ext>
            </a:extLst>
          </p:cNvPr>
          <p:cNvSpPr>
            <a:spLocks noGrp="1"/>
          </p:cNvSpPr>
          <p:nvPr>
            <p:ph type="sldNum" sz="quarter" idx="12"/>
          </p:nvPr>
        </p:nvSpPr>
        <p:spPr/>
        <p:txBody>
          <a:bodyPr/>
          <a:lstStyle/>
          <a:p>
            <a:fld id="{9F270AAE-46E4-FD44-AE44-9A18EA0BCF5B}" type="slidenum">
              <a:rPr lang="en-US" smtClean="0"/>
              <a:t>7</a:t>
            </a:fld>
            <a:endParaRPr lang="en-US"/>
          </a:p>
        </p:txBody>
      </p:sp>
      <p:sp>
        <p:nvSpPr>
          <p:cNvPr id="30" name="Title 1">
            <a:extLst>
              <a:ext uri="{FF2B5EF4-FFF2-40B4-BE49-F238E27FC236}">
                <a16:creationId xmlns:a16="http://schemas.microsoft.com/office/drawing/2014/main" id="{E1C1ACEF-A12D-284A-BD07-599A131C4303}"/>
              </a:ext>
            </a:extLst>
          </p:cNvPr>
          <p:cNvSpPr>
            <a:spLocks noGrp="1"/>
          </p:cNvSpPr>
          <p:nvPr>
            <p:ph type="title"/>
          </p:nvPr>
        </p:nvSpPr>
        <p:spPr>
          <a:xfrm>
            <a:off x="838200" y="365125"/>
            <a:ext cx="10515600" cy="1325563"/>
          </a:xfrm>
        </p:spPr>
        <p:txBody>
          <a:bodyPr>
            <a:noAutofit/>
          </a:bodyPr>
          <a:lstStyle/>
          <a:p>
            <a:r>
              <a:rPr lang="en-US" sz="4000" dirty="0"/>
              <a:t>Example system: </a:t>
            </a:r>
            <a:r>
              <a:rPr lang="en-US" sz="4000" dirty="0" err="1"/>
              <a:t>Npgsql</a:t>
            </a:r>
            <a:r>
              <a:rPr lang="en-US" sz="4000" dirty="0"/>
              <a:t> </a:t>
            </a:r>
            <a:br>
              <a:rPr lang="en-US" sz="4000" dirty="0"/>
            </a:br>
            <a:r>
              <a:rPr lang="en-US" sz="2000" dirty="0"/>
              <a:t>[ADO.NET data provider for PostgreSQL]</a:t>
            </a:r>
            <a:endParaRPr lang="en-US" sz="4000" dirty="0"/>
          </a:p>
        </p:txBody>
      </p:sp>
    </p:spTree>
    <p:extLst>
      <p:ext uri="{BB962C8B-B14F-4D97-AF65-F5344CB8AC3E}">
        <p14:creationId xmlns:p14="http://schemas.microsoft.com/office/powerpoint/2010/main" val="44570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EA78EB-9B25-E341-8E7C-CB19CAEF94B7}"/>
              </a:ext>
            </a:extLst>
          </p:cNvPr>
          <p:cNvSpPr/>
          <p:nvPr/>
        </p:nvSpPr>
        <p:spPr>
          <a:xfrm>
            <a:off x="7294965" y="4539961"/>
            <a:ext cx="3643985" cy="1267285"/>
          </a:xfrm>
          <a:prstGeom prst="rect">
            <a:avLst/>
          </a:prstGeom>
          <a:solidFill>
            <a:schemeClr val="accent5">
              <a:lumMod val="75000"/>
              <a:alpha val="4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32" name="Rectangle 31">
            <a:extLst>
              <a:ext uri="{FF2B5EF4-FFF2-40B4-BE49-F238E27FC236}">
                <a16:creationId xmlns:a16="http://schemas.microsoft.com/office/drawing/2014/main" id="{E1C48F03-6DB4-6043-8BDF-0E1EB39E472F}"/>
              </a:ext>
            </a:extLst>
          </p:cNvPr>
          <p:cNvSpPr/>
          <p:nvPr/>
        </p:nvSpPr>
        <p:spPr>
          <a:xfrm>
            <a:off x="7358756" y="1708216"/>
            <a:ext cx="634201" cy="2666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F0"/>
                </a:solidFill>
              </a:rPr>
              <a:t>73</a:t>
            </a:r>
          </a:p>
        </p:txBody>
      </p:sp>
      <p:sp>
        <p:nvSpPr>
          <p:cNvPr id="3" name="Left Arrow 2">
            <a:extLst>
              <a:ext uri="{FF2B5EF4-FFF2-40B4-BE49-F238E27FC236}">
                <a16:creationId xmlns:a16="http://schemas.microsoft.com/office/drawing/2014/main" id="{BC40F198-7E33-DF4F-A53B-62B7B58BFA80}"/>
              </a:ext>
            </a:extLst>
          </p:cNvPr>
          <p:cNvSpPr/>
          <p:nvPr/>
        </p:nvSpPr>
        <p:spPr>
          <a:xfrm>
            <a:off x="5710234" y="1706422"/>
            <a:ext cx="1396199" cy="293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6" name="TextBox 35">
            <a:extLst>
              <a:ext uri="{FF2B5EF4-FFF2-40B4-BE49-F238E27FC236}">
                <a16:creationId xmlns:a16="http://schemas.microsoft.com/office/drawing/2014/main" id="{51DA4AEE-9931-094E-ABF9-E7417C4B2AA2}"/>
              </a:ext>
            </a:extLst>
          </p:cNvPr>
          <p:cNvSpPr txBox="1"/>
          <p:nvPr/>
        </p:nvSpPr>
        <p:spPr>
          <a:xfrm>
            <a:off x="5124031" y="5156186"/>
            <a:ext cx="184731" cy="307777"/>
          </a:xfrm>
          <a:prstGeom prst="rect">
            <a:avLst/>
          </a:prstGeom>
          <a:noFill/>
        </p:spPr>
        <p:txBody>
          <a:bodyPr wrap="none" rtlCol="0">
            <a:spAutoFit/>
          </a:bodyPr>
          <a:lstStyle/>
          <a:p>
            <a:endParaRPr lang="en-US" sz="1400" dirty="0"/>
          </a:p>
        </p:txBody>
      </p:sp>
      <p:sp>
        <p:nvSpPr>
          <p:cNvPr id="37" name="Rectangle 36">
            <a:extLst>
              <a:ext uri="{FF2B5EF4-FFF2-40B4-BE49-F238E27FC236}">
                <a16:creationId xmlns:a16="http://schemas.microsoft.com/office/drawing/2014/main" id="{DE7295B8-1045-6849-A3CA-B25C7A1BF8C7}"/>
              </a:ext>
            </a:extLst>
          </p:cNvPr>
          <p:cNvSpPr/>
          <p:nvPr/>
        </p:nvSpPr>
        <p:spPr>
          <a:xfrm>
            <a:off x="1582563" y="5082355"/>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DC4609A1-5FA2-444A-A5AC-1A8D83B1CC5D}"/>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ext uri="{D42A27DB-BD31-4B8C-83A1-F6EECF244321}">
                <p14:modId xmlns:p14="http://schemas.microsoft.com/office/powerpoint/2010/main" val="399912394"/>
              </p:ext>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1"/>
            <a:ext cx="2367159" cy="28875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46345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27" name="Rounded Rectangle 26">
            <a:extLst>
              <a:ext uri="{FF2B5EF4-FFF2-40B4-BE49-F238E27FC236}">
                <a16:creationId xmlns:a16="http://schemas.microsoft.com/office/drawing/2014/main" id="{D570053F-4E0E-7B4A-AEB3-DC6355D837B9}"/>
              </a:ext>
            </a:extLst>
          </p:cNvPr>
          <p:cNvSpPr/>
          <p:nvPr/>
        </p:nvSpPr>
        <p:spPr>
          <a:xfrm>
            <a:off x="7317323" y="5246989"/>
            <a:ext cx="3482769" cy="5602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62F2E39E-E217-044E-889D-2A3BE7E77088}"/>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096A0CEF-30D4-014A-BED0-05594F1726FD}"/>
              </a:ext>
            </a:extLst>
          </p:cNvPr>
          <p:cNvSpPr>
            <a:spLocks noGrp="1"/>
          </p:cNvSpPr>
          <p:nvPr>
            <p:ph type="sldNum" sz="quarter" idx="12"/>
          </p:nvPr>
        </p:nvSpPr>
        <p:spPr/>
        <p:txBody>
          <a:bodyPr/>
          <a:lstStyle/>
          <a:p>
            <a:fld id="{9F270AAE-46E4-FD44-AE44-9A18EA0BCF5B}" type="slidenum">
              <a:rPr lang="en-US" smtClean="0"/>
              <a:t>8</a:t>
            </a:fld>
            <a:endParaRPr lang="en-US"/>
          </a:p>
        </p:txBody>
      </p:sp>
      <p:sp>
        <p:nvSpPr>
          <p:cNvPr id="28" name="Title 1">
            <a:extLst>
              <a:ext uri="{FF2B5EF4-FFF2-40B4-BE49-F238E27FC236}">
                <a16:creationId xmlns:a16="http://schemas.microsoft.com/office/drawing/2014/main" id="{F9A774DB-F668-C04F-9EB5-B302F9B2D4DA}"/>
              </a:ext>
            </a:extLst>
          </p:cNvPr>
          <p:cNvSpPr>
            <a:spLocks noGrp="1"/>
          </p:cNvSpPr>
          <p:nvPr>
            <p:ph type="title"/>
          </p:nvPr>
        </p:nvSpPr>
        <p:spPr>
          <a:xfrm>
            <a:off x="838200" y="365125"/>
            <a:ext cx="10515600" cy="1325563"/>
          </a:xfrm>
        </p:spPr>
        <p:txBody>
          <a:bodyPr>
            <a:noAutofit/>
          </a:bodyPr>
          <a:lstStyle/>
          <a:p>
            <a:r>
              <a:rPr lang="en-US" sz="4000" dirty="0"/>
              <a:t>Example system: </a:t>
            </a:r>
            <a:r>
              <a:rPr lang="en-US" sz="4000" dirty="0" err="1"/>
              <a:t>Npgsql</a:t>
            </a:r>
            <a:r>
              <a:rPr lang="en-US" sz="4000" dirty="0"/>
              <a:t> </a:t>
            </a:r>
            <a:br>
              <a:rPr lang="en-US" sz="4000" dirty="0"/>
            </a:br>
            <a:r>
              <a:rPr lang="en-US" sz="2000" dirty="0"/>
              <a:t>[ADO.NET data provider for PostgreSQL]</a:t>
            </a:r>
            <a:endParaRPr lang="en-US" sz="4000" dirty="0"/>
          </a:p>
        </p:txBody>
      </p:sp>
    </p:spTree>
    <p:extLst>
      <p:ext uri="{BB962C8B-B14F-4D97-AF65-F5344CB8AC3E}">
        <p14:creationId xmlns:p14="http://schemas.microsoft.com/office/powerpoint/2010/main" val="409331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EA78EB-9B25-E341-8E7C-CB19CAEF94B7}"/>
              </a:ext>
            </a:extLst>
          </p:cNvPr>
          <p:cNvSpPr/>
          <p:nvPr/>
        </p:nvSpPr>
        <p:spPr>
          <a:xfrm>
            <a:off x="7294965" y="4539961"/>
            <a:ext cx="3643985" cy="1267285"/>
          </a:xfrm>
          <a:prstGeom prst="rect">
            <a:avLst/>
          </a:prstGeom>
          <a:solidFill>
            <a:schemeClr val="accent5">
              <a:lumMod val="75000"/>
              <a:alpha val="4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7A27BA4A-751A-9144-B3EC-94466CDD58CD}"/>
              </a:ext>
            </a:extLst>
          </p:cNvPr>
          <p:cNvSpPr/>
          <p:nvPr/>
        </p:nvSpPr>
        <p:spPr>
          <a:xfrm>
            <a:off x="7142038" y="4191624"/>
            <a:ext cx="4003963" cy="20583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r>
              <a:rPr lang="en-US" sz="1400" dirty="0">
                <a:solidFill>
                  <a:schemeClr val="tx1"/>
                </a:solidFill>
                <a:latin typeface="Courier"/>
              </a:rPr>
              <a:t>Add(key):</a:t>
            </a:r>
          </a:p>
          <a:p>
            <a:endParaRPr lang="en-US" sz="1400" dirty="0">
              <a:solidFill>
                <a:schemeClr val="tx1"/>
              </a:solidFill>
              <a:latin typeface="Courier"/>
            </a:endParaRPr>
          </a:p>
          <a:p>
            <a:r>
              <a:rPr lang="en-US" sz="1400" dirty="0">
                <a:solidFill>
                  <a:schemeClr val="tx1"/>
                </a:solidFill>
                <a:latin typeface="Courier"/>
              </a:rPr>
              <a:t>  if </a:t>
            </a:r>
            <a:r>
              <a:rPr lang="en-US" sz="1400" dirty="0" err="1">
                <a:solidFill>
                  <a:schemeClr val="tx1"/>
                </a:solidFill>
                <a:latin typeface="Courier"/>
              </a:rPr>
              <a:t>pools_is_filled</a:t>
            </a:r>
            <a:r>
              <a:rPr lang="en-US" sz="1400" dirty="0">
                <a:solidFill>
                  <a:schemeClr val="tx1"/>
                </a:solidFill>
                <a:latin typeface="Courier"/>
              </a:rPr>
              <a:t>:</a:t>
            </a:r>
          </a:p>
          <a:p>
            <a:r>
              <a:rPr lang="en-US" sz="1400" dirty="0">
                <a:solidFill>
                  <a:schemeClr val="tx1"/>
                </a:solidFill>
                <a:latin typeface="Courier"/>
              </a:rPr>
              <a:t>      pools = </a:t>
            </a:r>
            <a:r>
              <a:rPr lang="en-US" sz="1400" dirty="0" err="1">
                <a:solidFill>
                  <a:schemeClr val="tx1"/>
                </a:solidFill>
                <a:latin typeface="Courier"/>
              </a:rPr>
              <a:t>ResizeDouble</a:t>
            </a:r>
            <a:r>
              <a:rPr lang="en-US" sz="1400" dirty="0">
                <a:solidFill>
                  <a:schemeClr val="tx1"/>
                </a:solidFill>
                <a:latin typeface="Courier"/>
              </a:rPr>
              <a:t>(pools) </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last_slot</a:t>
            </a:r>
            <a:r>
              <a:rPr lang="en-US" sz="1400" dirty="0">
                <a:solidFill>
                  <a:schemeClr val="tx1"/>
                </a:solidFill>
                <a:latin typeface="Courier"/>
              </a:rPr>
              <a:t> ++</a:t>
            </a:r>
          </a:p>
          <a:p>
            <a:r>
              <a:rPr lang="en-US" sz="1400" dirty="0">
                <a:solidFill>
                  <a:schemeClr val="tx1"/>
                </a:solidFill>
                <a:latin typeface="Courier"/>
              </a:rPr>
              <a:t>  pools[</a:t>
            </a:r>
            <a:r>
              <a:rPr lang="en-US" sz="1400" dirty="0" err="1">
                <a:solidFill>
                  <a:schemeClr val="tx1"/>
                </a:solidFill>
                <a:latin typeface="Courier"/>
              </a:rPr>
              <a:t>last_slot</a:t>
            </a:r>
            <a:r>
              <a:rPr lang="en-US" sz="1400" dirty="0">
                <a:solidFill>
                  <a:schemeClr val="tx1"/>
                </a:solidFill>
                <a:latin typeface="Courier"/>
              </a:rPr>
              <a:t>] = key</a:t>
            </a:r>
          </a:p>
          <a:p>
            <a:r>
              <a:rPr lang="en-US" sz="1400" b="1" dirty="0">
                <a:solidFill>
                  <a:schemeClr val="tx1"/>
                </a:solidFill>
                <a:latin typeface="Courier"/>
              </a:rPr>
              <a:t> </a:t>
            </a:r>
            <a:endParaRPr lang="en-US" sz="1400" dirty="0">
              <a:solidFill>
                <a:schemeClr val="tx1"/>
              </a:solidFill>
              <a:latin typeface="Courier"/>
            </a:endParaRPr>
          </a:p>
        </p:txBody>
      </p:sp>
      <p:sp>
        <p:nvSpPr>
          <p:cNvPr id="29" name="TextBox 28">
            <a:extLst>
              <a:ext uri="{FF2B5EF4-FFF2-40B4-BE49-F238E27FC236}">
                <a16:creationId xmlns:a16="http://schemas.microsoft.com/office/drawing/2014/main" id="{7C61228C-1E1E-5B4A-9CE4-3A0B0621BF6A}"/>
              </a:ext>
            </a:extLst>
          </p:cNvPr>
          <p:cNvSpPr txBox="1"/>
          <p:nvPr/>
        </p:nvSpPr>
        <p:spPr>
          <a:xfrm>
            <a:off x="6096000" y="3825373"/>
            <a:ext cx="6096000"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2</a:t>
            </a:r>
          </a:p>
        </p:txBody>
      </p:sp>
      <p:sp>
        <p:nvSpPr>
          <p:cNvPr id="36" name="TextBox 35">
            <a:extLst>
              <a:ext uri="{FF2B5EF4-FFF2-40B4-BE49-F238E27FC236}">
                <a16:creationId xmlns:a16="http://schemas.microsoft.com/office/drawing/2014/main" id="{51DA4AEE-9931-094E-ABF9-E7417C4B2AA2}"/>
              </a:ext>
            </a:extLst>
          </p:cNvPr>
          <p:cNvSpPr txBox="1"/>
          <p:nvPr/>
        </p:nvSpPr>
        <p:spPr>
          <a:xfrm>
            <a:off x="5124031" y="5156186"/>
            <a:ext cx="184731" cy="307777"/>
          </a:xfrm>
          <a:prstGeom prst="rect">
            <a:avLst/>
          </a:prstGeom>
          <a:noFill/>
        </p:spPr>
        <p:txBody>
          <a:bodyPr wrap="none" rtlCol="0">
            <a:spAutoFit/>
          </a:bodyPr>
          <a:lstStyle/>
          <a:p>
            <a:endParaRPr lang="en-US" sz="1400" dirty="0"/>
          </a:p>
        </p:txBody>
      </p:sp>
      <p:sp>
        <p:nvSpPr>
          <p:cNvPr id="37" name="Rectangle 36">
            <a:extLst>
              <a:ext uri="{FF2B5EF4-FFF2-40B4-BE49-F238E27FC236}">
                <a16:creationId xmlns:a16="http://schemas.microsoft.com/office/drawing/2014/main" id="{DE7295B8-1045-6849-A3CA-B25C7A1BF8C7}"/>
              </a:ext>
            </a:extLst>
          </p:cNvPr>
          <p:cNvSpPr/>
          <p:nvPr/>
        </p:nvSpPr>
        <p:spPr>
          <a:xfrm>
            <a:off x="1582563" y="5082355"/>
            <a:ext cx="3346162" cy="1056160"/>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a:extLst>
              <a:ext uri="{FF2B5EF4-FFF2-40B4-BE49-F238E27FC236}">
                <a16:creationId xmlns:a16="http://schemas.microsoft.com/office/drawing/2014/main" id="{DC4609A1-5FA2-444A-A5AC-1A8D83B1CC5D}"/>
              </a:ext>
            </a:extLst>
          </p:cNvPr>
          <p:cNvSpPr/>
          <p:nvPr/>
        </p:nvSpPr>
        <p:spPr>
          <a:xfrm>
            <a:off x="1582563" y="4601137"/>
            <a:ext cx="3346162" cy="292231"/>
          </a:xfrm>
          <a:prstGeom prst="rect">
            <a:avLst/>
          </a:prstGeom>
          <a:solidFill>
            <a:srgbClr val="FF0000">
              <a:alpha val="3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99B0A1A6-B72E-794C-ACA4-DBAE69503EBF}"/>
              </a:ext>
            </a:extLst>
          </p:cNvPr>
          <p:cNvSpPr/>
          <p:nvPr/>
        </p:nvSpPr>
        <p:spPr>
          <a:xfrm>
            <a:off x="1172994" y="4173471"/>
            <a:ext cx="3877666" cy="2076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r>
              <a:rPr lang="en-US" sz="1400" dirty="0">
                <a:solidFill>
                  <a:schemeClr val="tx1"/>
                </a:solidFill>
                <a:latin typeface="Courier"/>
              </a:rPr>
              <a:t>Find(key):</a:t>
            </a:r>
          </a:p>
          <a:p>
            <a:endParaRPr lang="en-US" sz="1400" dirty="0">
              <a:solidFill>
                <a:schemeClr val="tx1"/>
              </a:solidFill>
              <a:latin typeface="Courier"/>
            </a:endParaRPr>
          </a:p>
          <a:p>
            <a:r>
              <a:rPr lang="en-US" sz="1400" dirty="0">
                <a:solidFill>
                  <a:schemeClr val="tx1"/>
                </a:solidFill>
                <a:latin typeface="Courier"/>
              </a:rPr>
              <a:t>    </a:t>
            </a:r>
            <a:r>
              <a:rPr lang="en-US" sz="1400" dirty="0" err="1">
                <a:solidFill>
                  <a:schemeClr val="tx1"/>
                </a:solidFill>
                <a:latin typeface="Courier"/>
              </a:rPr>
              <a:t>localPools</a:t>
            </a:r>
            <a:r>
              <a:rPr lang="en-US" sz="1400" dirty="0">
                <a:solidFill>
                  <a:schemeClr val="tx1"/>
                </a:solidFill>
                <a:latin typeface="Courier"/>
              </a:rPr>
              <a:t> = pools</a:t>
            </a:r>
          </a:p>
          <a:p>
            <a:endParaRPr lang="en-US" sz="1400" dirty="0">
              <a:solidFill>
                <a:schemeClr val="tx1"/>
              </a:solidFill>
              <a:latin typeface="Courier"/>
            </a:endParaRPr>
          </a:p>
          <a:p>
            <a:r>
              <a:rPr lang="en-US" sz="1400" dirty="0">
                <a:solidFill>
                  <a:schemeClr val="tx1"/>
                </a:solidFill>
                <a:latin typeface="Courier"/>
              </a:rPr>
              <a:t>    for </a:t>
            </a:r>
            <a:r>
              <a:rPr lang="en-US" sz="1400" dirty="0" err="1">
                <a:solidFill>
                  <a:schemeClr val="tx1"/>
                </a:solidFill>
                <a:latin typeface="Courier"/>
              </a:rPr>
              <a:t>i</a:t>
            </a:r>
            <a:r>
              <a:rPr lang="en-US" sz="1400" dirty="0">
                <a:solidFill>
                  <a:schemeClr val="tx1"/>
                </a:solidFill>
                <a:latin typeface="Courier"/>
              </a:rPr>
              <a:t> in range(0,last_slot+1):    	if </a:t>
            </a:r>
            <a:r>
              <a:rPr lang="en-US" sz="1400" dirty="0" err="1">
                <a:solidFill>
                  <a:schemeClr val="tx1"/>
                </a:solidFill>
                <a:latin typeface="Courier"/>
              </a:rPr>
              <a:t>localPools</a:t>
            </a:r>
            <a:r>
              <a:rPr lang="en-US" sz="1400" dirty="0">
                <a:solidFill>
                  <a:schemeClr val="tx1"/>
                </a:solidFill>
                <a:latin typeface="Courier"/>
              </a:rPr>
              <a:t>[</a:t>
            </a:r>
            <a:r>
              <a:rPr lang="en-US" sz="1400" dirty="0" err="1">
                <a:solidFill>
                  <a:schemeClr val="tx1"/>
                </a:solidFill>
                <a:latin typeface="Courier"/>
              </a:rPr>
              <a:t>i</a:t>
            </a:r>
            <a:r>
              <a:rPr lang="en-US" sz="1400" dirty="0">
                <a:solidFill>
                  <a:schemeClr val="tx1"/>
                </a:solidFill>
                <a:latin typeface="Courier"/>
              </a:rPr>
              <a:t>] == key:	</a:t>
            </a:r>
          </a:p>
          <a:p>
            <a:r>
              <a:rPr lang="en-US" sz="1400" dirty="0">
                <a:solidFill>
                  <a:schemeClr val="tx1"/>
                </a:solidFill>
                <a:latin typeface="Courier"/>
              </a:rPr>
              <a:t>        		return </a:t>
            </a:r>
            <a:r>
              <a:rPr lang="en-US" sz="1400" dirty="0" err="1">
                <a:solidFill>
                  <a:schemeClr val="tx1"/>
                </a:solidFill>
                <a:latin typeface="Courier"/>
              </a:rPr>
              <a:t>i</a:t>
            </a:r>
            <a:endParaRPr lang="en-US" sz="1400" dirty="0">
              <a:solidFill>
                <a:schemeClr val="tx1"/>
              </a:solidFill>
              <a:latin typeface="Courier"/>
            </a:endParaRPr>
          </a:p>
          <a:p>
            <a:endParaRPr lang="en-US" sz="1400" dirty="0">
              <a:solidFill>
                <a:schemeClr val="tx1"/>
              </a:solidFill>
              <a:latin typeface="Courier"/>
            </a:endParaRPr>
          </a:p>
          <a:p>
            <a:r>
              <a:rPr lang="en-US" sz="1400" dirty="0">
                <a:solidFill>
                  <a:schemeClr val="tx1"/>
                </a:solidFill>
                <a:latin typeface="Courier"/>
              </a:rPr>
              <a:t>    return null</a:t>
            </a:r>
          </a:p>
          <a:p>
            <a:endParaRPr lang="en-US" sz="1400" dirty="0">
              <a:solidFill>
                <a:schemeClr val="tx1"/>
              </a:solidFill>
              <a:latin typeface="Courier"/>
            </a:endParaRPr>
          </a:p>
        </p:txBody>
      </p:sp>
      <p:sp>
        <p:nvSpPr>
          <p:cNvPr id="42" name="TextBox 41">
            <a:extLst>
              <a:ext uri="{FF2B5EF4-FFF2-40B4-BE49-F238E27FC236}">
                <a16:creationId xmlns:a16="http://schemas.microsoft.com/office/drawing/2014/main" id="{EB711401-147D-754C-B161-AA37FB18C225}"/>
              </a:ext>
            </a:extLst>
          </p:cNvPr>
          <p:cNvSpPr txBox="1"/>
          <p:nvPr/>
        </p:nvSpPr>
        <p:spPr>
          <a:xfrm>
            <a:off x="0" y="3819325"/>
            <a:ext cx="6096001" cy="369332"/>
          </a:xfrm>
          <a:prstGeom prst="rect">
            <a:avLst/>
          </a:prstGeom>
          <a:noFill/>
        </p:spPr>
        <p:txBody>
          <a:bodyPr wrap="square" rtlCol="0">
            <a:spAutoFit/>
          </a:bodyPr>
          <a:lstStyle/>
          <a:p>
            <a:pPr algn="ctr"/>
            <a:r>
              <a:rPr lang="en-US" dirty="0">
                <a:solidFill>
                  <a:srgbClr val="0070C0"/>
                </a:solidFill>
                <a:latin typeface="Consolas" panose="020B0609020204030204" pitchFamily="49" charset="0"/>
              </a:rPr>
              <a:t>Thread 1</a:t>
            </a:r>
          </a:p>
        </p:txBody>
      </p:sp>
      <p:graphicFrame>
        <p:nvGraphicFramePr>
          <p:cNvPr id="43" name="Table 42">
            <a:extLst>
              <a:ext uri="{FF2B5EF4-FFF2-40B4-BE49-F238E27FC236}">
                <a16:creationId xmlns:a16="http://schemas.microsoft.com/office/drawing/2014/main" id="{8346696E-8DFC-EC4C-B0B1-51F990D3C2DE}"/>
              </a:ext>
            </a:extLst>
          </p:cNvPr>
          <p:cNvGraphicFramePr>
            <a:graphicFrameLocks noGrp="1"/>
          </p:cNvGraphicFramePr>
          <p:nvPr>
            <p:extLst/>
          </p:nvPr>
        </p:nvGraphicFramePr>
        <p:xfrm>
          <a:off x="2200135" y="1675472"/>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44" name="Rectangle 43">
            <a:extLst>
              <a:ext uri="{FF2B5EF4-FFF2-40B4-BE49-F238E27FC236}">
                <a16:creationId xmlns:a16="http://schemas.microsoft.com/office/drawing/2014/main" id="{3533FC51-4994-4B47-876E-DA06EC44EDE0}"/>
              </a:ext>
            </a:extLst>
          </p:cNvPr>
          <p:cNvSpPr/>
          <p:nvPr/>
        </p:nvSpPr>
        <p:spPr>
          <a:xfrm>
            <a:off x="715781" y="1719128"/>
            <a:ext cx="1001478" cy="20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pools</a:t>
            </a:r>
            <a:endParaRPr lang="en-US" sz="2000" dirty="0">
              <a:solidFill>
                <a:srgbClr val="FF0000"/>
              </a:solidFill>
            </a:endParaRPr>
          </a:p>
        </p:txBody>
      </p:sp>
      <p:sp>
        <p:nvSpPr>
          <p:cNvPr id="45" name="Rectangle 44">
            <a:extLst>
              <a:ext uri="{FF2B5EF4-FFF2-40B4-BE49-F238E27FC236}">
                <a16:creationId xmlns:a16="http://schemas.microsoft.com/office/drawing/2014/main" id="{879AD655-FD3A-7A4C-894E-EF9F13E90911}"/>
              </a:ext>
            </a:extLst>
          </p:cNvPr>
          <p:cNvSpPr/>
          <p:nvPr/>
        </p:nvSpPr>
        <p:spPr>
          <a:xfrm>
            <a:off x="768845" y="2378138"/>
            <a:ext cx="1252905" cy="372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last_slot</a:t>
            </a:r>
            <a:endParaRPr lang="en-US" sz="2000" dirty="0">
              <a:solidFill>
                <a:srgbClr val="FF0000"/>
              </a:solidFill>
            </a:endParaRPr>
          </a:p>
        </p:txBody>
      </p:sp>
      <p:graphicFrame>
        <p:nvGraphicFramePr>
          <p:cNvPr id="46" name="Table 45">
            <a:extLst>
              <a:ext uri="{FF2B5EF4-FFF2-40B4-BE49-F238E27FC236}">
                <a16:creationId xmlns:a16="http://schemas.microsoft.com/office/drawing/2014/main" id="{A3180A92-32E6-2543-B4AC-F01C5AC0B885}"/>
              </a:ext>
            </a:extLst>
          </p:cNvPr>
          <p:cNvGraphicFramePr>
            <a:graphicFrameLocks noGrp="1"/>
          </p:cNvGraphicFramePr>
          <p:nvPr>
            <p:extLst/>
          </p:nvPr>
        </p:nvGraphicFramePr>
        <p:xfrm>
          <a:off x="2200135" y="2376760"/>
          <a:ext cx="384322" cy="365760"/>
        </p:xfrm>
        <a:graphic>
          <a:graphicData uri="http://schemas.openxmlformats.org/drawingml/2006/table">
            <a:tbl>
              <a:tblPr bandRow="1">
                <a:tableStyleId>{00A15C55-8517-42AA-B614-E9B94910E393}</a:tableStyleId>
              </a:tblPr>
              <a:tblGrid>
                <a:gridCol w="384322">
                  <a:extLst>
                    <a:ext uri="{9D8B030D-6E8A-4147-A177-3AD203B41FA5}">
                      <a16:colId xmlns:a16="http://schemas.microsoft.com/office/drawing/2014/main" val="467562577"/>
                    </a:ext>
                  </a:extLst>
                </a:gridCol>
              </a:tblGrid>
              <a:tr h="0">
                <a:tc>
                  <a:txBody>
                    <a:bodyPr/>
                    <a:lstStyle/>
                    <a:p>
                      <a:pPr algn="ctr"/>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317091"/>
                  </a:ext>
                </a:extLst>
              </a:tr>
            </a:tbl>
          </a:graphicData>
        </a:graphic>
      </p:graphicFrame>
      <p:graphicFrame>
        <p:nvGraphicFramePr>
          <p:cNvPr id="47" name="Table 46">
            <a:extLst>
              <a:ext uri="{FF2B5EF4-FFF2-40B4-BE49-F238E27FC236}">
                <a16:creationId xmlns:a16="http://schemas.microsoft.com/office/drawing/2014/main" id="{169BC560-E3B4-FE4B-A26B-349F2C34FEAF}"/>
              </a:ext>
            </a:extLst>
          </p:cNvPr>
          <p:cNvGraphicFramePr>
            <a:graphicFrameLocks noGrp="1"/>
          </p:cNvGraphicFramePr>
          <p:nvPr>
            <p:extLst/>
          </p:nvPr>
        </p:nvGraphicFramePr>
        <p:xfrm>
          <a:off x="2200135" y="2041195"/>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cxnSp>
        <p:nvCxnSpPr>
          <p:cNvPr id="48" name="Elbow Connector 47">
            <a:extLst>
              <a:ext uri="{FF2B5EF4-FFF2-40B4-BE49-F238E27FC236}">
                <a16:creationId xmlns:a16="http://schemas.microsoft.com/office/drawing/2014/main" id="{89D56D80-D15A-7145-9F03-EE0FEDE949F6}"/>
              </a:ext>
            </a:extLst>
          </p:cNvPr>
          <p:cNvCxnSpPr>
            <a:cxnSpLocks/>
            <a:stCxn id="46" idx="3"/>
            <a:endCxn id="49" idx="2"/>
          </p:cNvCxnSpPr>
          <p:nvPr/>
        </p:nvCxnSpPr>
        <p:spPr>
          <a:xfrm flipV="1">
            <a:off x="2584457" y="2270881"/>
            <a:ext cx="2367159" cy="288759"/>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EC664EB-5479-3C44-B657-5FB3CBE31F3D}"/>
              </a:ext>
            </a:extLst>
          </p:cNvPr>
          <p:cNvSpPr/>
          <p:nvPr/>
        </p:nvSpPr>
        <p:spPr>
          <a:xfrm>
            <a:off x="4634515" y="2004196"/>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graphicFrame>
        <p:nvGraphicFramePr>
          <p:cNvPr id="54" name="Table 53">
            <a:extLst>
              <a:ext uri="{FF2B5EF4-FFF2-40B4-BE49-F238E27FC236}">
                <a16:creationId xmlns:a16="http://schemas.microsoft.com/office/drawing/2014/main" id="{C78F092B-EDE5-0241-8F59-4EDCE2320319}"/>
              </a:ext>
            </a:extLst>
          </p:cNvPr>
          <p:cNvGraphicFramePr>
            <a:graphicFrameLocks noGrp="1"/>
          </p:cNvGraphicFramePr>
          <p:nvPr>
            <p:extLst/>
          </p:nvPr>
        </p:nvGraphicFramePr>
        <p:xfrm>
          <a:off x="2188963" y="3105888"/>
          <a:ext cx="3048000" cy="37084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370840">
                <a:tc>
                  <a:txBody>
                    <a:bodyPr/>
                    <a:lstStyle/>
                    <a:p>
                      <a:pPr algn="ctr"/>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5" name="Rectangle 54">
            <a:extLst>
              <a:ext uri="{FF2B5EF4-FFF2-40B4-BE49-F238E27FC236}">
                <a16:creationId xmlns:a16="http://schemas.microsoft.com/office/drawing/2014/main" id="{87DFCCF3-F0F6-8643-B56C-5A80B7DE3A34}"/>
              </a:ext>
            </a:extLst>
          </p:cNvPr>
          <p:cNvSpPr/>
          <p:nvPr/>
        </p:nvSpPr>
        <p:spPr>
          <a:xfrm>
            <a:off x="714439" y="3087032"/>
            <a:ext cx="1474524" cy="285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localPools</a:t>
            </a:r>
            <a:endParaRPr lang="en-US" sz="2000" dirty="0">
              <a:solidFill>
                <a:srgbClr val="FF0000"/>
              </a:solidFill>
            </a:endParaRPr>
          </a:p>
        </p:txBody>
      </p:sp>
      <p:graphicFrame>
        <p:nvGraphicFramePr>
          <p:cNvPr id="56" name="Table 55">
            <a:extLst>
              <a:ext uri="{FF2B5EF4-FFF2-40B4-BE49-F238E27FC236}">
                <a16:creationId xmlns:a16="http://schemas.microsoft.com/office/drawing/2014/main" id="{491B3CC2-F5FF-354D-A1A1-F2BE3943141D}"/>
              </a:ext>
            </a:extLst>
          </p:cNvPr>
          <p:cNvGraphicFramePr>
            <a:graphicFrameLocks noGrp="1"/>
          </p:cNvGraphicFramePr>
          <p:nvPr>
            <p:extLst/>
          </p:nvPr>
        </p:nvGraphicFramePr>
        <p:xfrm>
          <a:off x="2188963" y="3471611"/>
          <a:ext cx="3048000" cy="243840"/>
        </p:xfrm>
        <a:graphic>
          <a:graphicData uri="http://schemas.openxmlformats.org/drawingml/2006/table">
            <a:tbl>
              <a:tblPr bandRow="1">
                <a:tableStyleId>{93296810-A885-4BE3-A3E7-6D5BEEA58F35}</a:tableStyleId>
              </a:tblPr>
              <a:tblGrid>
                <a:gridCol w="609600">
                  <a:extLst>
                    <a:ext uri="{9D8B030D-6E8A-4147-A177-3AD203B41FA5}">
                      <a16:colId xmlns:a16="http://schemas.microsoft.com/office/drawing/2014/main" val="3367856596"/>
                    </a:ext>
                  </a:extLst>
                </a:gridCol>
                <a:gridCol w="609600">
                  <a:extLst>
                    <a:ext uri="{9D8B030D-6E8A-4147-A177-3AD203B41FA5}">
                      <a16:colId xmlns:a16="http://schemas.microsoft.com/office/drawing/2014/main" val="932927270"/>
                    </a:ext>
                  </a:extLst>
                </a:gridCol>
                <a:gridCol w="609600">
                  <a:extLst>
                    <a:ext uri="{9D8B030D-6E8A-4147-A177-3AD203B41FA5}">
                      <a16:colId xmlns:a16="http://schemas.microsoft.com/office/drawing/2014/main" val="3838894697"/>
                    </a:ext>
                  </a:extLst>
                </a:gridCol>
                <a:gridCol w="609600">
                  <a:extLst>
                    <a:ext uri="{9D8B030D-6E8A-4147-A177-3AD203B41FA5}">
                      <a16:colId xmlns:a16="http://schemas.microsoft.com/office/drawing/2014/main" val="2502030181"/>
                    </a:ext>
                  </a:extLst>
                </a:gridCol>
                <a:gridCol w="609600">
                  <a:extLst>
                    <a:ext uri="{9D8B030D-6E8A-4147-A177-3AD203B41FA5}">
                      <a16:colId xmlns:a16="http://schemas.microsoft.com/office/drawing/2014/main" val="1726314878"/>
                    </a:ext>
                  </a:extLst>
                </a:gridCol>
              </a:tblGrid>
              <a:tr h="119589">
                <a:tc>
                  <a:txBody>
                    <a:bodyPr/>
                    <a:lstStyle/>
                    <a:p>
                      <a:pPr algn="ctr"/>
                      <a:r>
                        <a:rPr lang="en-US" sz="1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122599"/>
                  </a:ext>
                </a:extLst>
              </a:tr>
            </a:tbl>
          </a:graphicData>
        </a:graphic>
      </p:graphicFrame>
      <p:sp>
        <p:nvSpPr>
          <p:cNvPr id="57" name="Rectangle 56">
            <a:extLst>
              <a:ext uri="{FF2B5EF4-FFF2-40B4-BE49-F238E27FC236}">
                <a16:creationId xmlns:a16="http://schemas.microsoft.com/office/drawing/2014/main" id="{E95925AF-FE81-8A40-A208-31B688117E83}"/>
              </a:ext>
            </a:extLst>
          </p:cNvPr>
          <p:cNvSpPr/>
          <p:nvPr/>
        </p:nvSpPr>
        <p:spPr>
          <a:xfrm>
            <a:off x="4612593" y="3434612"/>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0000"/>
              </a:solidFill>
            </a:endParaRPr>
          </a:p>
        </p:txBody>
      </p:sp>
      <p:sp>
        <p:nvSpPr>
          <p:cNvPr id="27" name="Rounded Rectangle 26">
            <a:extLst>
              <a:ext uri="{FF2B5EF4-FFF2-40B4-BE49-F238E27FC236}">
                <a16:creationId xmlns:a16="http://schemas.microsoft.com/office/drawing/2014/main" id="{D570053F-4E0E-7B4A-AEB3-DC6355D837B9}"/>
              </a:ext>
            </a:extLst>
          </p:cNvPr>
          <p:cNvSpPr/>
          <p:nvPr/>
        </p:nvSpPr>
        <p:spPr>
          <a:xfrm>
            <a:off x="7317323" y="5246989"/>
            <a:ext cx="3482769" cy="5602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1C48F03-6DB4-6043-8BDF-0E1EB39E472F}"/>
              </a:ext>
            </a:extLst>
          </p:cNvPr>
          <p:cNvSpPr/>
          <p:nvPr/>
        </p:nvSpPr>
        <p:spPr>
          <a:xfrm>
            <a:off x="4612593" y="1724929"/>
            <a:ext cx="634201" cy="26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F0"/>
                </a:solidFill>
              </a:rPr>
              <a:t>73</a:t>
            </a:r>
          </a:p>
        </p:txBody>
      </p:sp>
      <p:sp>
        <p:nvSpPr>
          <p:cNvPr id="2" name="Footer Placeholder 1">
            <a:extLst>
              <a:ext uri="{FF2B5EF4-FFF2-40B4-BE49-F238E27FC236}">
                <a16:creationId xmlns:a16="http://schemas.microsoft.com/office/drawing/2014/main" id="{2D72E6D1-7F2D-174F-AD21-C3A931244282}"/>
              </a:ext>
            </a:extLst>
          </p:cNvPr>
          <p:cNvSpPr>
            <a:spLocks noGrp="1"/>
          </p:cNvSpPr>
          <p:nvPr>
            <p:ph type="ftr" sz="quarter" idx="11"/>
          </p:nvPr>
        </p:nvSpPr>
        <p:spPr/>
        <p:txBody>
          <a:bodyPr/>
          <a:lstStyle/>
          <a:p>
            <a:r>
              <a:rPr lang="en-US"/>
              <a:t>Causality-Guided Adaptive Interventional Debugging</a:t>
            </a:r>
            <a:endParaRPr lang="en-US" dirty="0"/>
          </a:p>
        </p:txBody>
      </p:sp>
      <p:sp>
        <p:nvSpPr>
          <p:cNvPr id="6" name="Slide Number Placeholder 5">
            <a:extLst>
              <a:ext uri="{FF2B5EF4-FFF2-40B4-BE49-F238E27FC236}">
                <a16:creationId xmlns:a16="http://schemas.microsoft.com/office/drawing/2014/main" id="{9DA89043-42D3-9144-9000-1AB71650FC0D}"/>
              </a:ext>
            </a:extLst>
          </p:cNvPr>
          <p:cNvSpPr>
            <a:spLocks noGrp="1"/>
          </p:cNvSpPr>
          <p:nvPr>
            <p:ph type="sldNum" sz="quarter" idx="12"/>
          </p:nvPr>
        </p:nvSpPr>
        <p:spPr/>
        <p:txBody>
          <a:bodyPr/>
          <a:lstStyle/>
          <a:p>
            <a:fld id="{9F270AAE-46E4-FD44-AE44-9A18EA0BCF5B}" type="slidenum">
              <a:rPr lang="en-US" smtClean="0"/>
              <a:t>9</a:t>
            </a:fld>
            <a:endParaRPr lang="en-US"/>
          </a:p>
        </p:txBody>
      </p:sp>
      <p:sp>
        <p:nvSpPr>
          <p:cNvPr id="28" name="Title 1">
            <a:extLst>
              <a:ext uri="{FF2B5EF4-FFF2-40B4-BE49-F238E27FC236}">
                <a16:creationId xmlns:a16="http://schemas.microsoft.com/office/drawing/2014/main" id="{8D6F58FB-9F65-2C4F-B638-5B32F3A6D377}"/>
              </a:ext>
            </a:extLst>
          </p:cNvPr>
          <p:cNvSpPr>
            <a:spLocks noGrp="1"/>
          </p:cNvSpPr>
          <p:nvPr>
            <p:ph type="title"/>
          </p:nvPr>
        </p:nvSpPr>
        <p:spPr>
          <a:xfrm>
            <a:off x="838200" y="365125"/>
            <a:ext cx="10515600" cy="1325563"/>
          </a:xfrm>
        </p:spPr>
        <p:txBody>
          <a:bodyPr>
            <a:noAutofit/>
          </a:bodyPr>
          <a:lstStyle/>
          <a:p>
            <a:r>
              <a:rPr lang="en-US" sz="4000" dirty="0"/>
              <a:t>Example system: </a:t>
            </a:r>
            <a:r>
              <a:rPr lang="en-US" sz="4000" dirty="0" err="1"/>
              <a:t>Npgsql</a:t>
            </a:r>
            <a:r>
              <a:rPr lang="en-US" sz="4000" dirty="0"/>
              <a:t> </a:t>
            </a:r>
            <a:br>
              <a:rPr lang="en-US" sz="4000" dirty="0"/>
            </a:br>
            <a:r>
              <a:rPr lang="en-US" sz="2000" dirty="0"/>
              <a:t>[ADO.NET data provider for PostgreSQL]</a:t>
            </a:r>
            <a:endParaRPr lang="en-US" sz="4000" dirty="0"/>
          </a:p>
        </p:txBody>
      </p:sp>
    </p:spTree>
    <p:extLst>
      <p:ext uri="{BB962C8B-B14F-4D97-AF65-F5344CB8AC3E}">
        <p14:creationId xmlns:p14="http://schemas.microsoft.com/office/powerpoint/2010/main" val="7037713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6404</TotalTime>
  <Words>3506</Words>
  <Application>Microsoft Macintosh PowerPoint</Application>
  <PresentationFormat>Widescreen</PresentationFormat>
  <Paragraphs>788</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Consolas</vt:lpstr>
      <vt:lpstr>Courier</vt:lpstr>
      <vt:lpstr>Courier New</vt:lpstr>
      <vt:lpstr>Wingdings</vt:lpstr>
      <vt:lpstr>Office Theme</vt:lpstr>
      <vt:lpstr>Causality-Guided  Adaptive  Interventional Debugging</vt:lpstr>
      <vt:lpstr>DBMS are complex and contain bugs</vt:lpstr>
      <vt:lpstr>Intermittent failure</vt:lpstr>
      <vt:lpstr>Motivation and goal</vt:lpstr>
      <vt:lpstr>Example system: Npgsql  [ADO.NET data provider for PostgreSQL]</vt:lpstr>
      <vt:lpstr>Example system: Npgsql  [ADO.NET data provider for PostgreSQL]</vt:lpstr>
      <vt:lpstr>Example system: Npgsql  [ADO.NET data provider for PostgreSQL]</vt:lpstr>
      <vt:lpstr>Example system: Npgsql  [ADO.NET data provider for PostgreSQL]</vt:lpstr>
      <vt:lpstr>Example system: Npgsql  [ADO.NET data provider for PostgreSQL]</vt:lpstr>
      <vt:lpstr>Npgsql intermittent failure</vt:lpstr>
      <vt:lpstr>PowerPoint Presentation</vt:lpstr>
      <vt:lpstr>PowerPoint Presentation</vt:lpstr>
      <vt:lpstr>PowerPoint Presentation</vt:lpstr>
      <vt:lpstr>Investigating Npgsql crash</vt:lpstr>
      <vt:lpstr>PowerPoint Presentation</vt:lpstr>
      <vt:lpstr>PowerPoint Presentation</vt:lpstr>
      <vt:lpstr>Our goals</vt:lpstr>
      <vt:lpstr>Our goals</vt:lpstr>
      <vt:lpstr>AID recipe</vt:lpstr>
      <vt:lpstr>AID</vt:lpstr>
      <vt:lpstr>Finding candidate predicates</vt:lpstr>
      <vt:lpstr>AID</vt:lpstr>
      <vt:lpstr>Temporal precedence graph</vt:lpstr>
      <vt:lpstr>Approximating causality</vt:lpstr>
      <vt:lpstr>Approximating causality</vt:lpstr>
      <vt:lpstr>Counterfactual causality</vt:lpstr>
      <vt:lpstr>Intervention</vt:lpstr>
      <vt:lpstr>AID</vt:lpstr>
      <vt:lpstr>Fault injection</vt:lpstr>
      <vt:lpstr>AID</vt:lpstr>
      <vt:lpstr>Group testing</vt:lpstr>
      <vt:lpstr>Adaptive group testing</vt:lpstr>
      <vt:lpstr>AID applies group intervention</vt:lpstr>
      <vt:lpstr>AID</vt:lpstr>
      <vt:lpstr>AID pruning</vt:lpstr>
      <vt:lpstr>PowerPoint Presentation</vt:lpstr>
      <vt:lpstr>Six real-world bugs</vt:lpstr>
      <vt:lpstr>Statistical debugging vs AID</vt:lpstr>
      <vt:lpstr>Adaptive group testing vs AID</vt:lpstr>
      <vt:lpstr>Theoretical analyses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Causality-guided Adaptive Interventional Debugging</dc:title>
  <dc:creator>Microsoft Office User</dc:creator>
  <cp:lastModifiedBy>Microsoft Office User</cp:lastModifiedBy>
  <cp:revision>1106</cp:revision>
  <dcterms:created xsi:type="dcterms:W3CDTF">2020-05-12T05:41:45Z</dcterms:created>
  <dcterms:modified xsi:type="dcterms:W3CDTF">2020-06-03T07:20:29Z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2020-05-31T02:48:53Z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cd53cf9b-ac39-417b-939e-d7f07311de75</vt:lpwstr>
  </property>
  <property fmtid="{D5CDD505-2E9C-101B-9397-08002B2CF9AE}" pid="8" name="MSIP_Label_f42aa342-8706-4288-bd11-ebb85995028c_ContentBits">
    <vt:lpwstr>0</vt:lpwstr>
  </property>
</Properties>
</file>